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8" r:id="rId2"/>
    <p:sldId id="256" r:id="rId3"/>
    <p:sldId id="259" r:id="rId4"/>
    <p:sldId id="260" r:id="rId5"/>
    <p:sldId id="261" r:id="rId6"/>
    <p:sldId id="296" r:id="rId7"/>
    <p:sldId id="298" r:id="rId8"/>
    <p:sldId id="290" r:id="rId9"/>
    <p:sldId id="291" r:id="rId10"/>
    <p:sldId id="292" r:id="rId11"/>
    <p:sldId id="295" r:id="rId12"/>
    <p:sldId id="305" r:id="rId13"/>
    <p:sldId id="294" r:id="rId14"/>
    <p:sldId id="264" r:id="rId15"/>
    <p:sldId id="265" r:id="rId16"/>
    <p:sldId id="299" r:id="rId17"/>
    <p:sldId id="300" r:id="rId18"/>
    <p:sldId id="301" r:id="rId19"/>
    <p:sldId id="262" r:id="rId20"/>
    <p:sldId id="302" r:id="rId21"/>
    <p:sldId id="263" r:id="rId22"/>
    <p:sldId id="267" r:id="rId23"/>
    <p:sldId id="266" r:id="rId24"/>
    <p:sldId id="269" r:id="rId25"/>
    <p:sldId id="303" r:id="rId26"/>
    <p:sldId id="270" r:id="rId27"/>
    <p:sldId id="304" r:id="rId28"/>
    <p:sldId id="271" r:id="rId29"/>
    <p:sldId id="272" r:id="rId30"/>
    <p:sldId id="273" r:id="rId31"/>
    <p:sldId id="274" r:id="rId32"/>
    <p:sldId id="306" r:id="rId33"/>
    <p:sldId id="275" r:id="rId34"/>
    <p:sldId id="276" r:id="rId35"/>
    <p:sldId id="277" r:id="rId36"/>
    <p:sldId id="278" r:id="rId37"/>
    <p:sldId id="279" r:id="rId38"/>
    <p:sldId id="311" r:id="rId39"/>
    <p:sldId id="307" r:id="rId40"/>
    <p:sldId id="310" r:id="rId41"/>
    <p:sldId id="309" r:id="rId42"/>
    <p:sldId id="308" r:id="rId43"/>
    <p:sldId id="312" r:id="rId44"/>
    <p:sldId id="313" r:id="rId45"/>
    <p:sldId id="314" r:id="rId46"/>
    <p:sldId id="317" r:id="rId47"/>
    <p:sldId id="280" r:id="rId48"/>
    <p:sldId id="281" r:id="rId49"/>
    <p:sldId id="315" r:id="rId50"/>
    <p:sldId id="282" r:id="rId51"/>
    <p:sldId id="316" r:id="rId52"/>
    <p:sldId id="284" r:id="rId53"/>
    <p:sldId id="318" r:id="rId54"/>
    <p:sldId id="319" r:id="rId55"/>
    <p:sldId id="320" r:id="rId56"/>
    <p:sldId id="321" r:id="rId57"/>
    <p:sldId id="323" r:id="rId58"/>
    <p:sldId id="324" r:id="rId59"/>
    <p:sldId id="325" r:id="rId60"/>
    <p:sldId id="326" r:id="rId61"/>
    <p:sldId id="327" r:id="rId62"/>
    <p:sldId id="285" r:id="rId63"/>
    <p:sldId id="328" r:id="rId64"/>
    <p:sldId id="329" r:id="rId65"/>
    <p:sldId id="289" r:id="rId6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5" autoAdjust="0"/>
    <p:restoredTop sz="94582" autoAdjust="0"/>
  </p:normalViewPr>
  <p:slideViewPr>
    <p:cSldViewPr>
      <p:cViewPr>
        <p:scale>
          <a:sx n="70" d="100"/>
          <a:sy n="70" d="100"/>
        </p:scale>
        <p:origin x="-1572" y="-45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1"/>
      </p:bgRef>
    </p:bg>
    <p:spTree>
      <p:nvGrpSpPr>
        <p:cNvPr id="1" name=""/>
        <p:cNvGrpSpPr/>
        <p:nvPr/>
      </p:nvGrpSpPr>
      <p:grpSpPr>
        <a:xfrm>
          <a:off x="0" y="0"/>
          <a:ext cx="0" cy="0"/>
          <a:chOff x="0" y="0"/>
          <a:chExt cx="0" cy="0"/>
        </a:xfrm>
      </p:grpSpPr>
      <p:sp>
        <p:nvSpPr>
          <p:cNvPr id="8" name="7 Başlık"/>
          <p:cNvSpPr>
            <a:spLocks noGrp="1"/>
          </p:cNvSpPr>
          <p:nvPr>
            <p:ph type="ctrTitle"/>
          </p:nvPr>
        </p:nvSpPr>
        <p:spPr>
          <a:xfrm>
            <a:off x="2286000" y="3124200"/>
            <a:ext cx="6172200" cy="1894362"/>
          </a:xfrm>
        </p:spPr>
        <p:txBody>
          <a:bodyPr/>
          <a:lstStyle>
            <a:lvl1pPr>
              <a:defRPr b="1"/>
            </a:lvl1pPr>
          </a:lstStyle>
          <a:p>
            <a:r>
              <a:rPr kumimoji="0" lang="tr-TR" smtClean="0"/>
              <a:t>Asıl başlık stili için tıklatın</a:t>
            </a:r>
            <a:endParaRPr kumimoji="0" lang="en-US"/>
          </a:p>
        </p:txBody>
      </p:sp>
      <p:sp>
        <p:nvSpPr>
          <p:cNvPr id="9" name="8 Alt Başlık"/>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bwMode="auto">
          <a:xfrm rot="5400000">
            <a:off x="7764621" y="1174097"/>
            <a:ext cx="2286000" cy="381000"/>
          </a:xfrm>
        </p:spPr>
        <p:txBody>
          <a:bodyPr/>
          <a:lstStyle/>
          <a:p>
            <a:fld id="{D9F75050-0E15-4C5B-92B0-66D068882F1F}" type="datetimeFigureOut">
              <a:rPr lang="tr-TR" smtClean="0"/>
              <a:pPr/>
              <a:t>09.01.2022</a:t>
            </a:fld>
            <a:endParaRPr lang="tr-TR"/>
          </a:p>
        </p:txBody>
      </p:sp>
      <p:sp>
        <p:nvSpPr>
          <p:cNvPr id="17" name="16 Altbilgi Yer Tutucusu"/>
          <p:cNvSpPr>
            <a:spLocks noGrp="1"/>
          </p:cNvSpPr>
          <p:nvPr>
            <p:ph type="ftr" sz="quarter" idx="11"/>
          </p:nvPr>
        </p:nvSpPr>
        <p:spPr bwMode="auto">
          <a:xfrm rot="5400000">
            <a:off x="7077269" y="4181669"/>
            <a:ext cx="3657600" cy="384048"/>
          </a:xfrm>
        </p:spPr>
        <p:txBody>
          <a:bodyPr/>
          <a:lstStyle/>
          <a:p>
            <a:endParaRPr lang="tr-TR"/>
          </a:p>
        </p:txBody>
      </p:sp>
      <p:sp>
        <p:nvSpPr>
          <p:cNvPr id="10" name="9 Dikdörtgen"/>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Dikdörtgen"/>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Dikdörtgen"/>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üz Bağlayıcı"/>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Düz Bağlayıcı"/>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Düz Bağlayıcı"/>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Düz Bağlayıcı"/>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Düz Bağlayıcı"/>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Düz Bağlayıcı"/>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Dikdörtgen"/>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Oval"/>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Oval"/>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Oval"/>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Oval"/>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Oval"/>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Slayt Numarası Yer Tutucusu"/>
          <p:cNvSpPr>
            <a:spLocks noGrp="1"/>
          </p:cNvSpPr>
          <p:nvPr>
            <p:ph type="sldNum" sz="quarter" idx="12"/>
          </p:nvPr>
        </p:nvSpPr>
        <p:spPr bwMode="auto">
          <a:xfrm>
            <a:off x="1325544" y="4928702"/>
            <a:ext cx="609600" cy="517524"/>
          </a:xfrm>
        </p:spPr>
        <p:txBody>
          <a:bodyPr/>
          <a:lstStyle/>
          <a:p>
            <a:fld id="{B1DEFA8C-F947-479F-BE07-76B6B3F80BF1}"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09.01.2022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9"/>
            <a:ext cx="16764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09.01.2022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8" name="7 İçerik Yer Tutucusu"/>
          <p:cNvSpPr>
            <a:spLocks noGrp="1"/>
          </p:cNvSpPr>
          <p:nvPr>
            <p:ph sz="quarter" idx="1"/>
          </p:nvPr>
        </p:nvSpPr>
        <p:spPr>
          <a:xfrm>
            <a:off x="457200" y="1600200"/>
            <a:ext cx="7467600" cy="487375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4"/>
          </p:nvPr>
        </p:nvSpPr>
        <p:spPr/>
        <p:txBody>
          <a:bodyPr rtlCol="0"/>
          <a:lstStyle/>
          <a:p>
            <a:fld id="{D9F75050-0E15-4C5B-92B0-66D068882F1F}" type="datetimeFigureOut">
              <a:rPr lang="tr-TR" smtClean="0"/>
              <a:pPr/>
              <a:t>09.01.2022</a:t>
            </a:fld>
            <a:endParaRPr lang="tr-TR"/>
          </a:p>
        </p:txBody>
      </p:sp>
      <p:sp>
        <p:nvSpPr>
          <p:cNvPr id="9" name="8 Slayt Numarası Yer Tutucusu"/>
          <p:cNvSpPr>
            <a:spLocks noGrp="1"/>
          </p:cNvSpPr>
          <p:nvPr>
            <p:ph type="sldNum" sz="quarter" idx="15"/>
          </p:nvPr>
        </p:nvSpPr>
        <p:spPr/>
        <p:txBody>
          <a:bodyPr rtlCol="0"/>
          <a:lstStyle/>
          <a:p>
            <a:fld id="{B1DEFA8C-F947-479F-BE07-76B6B3F80BF1}" type="slidenum">
              <a:rPr lang="tr-TR" smtClean="0"/>
              <a:pPr/>
              <a:t>‹#›</a:t>
            </a:fld>
            <a:endParaRPr lang="tr-TR"/>
          </a:p>
        </p:txBody>
      </p:sp>
      <p:sp>
        <p:nvSpPr>
          <p:cNvPr id="10" name="9 Altbilgi Yer Tutucusu"/>
          <p:cNvSpPr>
            <a:spLocks noGrp="1"/>
          </p:cNvSpPr>
          <p:nvPr>
            <p:ph type="ftr" sz="quarter" idx="16"/>
          </p:nvPr>
        </p:nvSpPr>
        <p:spPr/>
        <p:txBody>
          <a:bodyPr rtlCol="0"/>
          <a:lstStyle/>
          <a:p>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2286000" y="2895600"/>
            <a:ext cx="6172200" cy="2053590"/>
          </a:xfrm>
        </p:spPr>
        <p:txBody>
          <a:bodyPr/>
          <a:lstStyle>
            <a:lvl1pPr algn="l">
              <a:buNone/>
              <a:defRPr sz="3000" b="1" cap="small" baseline="0"/>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bwMode="auto">
          <a:xfrm rot="5400000">
            <a:off x="7763256" y="1170432"/>
            <a:ext cx="2286000" cy="381000"/>
          </a:xfrm>
        </p:spPr>
        <p:txBody>
          <a:bodyPr/>
          <a:lstStyle/>
          <a:p>
            <a:fld id="{D9F75050-0E15-4C5B-92B0-66D068882F1F}" type="datetimeFigureOut">
              <a:rPr lang="tr-TR" smtClean="0"/>
              <a:pPr/>
              <a:t>09.01.2022</a:t>
            </a:fld>
            <a:endParaRPr lang="tr-TR"/>
          </a:p>
        </p:txBody>
      </p:sp>
      <p:sp>
        <p:nvSpPr>
          <p:cNvPr id="5" name="4 Altbilgi Yer Tutucusu"/>
          <p:cNvSpPr>
            <a:spLocks noGrp="1"/>
          </p:cNvSpPr>
          <p:nvPr>
            <p:ph type="ftr" sz="quarter" idx="11"/>
          </p:nvPr>
        </p:nvSpPr>
        <p:spPr bwMode="auto">
          <a:xfrm rot="5400000">
            <a:off x="7077456" y="4178808"/>
            <a:ext cx="3657600" cy="384048"/>
          </a:xfrm>
        </p:spPr>
        <p:txBody>
          <a:bodyPr/>
          <a:lstStyle/>
          <a:p>
            <a:endParaRPr lang="tr-TR"/>
          </a:p>
        </p:txBody>
      </p:sp>
      <p:sp>
        <p:nvSpPr>
          <p:cNvPr id="9" name="8 Dikdörtgen"/>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ikdörtgen"/>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üz Bağlayıcı"/>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Düz Bağlayıcı"/>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Düz Bağlayıcı"/>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Düz Bağlayıcı"/>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Düz Bağlayıcı"/>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Dikdörtgen"/>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Oval"/>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Oval"/>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Oval"/>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Oval"/>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Oval"/>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Düz Bağlayıcı"/>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Slayt Numarası Yer Tutucusu"/>
          <p:cNvSpPr>
            <a:spLocks noGrp="1"/>
          </p:cNvSpPr>
          <p:nvPr>
            <p:ph type="sldNum" sz="quarter" idx="12"/>
          </p:nvPr>
        </p:nvSpPr>
        <p:spPr bwMode="auto">
          <a:xfrm>
            <a:off x="1340616" y="4928702"/>
            <a:ext cx="609600" cy="517524"/>
          </a:xfrm>
        </p:spPr>
        <p:txBody>
          <a:bodyPr/>
          <a:lstStyle/>
          <a:p>
            <a:fld id="{B1DEFA8C-F947-479F-BE07-76B6B3F80BF1}"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09.01.2022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9" name="8 İçerik Yer Tutucusu"/>
          <p:cNvSpPr>
            <a:spLocks noGrp="1"/>
          </p:cNvSpPr>
          <p:nvPr>
            <p:ph sz="quarter" idx="1"/>
          </p:nvPr>
        </p:nvSpPr>
        <p:spPr>
          <a:xfrm>
            <a:off x="457200"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10 İçerik Yer Tutucusu"/>
          <p:cNvSpPr>
            <a:spLocks noGrp="1"/>
          </p:cNvSpPr>
          <p:nvPr>
            <p:ph sz="quarter" idx="2"/>
          </p:nvPr>
        </p:nvSpPr>
        <p:spPr>
          <a:xfrm>
            <a:off x="4270248"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7543800" cy="1143000"/>
          </a:xfrm>
        </p:spPr>
        <p:txBody>
          <a:bodyPr anchor="b"/>
          <a:lstStyle>
            <a:lvl1pPr>
              <a:defRPr/>
            </a:lvl1pPr>
          </a:lstStyle>
          <a:p>
            <a:r>
              <a:rPr kumimoji="0" lang="tr-TR" smtClean="0"/>
              <a:t>Asıl başlık stili için tıklatın</a:t>
            </a:r>
            <a:endParaRPr kumimoji="0" lang="en-US"/>
          </a:p>
        </p:txBody>
      </p:sp>
      <p:sp>
        <p:nvSpPr>
          <p:cNvPr id="7" name="6 Veri Yer Tutucusu"/>
          <p:cNvSpPr>
            <a:spLocks noGrp="1"/>
          </p:cNvSpPr>
          <p:nvPr>
            <p:ph type="dt" sz="half" idx="10"/>
          </p:nvPr>
        </p:nvSpPr>
        <p:spPr/>
        <p:txBody>
          <a:bodyPr/>
          <a:lstStyle/>
          <a:p>
            <a:fld id="{D9F75050-0E15-4C5B-92B0-66D068882F1F}" type="datetimeFigureOut">
              <a:rPr lang="tr-TR" smtClean="0"/>
              <a:pPr/>
              <a:t>09.01.2022</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11" name="10 İçerik Yer Tutucusu"/>
          <p:cNvSpPr>
            <a:spLocks noGrp="1"/>
          </p:cNvSpPr>
          <p:nvPr>
            <p:ph sz="quarter" idx="2"/>
          </p:nvPr>
        </p:nvSpPr>
        <p:spPr>
          <a:xfrm>
            <a:off x="457200"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quarter" idx="4"/>
          </p:nvPr>
        </p:nvSpPr>
        <p:spPr>
          <a:xfrm>
            <a:off x="4371975"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2" name="11 Metin Yer Tutucusu"/>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
        <p:nvSpPr>
          <p:cNvPr id="14" name="13 Metin Yer Tutucusu"/>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6" name="5 Veri Yer Tutucusu"/>
          <p:cNvSpPr>
            <a:spLocks noGrp="1"/>
          </p:cNvSpPr>
          <p:nvPr>
            <p:ph type="dt" sz="half" idx="10"/>
          </p:nvPr>
        </p:nvSpPr>
        <p:spPr/>
        <p:txBody>
          <a:bodyPr rtlCol="0"/>
          <a:lstStyle/>
          <a:p>
            <a:fld id="{D9F75050-0E15-4C5B-92B0-66D068882F1F}" type="datetimeFigureOut">
              <a:rPr lang="tr-TR" smtClean="0"/>
              <a:pPr/>
              <a:t>09.01.2022</a:t>
            </a:fld>
            <a:endParaRPr lang="tr-TR"/>
          </a:p>
        </p:txBody>
      </p:sp>
      <p:sp>
        <p:nvSpPr>
          <p:cNvPr id="7" name="6 Slayt Numarası Yer Tutucusu"/>
          <p:cNvSpPr>
            <a:spLocks noGrp="1"/>
          </p:cNvSpPr>
          <p:nvPr>
            <p:ph type="sldNum" sz="quarter" idx="11"/>
          </p:nvPr>
        </p:nvSpPr>
        <p:spPr/>
        <p:txBody>
          <a:bodyPr rtlCol="0"/>
          <a:lstStyle/>
          <a:p>
            <a:fld id="{B1DEFA8C-F947-479F-BE07-76B6B3F80BF1}" type="slidenum">
              <a:rPr lang="tr-TR" smtClean="0"/>
              <a:pPr/>
              <a:t>‹#›</a:t>
            </a:fld>
            <a:endParaRPr lang="tr-TR"/>
          </a:p>
        </p:txBody>
      </p:sp>
      <p:sp>
        <p:nvSpPr>
          <p:cNvPr id="8" name="7 Altbilgi Yer Tutucusu"/>
          <p:cNvSpPr>
            <a:spLocks noGrp="1"/>
          </p:cNvSpPr>
          <p:nvPr>
            <p:ph type="ftr" sz="quarter" idx="12"/>
          </p:nvPr>
        </p:nvSpPr>
        <p:spPr/>
        <p:txBody>
          <a:bodyPr rtlCol="0"/>
          <a:lstStyle/>
          <a:p>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09.01.2022</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1"/>
      </p:bgRef>
    </p:bg>
    <p:spTree>
      <p:nvGrpSpPr>
        <p:cNvPr id="1" name=""/>
        <p:cNvGrpSpPr/>
        <p:nvPr/>
      </p:nvGrpSpPr>
      <p:grpSpPr>
        <a:xfrm>
          <a:off x="0" y="0"/>
          <a:ext cx="0" cy="0"/>
          <a:chOff x="0" y="0"/>
          <a:chExt cx="0" cy="0"/>
        </a:xfrm>
      </p:grpSpPr>
      <p:sp>
        <p:nvSpPr>
          <p:cNvPr id="10" name="9 Düz Bağlayıcı"/>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Başlık"/>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8" name="7 Düz Bağlayıcı"/>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Düz Bağlayıcı"/>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Düz Bağlayıcı"/>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Dikdörtgen"/>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İçerik Yer Tutucusu"/>
          <p:cNvSpPr>
            <a:spLocks noGrp="1"/>
          </p:cNvSpPr>
          <p:nvPr>
            <p:ph sz="quarter" idx="1"/>
          </p:nvPr>
        </p:nvSpPr>
        <p:spPr>
          <a:xfrm>
            <a:off x="304800" y="274320"/>
            <a:ext cx="5638800" cy="6327648"/>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20 Veri Yer Tutucusu"/>
          <p:cNvSpPr>
            <a:spLocks noGrp="1"/>
          </p:cNvSpPr>
          <p:nvPr>
            <p:ph type="dt" sz="half" idx="14"/>
          </p:nvPr>
        </p:nvSpPr>
        <p:spPr/>
        <p:txBody>
          <a:bodyPr rtlCol="0"/>
          <a:lstStyle/>
          <a:p>
            <a:fld id="{D9F75050-0E15-4C5B-92B0-66D068882F1F}" type="datetimeFigureOut">
              <a:rPr lang="tr-TR" smtClean="0"/>
              <a:pPr/>
              <a:t>09.01.2022</a:t>
            </a:fld>
            <a:endParaRPr lang="tr-TR"/>
          </a:p>
        </p:txBody>
      </p:sp>
      <p:sp>
        <p:nvSpPr>
          <p:cNvPr id="22" name="21 Slayt Numarası Yer Tutucusu"/>
          <p:cNvSpPr>
            <a:spLocks noGrp="1"/>
          </p:cNvSpPr>
          <p:nvPr>
            <p:ph type="sldNum" sz="quarter" idx="15"/>
          </p:nvPr>
        </p:nvSpPr>
        <p:spPr/>
        <p:txBody>
          <a:bodyPr rtlCol="0"/>
          <a:lstStyle/>
          <a:p>
            <a:fld id="{B1DEFA8C-F947-479F-BE07-76B6B3F80BF1}" type="slidenum">
              <a:rPr lang="tr-TR" smtClean="0"/>
              <a:pPr/>
              <a:t>‹#›</a:t>
            </a:fld>
            <a:endParaRPr lang="tr-TR"/>
          </a:p>
        </p:txBody>
      </p:sp>
      <p:sp>
        <p:nvSpPr>
          <p:cNvPr id="23" name="22 Altbilgi Yer Tutucusu"/>
          <p:cNvSpPr>
            <a:spLocks noGrp="1"/>
          </p:cNvSpPr>
          <p:nvPr>
            <p:ph type="ftr" sz="quarter" idx="16"/>
          </p:nvPr>
        </p:nvSpPr>
        <p:spPr/>
        <p:txBody>
          <a:bodyPr rtlCol="0"/>
          <a:lstStyle/>
          <a:p>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Düz Bağlayıcı"/>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Başlık"/>
          <p:cNvSpPr>
            <a:spLocks noGrp="1"/>
          </p:cNvSpPr>
          <p:nvPr>
            <p:ph type="title"/>
          </p:nvPr>
        </p:nvSpPr>
        <p:spPr>
          <a:xfrm rot="5400000">
            <a:off x="3350133" y="3200400"/>
            <a:ext cx="6309360" cy="457200"/>
          </a:xfrm>
        </p:spPr>
        <p:txBody>
          <a:bodyPr anchor="b"/>
          <a:lstStyle>
            <a:lvl1pPr algn="l">
              <a:buNone/>
              <a:defRPr sz="2000" b="1"/>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10" name="9 Düz Bağlayıcı"/>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Dikdörtgen"/>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Düz Bağlayıcı"/>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Düz Bağlayıcı"/>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Veri Yer Tutucusu"/>
          <p:cNvSpPr>
            <a:spLocks noGrp="1"/>
          </p:cNvSpPr>
          <p:nvPr>
            <p:ph type="dt" sz="half" idx="10"/>
          </p:nvPr>
        </p:nvSpPr>
        <p:spPr/>
        <p:txBody>
          <a:bodyPr rtlCol="0"/>
          <a:lstStyle/>
          <a:p>
            <a:fld id="{D9F75050-0E15-4C5B-92B0-66D068882F1F}" type="datetimeFigureOut">
              <a:rPr lang="tr-TR" smtClean="0"/>
              <a:pPr/>
              <a:t>09.01.2022</a:t>
            </a:fld>
            <a:endParaRPr lang="tr-TR"/>
          </a:p>
        </p:txBody>
      </p:sp>
      <p:sp>
        <p:nvSpPr>
          <p:cNvPr id="18" name="17 Slayt Numarası Yer Tutucusu"/>
          <p:cNvSpPr>
            <a:spLocks noGrp="1"/>
          </p:cNvSpPr>
          <p:nvPr>
            <p:ph type="sldNum" sz="quarter" idx="11"/>
          </p:nvPr>
        </p:nvSpPr>
        <p:spPr/>
        <p:txBody>
          <a:bodyPr rtlCol="0"/>
          <a:lstStyle/>
          <a:p>
            <a:fld id="{B1DEFA8C-F947-479F-BE07-76B6B3F80BF1}" type="slidenum">
              <a:rPr lang="tr-TR" smtClean="0"/>
              <a:pPr/>
              <a:t>‹#›</a:t>
            </a:fld>
            <a:endParaRPr lang="tr-TR"/>
          </a:p>
        </p:txBody>
      </p:sp>
      <p:sp>
        <p:nvSpPr>
          <p:cNvPr id="21" name="20 Altbilgi Yer Tutucusu"/>
          <p:cNvSpPr>
            <a:spLocks noGrp="1"/>
          </p:cNvSpPr>
          <p:nvPr>
            <p:ph type="ftr" sz="quarter" idx="12"/>
          </p:nvPr>
        </p:nvSpPr>
        <p:spPr/>
        <p:txBody>
          <a:bodyPr rtlCol="0"/>
          <a:lstStyle/>
          <a:p>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Düz Bağlayıcı"/>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Başlık Yer Tutucusu"/>
          <p:cNvSpPr>
            <a:spLocks noGrp="1"/>
          </p:cNvSpPr>
          <p:nvPr>
            <p:ph type="title"/>
          </p:nvPr>
        </p:nvSpPr>
        <p:spPr>
          <a:xfrm>
            <a:off x="457200" y="274638"/>
            <a:ext cx="7467600" cy="1143000"/>
          </a:xfrm>
          <a:prstGeom prst="rect">
            <a:avLst/>
          </a:prstGeom>
        </p:spPr>
        <p:txBody>
          <a:bodyPr vert="horz" anchor="b">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D9F75050-0E15-4C5B-92B0-66D068882F1F}" type="datetimeFigureOut">
              <a:rPr lang="tr-TR" smtClean="0"/>
              <a:pPr/>
              <a:t>09.01.2022</a:t>
            </a:fld>
            <a:endParaRPr lang="tr-TR"/>
          </a:p>
        </p:txBody>
      </p:sp>
      <p:sp>
        <p:nvSpPr>
          <p:cNvPr id="3" name="2 Altbilgi Yer Tutucusu"/>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tr-TR"/>
          </a:p>
        </p:txBody>
      </p:sp>
      <p:sp>
        <p:nvSpPr>
          <p:cNvPr id="7" name="6 Düz Bağlayıcı"/>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Düz Bağlayıcı"/>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Dikdörtgen"/>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Slayt Numarası Yer Tutucusu"/>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hyperlink" Target="http://tepdad.org.tr/" TargetMode="Externa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8" Type="http://schemas.openxmlformats.org/officeDocument/2006/relationships/hyperlink" Target="http://tepdad.org.tr/uploads/files/Belgeler%20ve%20formlar/2017%20%C3%87ukurova%20rapor.pdf" TargetMode="External"/><Relationship Id="rId13" Type="http://schemas.openxmlformats.org/officeDocument/2006/relationships/hyperlink" Target="http://tepdad.org.tr/uploads/files/Belgeler%20ve%20formlar/%C4%B0n%C3%B6n%C3%BC%20%C3%9Cniversitesi%20son%20rapor%20web.pdf" TargetMode="External"/><Relationship Id="rId3" Type="http://schemas.openxmlformats.org/officeDocument/2006/relationships/hyperlink" Target="http://tepdad.org.tr/uploads/files/Belgeler%20ve%20formlar/2019%20Bezmialem%20%C3%9Cniversitesi%20raporu.pdf" TargetMode="External"/><Relationship Id="rId7" Type="http://schemas.openxmlformats.org/officeDocument/2006/relationships/hyperlink" Target="http://tepdad.org.tr/uploads/files/Belgeler%20ve%20formlar/%C3%87anakkale%20Onsekiz%20Mart%20son%20rapor%20web.pdf" TargetMode="External"/><Relationship Id="rId12" Type="http://schemas.openxmlformats.org/officeDocument/2006/relationships/hyperlink" Target="http://tepdad.org.tr/uploads/files/Belgeler%20ve%20formlar/2018%20Gaziantep%20%C3%9Cniversitesi%20raporu.pdf" TargetMode="External"/><Relationship Id="rId2" Type="http://schemas.openxmlformats.org/officeDocument/2006/relationships/hyperlink" Target="http://tepdad.org.tr/uploads/files/Belgeler%20ve%20formlar/2018%20Ankara%20%C3%9Cniversitesi%20raporu.pdf" TargetMode="External"/><Relationship Id="rId1" Type="http://schemas.openxmlformats.org/officeDocument/2006/relationships/slideLayout" Target="../slideLayouts/slideLayout2.xml"/><Relationship Id="rId6" Type="http://schemas.openxmlformats.org/officeDocument/2006/relationships/hyperlink" Target="http://tepdad.org.tr/uploads/files/Belgeler%20ve%20formlar/2019%20Cumhuriyet%20%C3%9Cniversitesi%20sonu%C3%A7%20raporu1.pdf" TargetMode="External"/><Relationship Id="rId11" Type="http://schemas.openxmlformats.org/officeDocument/2006/relationships/hyperlink" Target="http://tepdad.org.tr/uploads/files/Belgeler%20ve%20formlar/2017%20Gazi%20%C4%B0ngilizce%20rapor.pdf" TargetMode="External"/><Relationship Id="rId5" Type="http://schemas.openxmlformats.org/officeDocument/2006/relationships/hyperlink" Target="http://tepdad.org.tr/uploads/files/Belgeler%20ve%20formlar/2018%20Manisa%20Celal%20Bayar%20rapor.pdf" TargetMode="External"/><Relationship Id="rId10" Type="http://schemas.openxmlformats.org/officeDocument/2006/relationships/hyperlink" Target="http://tepdad.org.tr/uploads/files/Belgeler%20ve%20formlar/2017%20Erciyes%20rapor.pdf" TargetMode="External"/><Relationship Id="rId4" Type="http://schemas.openxmlformats.org/officeDocument/2006/relationships/hyperlink" Target="http://tepdad.org.tr/uploads/files/Belgeler%20ve%20formlar/2017%20Uluda%C4%9F%20rapor.pdf" TargetMode="External"/><Relationship Id="rId9" Type="http://schemas.openxmlformats.org/officeDocument/2006/relationships/hyperlink" Target="http://tepdad.org.tr/uploads/files/Belgeler%20ve%20formlar/2018%20Dicle%20%C3%9Cniversitesi%20rapor.pdf" TargetMode="External"/><Relationship Id="rId14" Type="http://schemas.openxmlformats.org/officeDocument/2006/relationships/image" Target="../media/image2.jpeg"/></Relationships>
</file>

<file path=ppt/slides/_rels/slide25.xml.rels><?xml version="1.0" encoding="UTF-8" standalone="yes"?>
<Relationships xmlns="http://schemas.openxmlformats.org/package/2006/relationships"><Relationship Id="rId8" Type="http://schemas.openxmlformats.org/officeDocument/2006/relationships/hyperlink" Target="http://tepdad.org.tr/uploads/files/Belgeler%20ve%20formlar/2017%20Kocaeli%20rapor.pdf" TargetMode="External"/><Relationship Id="rId13" Type="http://schemas.openxmlformats.org/officeDocument/2006/relationships/hyperlink" Target="http://tepdad.org.tr/uploads/files/Belgeler%20ve%20formlar/2019%20S%C3%BCleyman%20Demirel%20%C3%9Cniversitesi%20Raporu.pdf" TargetMode="External"/><Relationship Id="rId18" Type="http://schemas.openxmlformats.org/officeDocument/2006/relationships/hyperlink" Target="http://tepdad.org.tr/uploads/files/Belgeler%20ve%20formlar/be%20akr%20son%20rapor%202018.pdf" TargetMode="External"/><Relationship Id="rId3" Type="http://schemas.openxmlformats.org/officeDocument/2006/relationships/hyperlink" Target="http://tepdad.org.tr/uploads/files/Belgeler%20ve%20formlar/2018%20%C4%B0stanbul%20Medipol%20%C3%9Cniversitesi%20raporu.pdf" TargetMode="External"/><Relationship Id="rId7" Type="http://schemas.openxmlformats.org/officeDocument/2006/relationships/hyperlink" Target="http://tepdad.org.tr/uploads/files/Belgeler%20ve%20formlar/2018%20Karadeniz%20Teknik%20%C3%9Cniversitesi%20raporu-d%C3%BCzeltilmi%C5%9F.pdf" TargetMode="External"/><Relationship Id="rId12" Type="http://schemas.openxmlformats.org/officeDocument/2006/relationships/hyperlink" Target="http://tepdad.org.tr/uploads/files/Belgeler%20ve%20formlar/2017%20Ondokuz%20May%C4%B1s%20rapor.pdf" TargetMode="External"/><Relationship Id="rId17" Type="http://schemas.openxmlformats.org/officeDocument/2006/relationships/hyperlink" Target="http://tepdad.org.tr/uploads/files/Belgeler%20ve%20formlar/Yeditepe%20%C3%9Cniversitesi%20son%20rapor%20web.pdf" TargetMode="External"/><Relationship Id="rId2" Type="http://schemas.openxmlformats.org/officeDocument/2006/relationships/image" Target="../media/image2.jpeg"/><Relationship Id="rId16" Type="http://schemas.openxmlformats.org/officeDocument/2006/relationships/hyperlink" Target="http://tepdad.org.tr/uploads/files/Belgeler%20ve%20formlar/2017%20Trakya%20rapor.docx" TargetMode="External"/><Relationship Id="rId1" Type="http://schemas.openxmlformats.org/officeDocument/2006/relationships/slideLayout" Target="../slideLayouts/slideLayout2.xml"/><Relationship Id="rId6" Type="http://schemas.openxmlformats.org/officeDocument/2006/relationships/hyperlink" Target="http://tepdad.org.tr/uploads/files/Belgeler%20ve%20formlar/2018%20%C4%B0zmir%20Katip%20%C3%87elebi%20rapor.pdf" TargetMode="External"/><Relationship Id="rId11" Type="http://schemas.openxmlformats.org/officeDocument/2006/relationships/hyperlink" Target="http://tepdad.org.tr/uploads/files/Belgeler%20ve%20formlar/2018%20Mersin%20%C3%9Cniversitesi%20raporu.pdf" TargetMode="External"/><Relationship Id="rId5" Type="http://schemas.openxmlformats.org/officeDocument/2006/relationships/hyperlink" Target="http://tepdad.org.tr/uploads/files/Belgeler%20ve%20formlar/2018%20%C3%87apa%20son%20rapor-d%C3%BCzeltilmi%C5%9F..pdf" TargetMode="External"/><Relationship Id="rId15" Type="http://schemas.openxmlformats.org/officeDocument/2006/relationships/hyperlink" Target="http://tepdad.org.tr/uploads/files/Belgeler%20ve%20formlar/2017%20Trakya%20rapor%20web.pdf" TargetMode="External"/><Relationship Id="rId10" Type="http://schemas.openxmlformats.org/officeDocument/2006/relationships/hyperlink" Target="http://tepdad.org.tr/uploads/files/Belgeler%20ve%20formlar/2017%20Ko%C3%A7%20rapor.docx" TargetMode="External"/><Relationship Id="rId4" Type="http://schemas.openxmlformats.org/officeDocument/2006/relationships/hyperlink" Target="http://tepdad.org.tr/uploads/files/Belgeler%20ve%20formlar/2019%20%C4%B0stanbul%20%C3%9Cniversitesi%20cerrahpa%C5%9Fa-Cerrahpa%C5%9Fa%20T%C4%B1p%20raporu.pdf" TargetMode="External"/><Relationship Id="rId9" Type="http://schemas.openxmlformats.org/officeDocument/2006/relationships/hyperlink" Target="http://tepdad.org.tr/uploads/files/Belgeler%20ve%20formlar/2017%20Ko%C3%A7%20rapor%20web.pdf" TargetMode="External"/><Relationship Id="rId14" Type="http://schemas.openxmlformats.org/officeDocument/2006/relationships/hyperlink" Target="http://tepdad.org.tr/uploads/files/Belgeler%20ve%20formlar/2019%20Tekirda%C4%9F%20Nam%C4%B1k%20Kemal%20%C3%9Cniversitesi%20raporu.pdf"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fme.org/accreditation/accrediting-agencies-status/" TargetMode="External"/><Relationship Id="rId2" Type="http://schemas.openxmlformats.org/officeDocument/2006/relationships/hyperlink" Target="https://yokak.gov.tr/akreditasyon-kuruluslari/tescil-suresi-devam-edenler" TargetMode="Externa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tepdad.org.tr/" TargetMode="Externa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11.jpeg"/></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tepdad.org.tr/" TargetMode="External"/><Relationship Id="rId7" Type="http://schemas.openxmlformats.org/officeDocument/2006/relationships/image" Target="../media/image19.png"/><Relationship Id="rId2" Type="http://schemas.openxmlformats.org/officeDocument/2006/relationships/hyperlink" Target="https://www.selcuk.edu.tr/tip/Ayrinti/15855-akreditasyon-belgesi" TargetMode="Externa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hyperlink" Target="http://www.tepdad.org.tr/belgeler" TargetMode="External"/><Relationship Id="rId4" Type="http://schemas.openxmlformats.org/officeDocument/2006/relationships/hyperlink" Target="http://www.tepdad.org.tr/akredite-egitim-programlarinin-guncel-listesi"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file:///\\10.10.40.37\ortak\5-AKR.SUNUMLARI%2022\Akr.Sunum%20Verileri%202022\T&#305;pta%20uzmanl&#305;k%20akreditasyonlar&#305;.docx" TargetMode="External"/><Relationship Id="rId2" Type="http://schemas.openxmlformats.org/officeDocument/2006/relationships/hyperlink" Target="http://tepdad.org.tr/" TargetMode="Externa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6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6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Başlık"/>
          <p:cNvSpPr>
            <a:spLocks noGrp="1"/>
          </p:cNvSpPr>
          <p:nvPr>
            <p:ph type="ctrTitle"/>
          </p:nvPr>
        </p:nvSpPr>
        <p:spPr>
          <a:xfrm>
            <a:off x="2286000" y="1700808"/>
            <a:ext cx="6172200" cy="1312912"/>
          </a:xfrm>
        </p:spPr>
        <p:style>
          <a:lnRef idx="1">
            <a:schemeClr val="accent4"/>
          </a:lnRef>
          <a:fillRef idx="2">
            <a:schemeClr val="accent4"/>
          </a:fillRef>
          <a:effectRef idx="1">
            <a:schemeClr val="accent4"/>
          </a:effectRef>
          <a:fontRef idx="minor">
            <a:schemeClr val="dk1"/>
          </a:fontRef>
        </p:style>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MEZUNİYET ÖNCESİ ULUSAL TIP EĞİTİMİ  PROGRAMI (TÜRKÇE)AKREDİTASYONU</a:t>
            </a:r>
            <a:endParaRPr lang="tr-TR" cap="none"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7 Alt Başlık"/>
          <p:cNvSpPr>
            <a:spLocks noGrp="1"/>
          </p:cNvSpPr>
          <p:nvPr>
            <p:ph type="subTitle" idx="1"/>
          </p:nvPr>
        </p:nvSpPr>
        <p:spPr>
          <a:xfrm>
            <a:off x="2286000" y="3995210"/>
            <a:ext cx="6172200" cy="1161982"/>
          </a:xfrm>
        </p:spPr>
        <p:txBody>
          <a:bodyPr>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tr-TR" sz="2800" dirty="0" smtClean="0">
                <a:ln/>
                <a:solidFill>
                  <a:schemeClr val="accent3"/>
                </a:solidFill>
              </a:rPr>
              <a:t>2013’DEN - 2022’YE </a:t>
            </a:r>
          </a:p>
          <a:p>
            <a:pPr algn="ctr"/>
            <a:r>
              <a:rPr lang="tr-TR" sz="2800" dirty="0" smtClean="0">
                <a:ln/>
                <a:solidFill>
                  <a:schemeClr val="accent3"/>
                </a:solidFill>
              </a:rPr>
              <a:t>AKREDİTASYON SÜRECİMİZ</a:t>
            </a:r>
            <a:endParaRPr lang="tr-TR" sz="2800" dirty="0">
              <a:ln/>
              <a:solidFill>
                <a:schemeClr val="accent3"/>
              </a:solidFill>
            </a:endParaRPr>
          </a:p>
        </p:txBody>
      </p:sp>
      <p:pic>
        <p:nvPicPr>
          <p:cNvPr id="4" name="Picture 2"/>
          <p:cNvPicPr/>
          <p:nvPr/>
        </p:nvPicPr>
        <p:blipFill>
          <a:blip r:embed="rId2" cstate="print"/>
          <a:stretch>
            <a:fillRect/>
          </a:stretch>
        </p:blipFill>
        <p:spPr>
          <a:xfrm>
            <a:off x="107504" y="0"/>
            <a:ext cx="8712968" cy="1041991"/>
          </a:xfrm>
          <a:prstGeom prst="rect">
            <a:avLst/>
          </a:prstGeom>
        </p:spPr>
      </p:pic>
      <p:sp>
        <p:nvSpPr>
          <p:cNvPr id="9" name="8 Metin kutusu"/>
          <p:cNvSpPr txBox="1"/>
          <p:nvPr/>
        </p:nvSpPr>
        <p:spPr>
          <a:xfrm>
            <a:off x="4283968" y="6093296"/>
            <a:ext cx="2374368" cy="369332"/>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tr-TR"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KONYA – 6.1.2022</a:t>
            </a:r>
            <a:endParaRPr lang="tr-T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6" name="Picture 5" descr="C:\Users\Selçuktıp\Desktop\ARA DEGERLENDIRME\muammer-1-1.png"/>
          <p:cNvPicPr>
            <a:picLocks noChangeAspect="1" noChangeArrowheads="1"/>
          </p:cNvPicPr>
          <p:nvPr/>
        </p:nvPicPr>
        <p:blipFill>
          <a:blip r:embed="rId3" cstate="print"/>
          <a:srcRect/>
          <a:stretch>
            <a:fillRect/>
          </a:stretch>
        </p:blipFill>
        <p:spPr bwMode="auto">
          <a:xfrm>
            <a:off x="150707" y="1457442"/>
            <a:ext cx="2045029" cy="1899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a:xfrm>
            <a:off x="251520" y="1124744"/>
            <a:ext cx="8352928" cy="648072"/>
          </a:xfrm>
        </p:spPr>
        <p:txBody>
          <a:bodyPr/>
          <a:lstStyle/>
          <a:p>
            <a:r>
              <a:rPr lang="tr-TR" b="1" dirty="0" smtClean="0">
                <a:solidFill>
                  <a:srgbClr val="C00000"/>
                </a:solidFill>
              </a:rPr>
              <a:t>Eğitim yönetimi şeması</a:t>
            </a:r>
            <a:endParaRPr lang="tr-TR" b="1" dirty="0">
              <a:solidFill>
                <a:srgbClr val="C00000"/>
              </a:solidFill>
            </a:endParaRPr>
          </a:p>
        </p:txBody>
      </p:sp>
      <p:pic>
        <p:nvPicPr>
          <p:cNvPr id="4" name="Picture 2"/>
          <p:cNvPicPr/>
          <p:nvPr/>
        </p:nvPicPr>
        <p:blipFill>
          <a:blip r:embed="rId2" cstate="print"/>
          <a:stretch>
            <a:fillRect/>
          </a:stretch>
        </p:blipFill>
        <p:spPr>
          <a:xfrm>
            <a:off x="107504" y="0"/>
            <a:ext cx="8712968" cy="1041991"/>
          </a:xfrm>
          <a:prstGeom prst="rect">
            <a:avLst/>
          </a:prstGeom>
        </p:spPr>
      </p:pic>
      <p:pic>
        <p:nvPicPr>
          <p:cNvPr id="7" name="6 Resim" descr="\\10.10.40.37\ortak\81-KURUMSAL KALİTE-son 2021\25-SÜTF KALİTE KOMİSYONU 2021\Kalite Öz Değ.Rap-2021\Gelen ek Belgeler 4.11.2021\3-Eğitim Yönt.Şeması 10.6.21.jpg"/>
          <p:cNvPicPr/>
          <p:nvPr/>
        </p:nvPicPr>
        <p:blipFill>
          <a:blip r:embed="rId3" cstate="print"/>
          <a:srcRect t="1208" r="11570" b="2723"/>
          <a:stretch>
            <a:fillRect/>
          </a:stretch>
        </p:blipFill>
        <p:spPr bwMode="auto">
          <a:xfrm>
            <a:off x="1403648" y="1988840"/>
            <a:ext cx="6210300" cy="454342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a:xfrm>
            <a:off x="251520" y="1124744"/>
            <a:ext cx="8352928" cy="504056"/>
          </a:xfrm>
        </p:spPr>
        <p:txBody>
          <a:bodyPr>
            <a:normAutofit fontScale="90000"/>
          </a:bodyPr>
          <a:lstStyle/>
          <a:p>
            <a:r>
              <a:rPr lang="tr-TR" b="1" dirty="0" smtClean="0">
                <a:solidFill>
                  <a:srgbClr val="C00000"/>
                </a:solidFill>
              </a:rPr>
              <a:t>Ar-</a:t>
            </a:r>
            <a:r>
              <a:rPr lang="tr-TR" b="1" dirty="0" err="1" smtClean="0">
                <a:solidFill>
                  <a:srgbClr val="C00000"/>
                </a:solidFill>
              </a:rPr>
              <a:t>ge</a:t>
            </a:r>
            <a:r>
              <a:rPr lang="tr-TR" b="1" dirty="0" smtClean="0">
                <a:solidFill>
                  <a:srgbClr val="C00000"/>
                </a:solidFill>
              </a:rPr>
              <a:t> yönetim şeması</a:t>
            </a:r>
            <a:endParaRPr lang="tr-TR" b="1" dirty="0">
              <a:solidFill>
                <a:srgbClr val="C00000"/>
              </a:solidFill>
            </a:endParaRPr>
          </a:p>
        </p:txBody>
      </p:sp>
      <p:pic>
        <p:nvPicPr>
          <p:cNvPr id="4" name="Picture 2"/>
          <p:cNvPicPr/>
          <p:nvPr/>
        </p:nvPicPr>
        <p:blipFill>
          <a:blip r:embed="rId2" cstate="print"/>
          <a:stretch>
            <a:fillRect/>
          </a:stretch>
        </p:blipFill>
        <p:spPr>
          <a:xfrm>
            <a:off x="107504" y="0"/>
            <a:ext cx="8712968" cy="1041991"/>
          </a:xfrm>
          <a:prstGeom prst="rect">
            <a:avLst/>
          </a:prstGeom>
        </p:spPr>
      </p:pic>
      <p:pic>
        <p:nvPicPr>
          <p:cNvPr id="7" name="6 Resim" descr="\\10.10.40.37\ortak\81-KURUMSAL KALİTE-son 2021\25-SÜTF KALİTE KOMİSYONU 2021\Kalite Öz Değ.Rap-2021\Gelen ek Belgeler 4.11.2021\4-Araştırma-Gel.Yönt.Şeması 10.6.21.jpg"/>
          <p:cNvPicPr/>
          <p:nvPr/>
        </p:nvPicPr>
        <p:blipFill>
          <a:blip r:embed="rId3" cstate="print"/>
          <a:srcRect l="3541" r="9270" b="3393"/>
          <a:stretch>
            <a:fillRect/>
          </a:stretch>
        </p:blipFill>
        <p:spPr bwMode="auto">
          <a:xfrm>
            <a:off x="1403648" y="2564904"/>
            <a:ext cx="6248400" cy="406682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a:xfrm>
            <a:off x="251520" y="1052736"/>
            <a:ext cx="8352928" cy="432048"/>
          </a:xfrm>
        </p:spPr>
        <p:txBody>
          <a:bodyPr>
            <a:normAutofit fontScale="90000"/>
          </a:bodyPr>
          <a:lstStyle/>
          <a:p>
            <a:r>
              <a:rPr lang="tr-TR" dirty="0" smtClean="0">
                <a:solidFill>
                  <a:srgbClr val="FF0000"/>
                </a:solidFill>
              </a:rPr>
              <a:t>Kurul-komisyonlar</a:t>
            </a:r>
            <a:endParaRPr lang="tr-TR" dirty="0">
              <a:solidFill>
                <a:srgbClr val="FF0000"/>
              </a:solidFill>
            </a:endParaRPr>
          </a:p>
        </p:txBody>
      </p:sp>
      <p:pic>
        <p:nvPicPr>
          <p:cNvPr id="4" name="Picture 2"/>
          <p:cNvPicPr/>
          <p:nvPr/>
        </p:nvPicPr>
        <p:blipFill>
          <a:blip r:embed="rId2" cstate="print"/>
          <a:stretch>
            <a:fillRect/>
          </a:stretch>
        </p:blipFill>
        <p:spPr>
          <a:xfrm>
            <a:off x="107504" y="0"/>
            <a:ext cx="8712968" cy="1041991"/>
          </a:xfrm>
          <a:prstGeom prst="rect">
            <a:avLst/>
          </a:prstGeom>
        </p:spPr>
      </p:pic>
      <p:graphicFrame>
        <p:nvGraphicFramePr>
          <p:cNvPr id="6" name="5 Tablo"/>
          <p:cNvGraphicFramePr>
            <a:graphicFrameLocks noGrp="1"/>
          </p:cNvGraphicFramePr>
          <p:nvPr/>
        </p:nvGraphicFramePr>
        <p:xfrm>
          <a:off x="179512" y="1475072"/>
          <a:ext cx="8712967" cy="5194300"/>
        </p:xfrm>
        <a:graphic>
          <a:graphicData uri="http://schemas.openxmlformats.org/drawingml/2006/table">
            <a:tbl>
              <a:tblPr/>
              <a:tblGrid>
                <a:gridCol w="385731"/>
                <a:gridCol w="2391101"/>
                <a:gridCol w="1852491"/>
                <a:gridCol w="848175"/>
                <a:gridCol w="462443"/>
                <a:gridCol w="694209"/>
                <a:gridCol w="694209"/>
                <a:gridCol w="922165"/>
                <a:gridCol w="462443"/>
              </a:tblGrid>
              <a:tr h="263336">
                <a:tc>
                  <a:txBody>
                    <a:bodyPr/>
                    <a:lstStyle/>
                    <a:p>
                      <a:pPr algn="ctr">
                        <a:spcAft>
                          <a:spcPts val="0"/>
                        </a:spcAft>
                      </a:pPr>
                      <a:r>
                        <a:rPr lang="tr-TR" sz="500" b="1" i="1" dirty="0">
                          <a:solidFill>
                            <a:srgbClr val="1F497D"/>
                          </a:solidFill>
                          <a:latin typeface="Calibri"/>
                          <a:ea typeface="Times New Roman"/>
                          <a:cs typeface="Times New Roman"/>
                        </a:rPr>
                        <a:t>No</a:t>
                      </a:r>
                      <a:endParaRPr lang="tr-TR" sz="600" dirty="0">
                        <a:latin typeface="Times New Roman"/>
                        <a:ea typeface="Times New Roman"/>
                        <a:cs typeface="Times New Roman"/>
                      </a:endParaRPr>
                    </a:p>
                  </a:txBody>
                  <a:tcPr marL="41097" marR="41097"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6E3BC"/>
                    </a:solidFill>
                  </a:tcPr>
                </a:tc>
                <a:tc>
                  <a:txBody>
                    <a:bodyPr/>
                    <a:lstStyle/>
                    <a:p>
                      <a:pPr algn="ctr">
                        <a:spcAft>
                          <a:spcPts val="0"/>
                        </a:spcAft>
                      </a:pPr>
                      <a:r>
                        <a:rPr lang="tr-TR" sz="500" b="1" i="1" dirty="0">
                          <a:solidFill>
                            <a:srgbClr val="1F497D"/>
                          </a:solidFill>
                          <a:latin typeface="Calibri"/>
                          <a:ea typeface="Times New Roman"/>
                          <a:cs typeface="Times New Roman"/>
                        </a:rPr>
                        <a:t>Kurul  ve  Komisyonlar</a:t>
                      </a:r>
                      <a:endParaRPr lang="tr-TR" sz="600" dirty="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6E3BC"/>
                    </a:solidFill>
                  </a:tcPr>
                </a:tc>
                <a:tc>
                  <a:txBody>
                    <a:bodyPr/>
                    <a:lstStyle/>
                    <a:p>
                      <a:pPr algn="ctr">
                        <a:spcAft>
                          <a:spcPts val="0"/>
                        </a:spcAft>
                      </a:pPr>
                      <a:r>
                        <a:rPr lang="tr-TR" sz="500" b="1" i="1">
                          <a:solidFill>
                            <a:srgbClr val="1F497D"/>
                          </a:solidFill>
                          <a:latin typeface="Calibri"/>
                          <a:ea typeface="Times New Roman"/>
                          <a:cs typeface="Times New Roman"/>
                        </a:rPr>
                        <a:t>Kurul Başkanı</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6E3BC"/>
                    </a:solidFill>
                  </a:tcPr>
                </a:tc>
                <a:tc>
                  <a:txBody>
                    <a:bodyPr/>
                    <a:lstStyle/>
                    <a:p>
                      <a:pPr algn="ctr">
                        <a:spcAft>
                          <a:spcPts val="0"/>
                        </a:spcAft>
                      </a:pPr>
                      <a:r>
                        <a:rPr lang="tr-TR" sz="500" b="1" i="1">
                          <a:solidFill>
                            <a:srgbClr val="1F497D"/>
                          </a:solidFill>
                          <a:latin typeface="Calibri"/>
                          <a:ea typeface="Times New Roman"/>
                          <a:cs typeface="Times New Roman"/>
                        </a:rPr>
                        <a:t>Sekreterya –</a:t>
                      </a:r>
                      <a:endParaRPr lang="tr-TR" sz="600">
                        <a:latin typeface="Times New Roman"/>
                        <a:ea typeface="Times New Roman"/>
                        <a:cs typeface="Times New Roman"/>
                      </a:endParaRPr>
                    </a:p>
                    <a:p>
                      <a:pPr algn="ctr">
                        <a:spcAft>
                          <a:spcPts val="0"/>
                        </a:spcAft>
                      </a:pPr>
                      <a:r>
                        <a:rPr lang="tr-TR" sz="500" b="1" i="1">
                          <a:solidFill>
                            <a:srgbClr val="1F497D"/>
                          </a:solidFill>
                          <a:latin typeface="Calibri"/>
                          <a:ea typeface="Times New Roman"/>
                          <a:cs typeface="Times New Roman"/>
                        </a:rPr>
                        <a:t>Raport. Birimi</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6E3BC"/>
                    </a:solidFill>
                  </a:tcPr>
                </a:tc>
                <a:tc>
                  <a:txBody>
                    <a:bodyPr/>
                    <a:lstStyle/>
                    <a:p>
                      <a:pPr algn="ctr">
                        <a:spcAft>
                          <a:spcPts val="0"/>
                        </a:spcAft>
                      </a:pPr>
                      <a:r>
                        <a:rPr lang="tr-TR" sz="500" b="1" i="1">
                          <a:solidFill>
                            <a:srgbClr val="1F497D"/>
                          </a:solidFill>
                          <a:latin typeface="Calibri"/>
                          <a:ea typeface="Times New Roman"/>
                          <a:cs typeface="Times New Roman"/>
                        </a:rPr>
                        <a:t>Üye Sayısı</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6E3BC"/>
                    </a:solidFill>
                  </a:tcPr>
                </a:tc>
                <a:tc>
                  <a:txBody>
                    <a:bodyPr/>
                    <a:lstStyle/>
                    <a:p>
                      <a:pPr algn="ctr">
                        <a:spcAft>
                          <a:spcPts val="0"/>
                        </a:spcAft>
                      </a:pPr>
                      <a:r>
                        <a:rPr lang="tr-TR" sz="500" b="1" i="1">
                          <a:solidFill>
                            <a:srgbClr val="1F497D"/>
                          </a:solidFill>
                          <a:latin typeface="Calibri"/>
                          <a:ea typeface="Times New Roman"/>
                          <a:cs typeface="Times New Roman"/>
                        </a:rPr>
                        <a:t>Öğrenci Temsil Sayı</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6E3BC"/>
                    </a:solidFill>
                  </a:tcPr>
                </a:tc>
                <a:tc>
                  <a:txBody>
                    <a:bodyPr/>
                    <a:lstStyle/>
                    <a:p>
                      <a:pPr algn="ctr">
                        <a:spcAft>
                          <a:spcPts val="0"/>
                        </a:spcAft>
                      </a:pPr>
                      <a:r>
                        <a:rPr lang="tr-TR" sz="500" b="1" i="1">
                          <a:solidFill>
                            <a:srgbClr val="1F497D"/>
                          </a:solidFill>
                          <a:latin typeface="Calibri"/>
                          <a:ea typeface="Times New Roman"/>
                          <a:cs typeface="Times New Roman"/>
                        </a:rPr>
                        <a:t>Toplantı Sıklığı</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6E3BC"/>
                    </a:solidFill>
                  </a:tcPr>
                </a:tc>
                <a:tc>
                  <a:txBody>
                    <a:bodyPr/>
                    <a:lstStyle/>
                    <a:p>
                      <a:pPr algn="ctr">
                        <a:spcAft>
                          <a:spcPts val="0"/>
                        </a:spcAft>
                      </a:pPr>
                      <a:r>
                        <a:rPr lang="tr-TR" sz="500" b="1" i="1">
                          <a:solidFill>
                            <a:srgbClr val="1F497D"/>
                          </a:solidFill>
                          <a:latin typeface="Calibri"/>
                          <a:ea typeface="Times New Roman"/>
                          <a:cs typeface="Times New Roman"/>
                        </a:rPr>
                        <a:t>İlgili</a:t>
                      </a:r>
                      <a:endParaRPr lang="tr-TR" sz="600">
                        <a:latin typeface="Times New Roman"/>
                        <a:ea typeface="Times New Roman"/>
                        <a:cs typeface="Times New Roman"/>
                      </a:endParaRPr>
                    </a:p>
                    <a:p>
                      <a:pPr algn="ctr">
                        <a:spcAft>
                          <a:spcPts val="0"/>
                        </a:spcAft>
                      </a:pPr>
                      <a:r>
                        <a:rPr lang="tr-TR" sz="500" b="1" i="1">
                          <a:solidFill>
                            <a:srgbClr val="1F497D"/>
                          </a:solidFill>
                          <a:latin typeface="Calibri"/>
                          <a:ea typeface="Times New Roman"/>
                          <a:cs typeface="Times New Roman"/>
                        </a:rPr>
                        <a:t>Mevzuatı</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6E3BC"/>
                    </a:solidFill>
                  </a:tcPr>
                </a:tc>
                <a:tc>
                  <a:txBody>
                    <a:bodyPr/>
                    <a:lstStyle/>
                    <a:p>
                      <a:pPr algn="ctr">
                        <a:spcAft>
                          <a:spcPts val="0"/>
                        </a:spcAft>
                      </a:pPr>
                      <a:r>
                        <a:rPr lang="tr-TR" sz="500" i="1">
                          <a:solidFill>
                            <a:srgbClr val="1F497D"/>
                          </a:solidFill>
                          <a:latin typeface="Calibri"/>
                          <a:ea typeface="Times New Roman"/>
                          <a:cs typeface="Times New Roman"/>
                        </a:rPr>
                        <a:t>Görev Süresi</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6E3BC"/>
                    </a:solidFill>
                  </a:tcPr>
                </a:tc>
              </a:tr>
              <a:tr h="146480">
                <a:tc>
                  <a:txBody>
                    <a:bodyPr/>
                    <a:lstStyle/>
                    <a:p>
                      <a:pPr algn="ctr">
                        <a:spcAft>
                          <a:spcPts val="0"/>
                        </a:spcAft>
                      </a:pPr>
                      <a:r>
                        <a:rPr lang="tr-TR" sz="600" b="1">
                          <a:solidFill>
                            <a:srgbClr val="215868"/>
                          </a:solidFill>
                          <a:latin typeface="Calibri"/>
                          <a:ea typeface="Times New Roman"/>
                          <a:cs typeface="Times New Roman"/>
                        </a:rPr>
                        <a:t>A</a:t>
                      </a:r>
                      <a:endParaRPr lang="tr-TR" sz="600">
                        <a:latin typeface="Times New Roman"/>
                        <a:ea typeface="Times New Roman"/>
                        <a:cs typeface="Times New Roman"/>
                      </a:endParaRPr>
                    </a:p>
                  </a:txBody>
                  <a:tcPr marL="41097" marR="41097"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gridSpan="8">
                  <a:txBody>
                    <a:bodyPr/>
                    <a:lstStyle/>
                    <a:p>
                      <a:pPr algn="ctr">
                        <a:spcAft>
                          <a:spcPts val="0"/>
                        </a:spcAft>
                      </a:pPr>
                      <a:r>
                        <a:rPr lang="tr-TR" sz="600" b="1">
                          <a:solidFill>
                            <a:srgbClr val="7030A0"/>
                          </a:solidFill>
                          <a:latin typeface="Calibri"/>
                          <a:ea typeface="Times New Roman"/>
                          <a:cs typeface="Times New Roman"/>
                        </a:rPr>
                        <a:t>FAKÜLTE YÖNETİMİ KARAR ORGANLARI</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31668">
                <a:tc>
                  <a:txBody>
                    <a:bodyPr/>
                    <a:lstStyle/>
                    <a:p>
                      <a:pPr algn="ctr">
                        <a:spcAft>
                          <a:spcPts val="0"/>
                        </a:spcAft>
                      </a:pPr>
                      <a:r>
                        <a:rPr lang="tr-TR" sz="500">
                          <a:solidFill>
                            <a:srgbClr val="000000"/>
                          </a:solidFill>
                          <a:latin typeface="Calibri"/>
                          <a:ea typeface="Times New Roman"/>
                          <a:cs typeface="Times New Roman"/>
                        </a:rPr>
                        <a:t>A-1</a:t>
                      </a:r>
                      <a:endParaRPr lang="tr-TR" sz="600">
                        <a:latin typeface="Times New Roman"/>
                        <a:ea typeface="Times New Roman"/>
                        <a:cs typeface="Times New Roman"/>
                      </a:endParaRPr>
                    </a:p>
                  </a:txBody>
                  <a:tcPr marL="41097" marR="41097"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500">
                          <a:solidFill>
                            <a:srgbClr val="000000"/>
                          </a:solidFill>
                          <a:latin typeface="Calibri"/>
                          <a:ea typeface="Times New Roman"/>
                          <a:cs typeface="Times New Roman"/>
                        </a:rPr>
                        <a:t>Fakülte Kurulu </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500">
                          <a:solidFill>
                            <a:srgbClr val="000000"/>
                          </a:solidFill>
                          <a:latin typeface="Calibri"/>
                          <a:ea typeface="Times New Roman"/>
                          <a:cs typeface="Times New Roman"/>
                        </a:rPr>
                        <a:t>Prof.Dr. Yavuz SELVİ-Dekan</a:t>
                      </a:r>
                      <a:endParaRPr lang="tr-TR" sz="600">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500">
                          <a:solidFill>
                            <a:srgbClr val="000000"/>
                          </a:solidFill>
                          <a:latin typeface="Calibri"/>
                          <a:ea typeface="Times New Roman"/>
                          <a:cs typeface="Times New Roman"/>
                        </a:rPr>
                        <a:t>Yazı İşl-Talha</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a:solidFill>
                            <a:srgbClr val="000000"/>
                          </a:solidFill>
                          <a:latin typeface="Calibri"/>
                          <a:ea typeface="Times New Roman"/>
                          <a:cs typeface="Times New Roman"/>
                        </a:rPr>
                        <a:t>11</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a:solidFill>
                            <a:srgbClr val="000000"/>
                          </a:solidFill>
                          <a:latin typeface="Calibri"/>
                          <a:ea typeface="Times New Roman"/>
                          <a:cs typeface="Times New Roman"/>
                        </a:rPr>
                        <a:t> Var- 1</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a:solidFill>
                            <a:srgbClr val="000000"/>
                          </a:solidFill>
                          <a:latin typeface="Calibri"/>
                          <a:ea typeface="Times New Roman"/>
                          <a:cs typeface="Times New Roman"/>
                        </a:rPr>
                        <a:t>Yılda 4</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a:solidFill>
                            <a:srgbClr val="000000"/>
                          </a:solidFill>
                          <a:latin typeface="Calibri"/>
                          <a:ea typeface="Times New Roman"/>
                          <a:cs typeface="Times New Roman"/>
                        </a:rPr>
                        <a:t>SÜTF Eğ.Yönet.</a:t>
                      </a:r>
                      <a:endParaRPr lang="tr-TR" sz="600">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a:solidFill>
                            <a:srgbClr val="000000"/>
                          </a:solidFill>
                          <a:latin typeface="Calibri"/>
                          <a:ea typeface="Times New Roman"/>
                          <a:cs typeface="Times New Roman"/>
                        </a:rPr>
                        <a:t>3</a:t>
                      </a:r>
                      <a:endParaRPr lang="tr-TR" sz="600">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1668">
                <a:tc>
                  <a:txBody>
                    <a:bodyPr/>
                    <a:lstStyle/>
                    <a:p>
                      <a:pPr algn="ctr">
                        <a:spcAft>
                          <a:spcPts val="0"/>
                        </a:spcAft>
                      </a:pPr>
                      <a:r>
                        <a:rPr lang="tr-TR" sz="500">
                          <a:solidFill>
                            <a:srgbClr val="000000"/>
                          </a:solidFill>
                          <a:latin typeface="Calibri"/>
                          <a:ea typeface="Times New Roman"/>
                          <a:cs typeface="Times New Roman"/>
                        </a:rPr>
                        <a:t>A-2</a:t>
                      </a:r>
                      <a:endParaRPr lang="tr-TR" sz="600">
                        <a:latin typeface="Times New Roman"/>
                        <a:ea typeface="Times New Roman"/>
                        <a:cs typeface="Times New Roman"/>
                      </a:endParaRPr>
                    </a:p>
                  </a:txBody>
                  <a:tcPr marL="41097" marR="41097"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500">
                          <a:solidFill>
                            <a:srgbClr val="000000"/>
                          </a:solidFill>
                          <a:latin typeface="Calibri"/>
                          <a:ea typeface="Times New Roman"/>
                          <a:cs typeface="Times New Roman"/>
                        </a:rPr>
                        <a:t>Fakülte Yönetim Kurulu </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500">
                          <a:solidFill>
                            <a:srgbClr val="000000"/>
                          </a:solidFill>
                          <a:latin typeface="Calibri"/>
                          <a:ea typeface="Times New Roman"/>
                          <a:cs typeface="Times New Roman"/>
                        </a:rPr>
                        <a:t>Prof.Dr. Yavuz SELVİ -Dekan</a:t>
                      </a:r>
                      <a:endParaRPr lang="tr-TR" sz="600">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500">
                          <a:solidFill>
                            <a:srgbClr val="000000"/>
                          </a:solidFill>
                          <a:latin typeface="Calibri"/>
                          <a:ea typeface="Times New Roman"/>
                          <a:cs typeface="Times New Roman"/>
                        </a:rPr>
                        <a:t>Yazı İşl-Talha</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a:solidFill>
                            <a:srgbClr val="000000"/>
                          </a:solidFill>
                          <a:latin typeface="Calibri"/>
                          <a:ea typeface="Times New Roman"/>
                          <a:cs typeface="Times New Roman"/>
                        </a:rPr>
                        <a:t>9</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a:solidFill>
                            <a:srgbClr val="000000"/>
                          </a:solidFill>
                          <a:latin typeface="Calibri"/>
                          <a:ea typeface="Times New Roman"/>
                          <a:cs typeface="Times New Roman"/>
                        </a:rPr>
                        <a:t>Var- 1</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a:solidFill>
                            <a:srgbClr val="000000"/>
                          </a:solidFill>
                          <a:latin typeface="Calibri"/>
                          <a:ea typeface="Times New Roman"/>
                          <a:cs typeface="Times New Roman"/>
                        </a:rPr>
                        <a:t>Haftalık/52</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500">
                          <a:solidFill>
                            <a:srgbClr val="000000"/>
                          </a:solidFill>
                          <a:latin typeface="Calibri"/>
                          <a:ea typeface="Times New Roman"/>
                          <a:cs typeface="Times New Roman"/>
                        </a:rPr>
                        <a:t>SÜTF Eğ.Yönet.</a:t>
                      </a:r>
                      <a:endParaRPr lang="tr-TR" sz="600">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a:solidFill>
                            <a:srgbClr val="000000"/>
                          </a:solidFill>
                          <a:latin typeface="Calibri"/>
                          <a:ea typeface="Times New Roman"/>
                          <a:cs typeface="Times New Roman"/>
                        </a:rPr>
                        <a:t>3</a:t>
                      </a:r>
                      <a:endParaRPr lang="tr-TR" sz="600">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1668">
                <a:tc>
                  <a:txBody>
                    <a:bodyPr/>
                    <a:lstStyle/>
                    <a:p>
                      <a:pPr algn="ctr">
                        <a:spcAft>
                          <a:spcPts val="0"/>
                        </a:spcAft>
                      </a:pPr>
                      <a:r>
                        <a:rPr lang="tr-TR" sz="500">
                          <a:solidFill>
                            <a:srgbClr val="000000"/>
                          </a:solidFill>
                          <a:latin typeface="Calibri"/>
                          <a:ea typeface="Times New Roman"/>
                          <a:cs typeface="Times New Roman"/>
                        </a:rPr>
                        <a:t>A-3</a:t>
                      </a:r>
                      <a:endParaRPr lang="tr-TR" sz="600">
                        <a:latin typeface="Times New Roman"/>
                        <a:ea typeface="Times New Roman"/>
                        <a:cs typeface="Times New Roman"/>
                      </a:endParaRPr>
                    </a:p>
                  </a:txBody>
                  <a:tcPr marL="41097" marR="41097"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0"/>
                        </a:spcAft>
                      </a:pPr>
                      <a:r>
                        <a:rPr lang="tr-TR" sz="500">
                          <a:solidFill>
                            <a:srgbClr val="000000"/>
                          </a:solidFill>
                          <a:latin typeface="Calibri"/>
                          <a:ea typeface="Times New Roman"/>
                          <a:cs typeface="Times New Roman"/>
                        </a:rPr>
                        <a:t>Fakülte Disiplin Kurulu</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0"/>
                        </a:spcAft>
                      </a:pPr>
                      <a:r>
                        <a:rPr lang="tr-TR" sz="500">
                          <a:solidFill>
                            <a:srgbClr val="000000"/>
                          </a:solidFill>
                          <a:latin typeface="Calibri"/>
                          <a:ea typeface="Times New Roman"/>
                          <a:cs typeface="Times New Roman"/>
                        </a:rPr>
                        <a:t>Prof.Dr. Yavuz SELVİ -Dekan</a:t>
                      </a:r>
                      <a:endParaRPr lang="tr-TR" sz="600">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0"/>
                        </a:spcAft>
                      </a:pPr>
                      <a:r>
                        <a:rPr lang="tr-TR" sz="500">
                          <a:solidFill>
                            <a:srgbClr val="000000"/>
                          </a:solidFill>
                          <a:latin typeface="Calibri"/>
                          <a:ea typeface="Times New Roman"/>
                          <a:cs typeface="Times New Roman"/>
                        </a:rPr>
                        <a:t>Yazı İşl-Talha</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tr-TR" sz="500">
                          <a:solidFill>
                            <a:srgbClr val="000000"/>
                          </a:solidFill>
                          <a:latin typeface="Calibri"/>
                          <a:ea typeface="Times New Roman"/>
                          <a:cs typeface="Times New Roman"/>
                        </a:rPr>
                        <a:t>7</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tr-TR" sz="500" i="1">
                          <a:solidFill>
                            <a:srgbClr val="000000"/>
                          </a:solidFill>
                          <a:latin typeface="Calibri"/>
                          <a:ea typeface="Times New Roman"/>
                          <a:cs typeface="Times New Roman"/>
                        </a:rPr>
                        <a:t>-</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tr-TR" sz="500">
                          <a:solidFill>
                            <a:srgbClr val="000000"/>
                          </a:solidFill>
                          <a:latin typeface="Calibri"/>
                          <a:ea typeface="Times New Roman"/>
                          <a:cs typeface="Times New Roman"/>
                        </a:rPr>
                        <a:t>Gündemli/1</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0"/>
                        </a:spcAft>
                      </a:pPr>
                      <a:r>
                        <a:rPr lang="tr-TR" sz="500">
                          <a:solidFill>
                            <a:srgbClr val="000000"/>
                          </a:solidFill>
                          <a:latin typeface="Calibri"/>
                          <a:ea typeface="Times New Roman"/>
                          <a:cs typeface="Times New Roman"/>
                        </a:rPr>
                        <a:t>SÜTF Eğ.Yönet.</a:t>
                      </a:r>
                      <a:endParaRPr lang="tr-TR" sz="600">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tr-TR" sz="500">
                          <a:solidFill>
                            <a:srgbClr val="000000"/>
                          </a:solidFill>
                          <a:latin typeface="Calibri"/>
                          <a:ea typeface="Times New Roman"/>
                          <a:cs typeface="Times New Roman"/>
                        </a:rPr>
                        <a:t>3</a:t>
                      </a:r>
                      <a:endParaRPr lang="tr-TR" sz="600">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46480">
                <a:tc>
                  <a:txBody>
                    <a:bodyPr/>
                    <a:lstStyle/>
                    <a:p>
                      <a:pPr algn="ctr">
                        <a:spcAft>
                          <a:spcPts val="0"/>
                        </a:spcAft>
                      </a:pPr>
                      <a:r>
                        <a:rPr lang="tr-TR" sz="600" b="1">
                          <a:solidFill>
                            <a:srgbClr val="1F497D"/>
                          </a:solidFill>
                          <a:latin typeface="Calibri"/>
                          <a:ea typeface="Times New Roman"/>
                          <a:cs typeface="Times New Roman"/>
                        </a:rPr>
                        <a:t>B</a:t>
                      </a:r>
                      <a:endParaRPr lang="tr-TR" sz="600">
                        <a:latin typeface="Times New Roman"/>
                        <a:ea typeface="Times New Roman"/>
                        <a:cs typeface="Times New Roman"/>
                      </a:endParaRPr>
                    </a:p>
                  </a:txBody>
                  <a:tcPr marL="41097" marR="41097"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gridSpan="8">
                  <a:txBody>
                    <a:bodyPr/>
                    <a:lstStyle/>
                    <a:p>
                      <a:pPr algn="ctr">
                        <a:spcAft>
                          <a:spcPts val="0"/>
                        </a:spcAft>
                      </a:pPr>
                      <a:r>
                        <a:rPr lang="tr-TR" sz="600" b="1">
                          <a:solidFill>
                            <a:srgbClr val="7030A0"/>
                          </a:solidFill>
                          <a:latin typeface="Calibri"/>
                          <a:ea typeface="Times New Roman"/>
                          <a:cs typeface="Times New Roman"/>
                        </a:rPr>
                        <a:t>EĞİTİM  YÖNETİMİ  KARAR ORGANLARI</a:t>
                      </a:r>
                      <a:endParaRPr lang="tr-TR" sz="600">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31668">
                <a:tc>
                  <a:txBody>
                    <a:bodyPr/>
                    <a:lstStyle/>
                    <a:p>
                      <a:pPr algn="ctr">
                        <a:spcAft>
                          <a:spcPts val="0"/>
                        </a:spcAft>
                      </a:pPr>
                      <a:r>
                        <a:rPr lang="tr-TR" sz="500">
                          <a:solidFill>
                            <a:srgbClr val="000000"/>
                          </a:solidFill>
                          <a:latin typeface="Calibri"/>
                          <a:ea typeface="Times New Roman"/>
                          <a:cs typeface="Times New Roman"/>
                        </a:rPr>
                        <a:t>B-1</a:t>
                      </a:r>
                      <a:endParaRPr lang="tr-TR" sz="600">
                        <a:latin typeface="Times New Roman"/>
                        <a:ea typeface="Times New Roman"/>
                        <a:cs typeface="Times New Roman"/>
                      </a:endParaRPr>
                    </a:p>
                  </a:txBody>
                  <a:tcPr marL="41097" marR="41097"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500">
                          <a:solidFill>
                            <a:srgbClr val="000000"/>
                          </a:solidFill>
                          <a:latin typeface="Calibri"/>
                          <a:ea typeface="Times New Roman"/>
                          <a:cs typeface="Times New Roman"/>
                        </a:rPr>
                        <a:t>Mezuniyet Öncesi Eğitim Komisyonu</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500">
                          <a:solidFill>
                            <a:srgbClr val="000000"/>
                          </a:solidFill>
                          <a:latin typeface="Calibri"/>
                          <a:ea typeface="Times New Roman"/>
                          <a:cs typeface="Times New Roman"/>
                        </a:rPr>
                        <a:t>Prof.Dr. Yavuz SELVİ -Dekan</a:t>
                      </a:r>
                      <a:endParaRPr lang="tr-TR" sz="600">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500">
                          <a:solidFill>
                            <a:srgbClr val="000000"/>
                          </a:solidFill>
                          <a:latin typeface="Calibri"/>
                          <a:ea typeface="Times New Roman"/>
                          <a:cs typeface="Times New Roman"/>
                        </a:rPr>
                        <a:t>Başkor-Hatice</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a:solidFill>
                            <a:srgbClr val="000000"/>
                          </a:solidFill>
                          <a:latin typeface="Calibri"/>
                          <a:ea typeface="Times New Roman"/>
                          <a:cs typeface="Times New Roman"/>
                        </a:rPr>
                        <a:t>20</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a:solidFill>
                            <a:srgbClr val="000000"/>
                          </a:solidFill>
                          <a:latin typeface="Calibri"/>
                          <a:ea typeface="Times New Roman"/>
                          <a:cs typeface="Times New Roman"/>
                        </a:rPr>
                        <a:t>Var- 1</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a:solidFill>
                            <a:srgbClr val="000000"/>
                          </a:solidFill>
                          <a:latin typeface="Calibri"/>
                          <a:ea typeface="Times New Roman"/>
                          <a:cs typeface="Times New Roman"/>
                        </a:rPr>
                        <a:t>Ayda 1/12</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500">
                          <a:solidFill>
                            <a:srgbClr val="000000"/>
                          </a:solidFill>
                          <a:latin typeface="Calibri"/>
                          <a:ea typeface="Times New Roman"/>
                          <a:cs typeface="Times New Roman"/>
                        </a:rPr>
                        <a:t>SÜTF Eğ.Yönerg.</a:t>
                      </a:r>
                      <a:endParaRPr lang="tr-TR" sz="600">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a:solidFill>
                            <a:srgbClr val="000000"/>
                          </a:solidFill>
                          <a:latin typeface="Calibri"/>
                          <a:ea typeface="Times New Roman"/>
                          <a:cs typeface="Times New Roman"/>
                        </a:rPr>
                        <a:t>3</a:t>
                      </a:r>
                      <a:endParaRPr lang="tr-TR" sz="600">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1668">
                <a:tc>
                  <a:txBody>
                    <a:bodyPr/>
                    <a:lstStyle/>
                    <a:p>
                      <a:pPr algn="ctr">
                        <a:spcAft>
                          <a:spcPts val="0"/>
                        </a:spcAft>
                      </a:pPr>
                      <a:r>
                        <a:rPr lang="tr-TR" sz="500">
                          <a:solidFill>
                            <a:srgbClr val="000000"/>
                          </a:solidFill>
                          <a:latin typeface="Calibri"/>
                          <a:ea typeface="Times New Roman"/>
                          <a:cs typeface="Times New Roman"/>
                        </a:rPr>
                        <a:t>B-2</a:t>
                      </a:r>
                      <a:endParaRPr lang="tr-TR" sz="600">
                        <a:latin typeface="Times New Roman"/>
                        <a:ea typeface="Times New Roman"/>
                        <a:cs typeface="Times New Roman"/>
                      </a:endParaRPr>
                    </a:p>
                  </a:txBody>
                  <a:tcPr marL="41097" marR="41097"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500">
                          <a:solidFill>
                            <a:srgbClr val="000000"/>
                          </a:solidFill>
                          <a:latin typeface="Calibri"/>
                          <a:ea typeface="Times New Roman"/>
                          <a:cs typeface="Times New Roman"/>
                        </a:rPr>
                        <a:t>Koordinatörler Kurulu (Başkor.-Dön.Kord.-Yrd.)</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500">
                          <a:latin typeface="Calibri"/>
                          <a:ea typeface="Times New Roman"/>
                          <a:cs typeface="Times New Roman"/>
                        </a:rPr>
                        <a:t>Prof.Dr. Resul YILMAZ</a:t>
                      </a:r>
                      <a:endParaRPr lang="tr-TR" sz="600">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500">
                          <a:solidFill>
                            <a:srgbClr val="000000"/>
                          </a:solidFill>
                          <a:latin typeface="Calibri"/>
                          <a:ea typeface="Times New Roman"/>
                          <a:cs typeface="Times New Roman"/>
                        </a:rPr>
                        <a:t>Başkord-Hatice</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a:solidFill>
                            <a:srgbClr val="000000"/>
                          </a:solidFill>
                          <a:latin typeface="Calibri"/>
                          <a:ea typeface="Times New Roman"/>
                          <a:cs typeface="Times New Roman"/>
                        </a:rPr>
                        <a:t>22</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a:solidFill>
                            <a:srgbClr val="000000"/>
                          </a:solidFill>
                          <a:latin typeface="Calibri"/>
                          <a:ea typeface="Times New Roman"/>
                          <a:cs typeface="Times New Roman"/>
                        </a:rPr>
                        <a:t>Var- 1</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a:solidFill>
                            <a:srgbClr val="000000"/>
                          </a:solidFill>
                          <a:latin typeface="Calibri"/>
                          <a:ea typeface="Times New Roman"/>
                          <a:cs typeface="Times New Roman"/>
                        </a:rPr>
                        <a:t>Yılda 2</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a:solidFill>
                            <a:srgbClr val="000000"/>
                          </a:solidFill>
                          <a:latin typeface="Calibri"/>
                          <a:ea typeface="Times New Roman"/>
                          <a:cs typeface="Times New Roman"/>
                        </a:rPr>
                        <a:t>SÜTF Eğ.Yönerg.</a:t>
                      </a:r>
                      <a:endParaRPr lang="tr-TR" sz="600">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a:solidFill>
                            <a:srgbClr val="000000"/>
                          </a:solidFill>
                          <a:latin typeface="Calibri"/>
                          <a:ea typeface="Times New Roman"/>
                          <a:cs typeface="Times New Roman"/>
                        </a:rPr>
                        <a:t>3</a:t>
                      </a:r>
                      <a:endParaRPr lang="tr-TR" sz="600">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1668">
                <a:tc>
                  <a:txBody>
                    <a:bodyPr/>
                    <a:lstStyle/>
                    <a:p>
                      <a:pPr algn="ctr">
                        <a:spcAft>
                          <a:spcPts val="0"/>
                        </a:spcAft>
                      </a:pPr>
                      <a:r>
                        <a:rPr lang="tr-TR" sz="500">
                          <a:solidFill>
                            <a:srgbClr val="000000"/>
                          </a:solidFill>
                          <a:latin typeface="Calibri"/>
                          <a:ea typeface="Times New Roman"/>
                          <a:cs typeface="Times New Roman"/>
                        </a:rPr>
                        <a:t>B-3</a:t>
                      </a:r>
                      <a:endParaRPr lang="tr-TR" sz="600">
                        <a:latin typeface="Times New Roman"/>
                        <a:ea typeface="Times New Roman"/>
                        <a:cs typeface="Times New Roman"/>
                      </a:endParaRPr>
                    </a:p>
                  </a:txBody>
                  <a:tcPr marL="41097" marR="41097"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500">
                          <a:solidFill>
                            <a:srgbClr val="000000"/>
                          </a:solidFill>
                          <a:latin typeface="Calibri"/>
                          <a:ea typeface="Times New Roman"/>
                          <a:cs typeface="Times New Roman"/>
                        </a:rPr>
                        <a:t> Program ve Ölçme Değerlendirme Kurulu</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500">
                          <a:solidFill>
                            <a:srgbClr val="000000"/>
                          </a:solidFill>
                          <a:latin typeface="Calibri"/>
                          <a:ea typeface="Times New Roman"/>
                          <a:cs typeface="Times New Roman"/>
                        </a:rPr>
                        <a:t>Prof.Dr. Rasim MOĞULKOÇ</a:t>
                      </a:r>
                      <a:endParaRPr lang="tr-TR" sz="600">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500">
                          <a:solidFill>
                            <a:srgbClr val="000000"/>
                          </a:solidFill>
                          <a:latin typeface="Calibri"/>
                          <a:ea typeface="Times New Roman"/>
                          <a:cs typeface="Times New Roman"/>
                        </a:rPr>
                        <a:t>Başkord-Havva</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a:solidFill>
                            <a:srgbClr val="000000"/>
                          </a:solidFill>
                          <a:latin typeface="Calibri"/>
                          <a:ea typeface="Times New Roman"/>
                          <a:cs typeface="Times New Roman"/>
                        </a:rPr>
                        <a:t>11</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a:solidFill>
                            <a:srgbClr val="000000"/>
                          </a:solidFill>
                          <a:latin typeface="Calibri"/>
                          <a:ea typeface="Times New Roman"/>
                          <a:cs typeface="Times New Roman"/>
                        </a:rPr>
                        <a:t>Var- 1</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a:solidFill>
                            <a:srgbClr val="000000"/>
                          </a:solidFill>
                          <a:latin typeface="Calibri"/>
                          <a:ea typeface="Times New Roman"/>
                          <a:cs typeface="Times New Roman"/>
                        </a:rPr>
                        <a:t>2 Ayda 1/6</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a:solidFill>
                            <a:srgbClr val="000000"/>
                          </a:solidFill>
                          <a:latin typeface="Calibri"/>
                          <a:ea typeface="Times New Roman"/>
                          <a:cs typeface="Times New Roman"/>
                        </a:rPr>
                        <a:t>SÜTF Eğ.Yönerg.</a:t>
                      </a:r>
                      <a:endParaRPr lang="tr-TR" sz="600">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a:solidFill>
                            <a:srgbClr val="000000"/>
                          </a:solidFill>
                          <a:latin typeface="Calibri"/>
                          <a:ea typeface="Times New Roman"/>
                          <a:cs typeface="Times New Roman"/>
                        </a:rPr>
                        <a:t>3</a:t>
                      </a:r>
                      <a:endParaRPr lang="tr-TR" sz="600">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1668">
                <a:tc>
                  <a:txBody>
                    <a:bodyPr/>
                    <a:lstStyle/>
                    <a:p>
                      <a:pPr algn="ctr">
                        <a:spcAft>
                          <a:spcPts val="0"/>
                        </a:spcAft>
                      </a:pPr>
                      <a:r>
                        <a:rPr lang="tr-TR" sz="500">
                          <a:solidFill>
                            <a:srgbClr val="000000"/>
                          </a:solidFill>
                          <a:latin typeface="Calibri"/>
                          <a:ea typeface="Times New Roman"/>
                          <a:cs typeface="Times New Roman"/>
                        </a:rPr>
                        <a:t>B-4</a:t>
                      </a:r>
                      <a:endParaRPr lang="tr-TR" sz="600">
                        <a:latin typeface="Times New Roman"/>
                        <a:ea typeface="Times New Roman"/>
                        <a:cs typeface="Times New Roman"/>
                      </a:endParaRPr>
                    </a:p>
                  </a:txBody>
                  <a:tcPr marL="41097" marR="41097"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500">
                          <a:solidFill>
                            <a:srgbClr val="000000"/>
                          </a:solidFill>
                          <a:latin typeface="Calibri"/>
                          <a:ea typeface="Times New Roman"/>
                          <a:cs typeface="Times New Roman"/>
                        </a:rPr>
                        <a:t>Hekimlik Uygulamaları Kurulu </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500">
                          <a:solidFill>
                            <a:srgbClr val="000000"/>
                          </a:solidFill>
                          <a:latin typeface="Calibri"/>
                          <a:ea typeface="Times New Roman"/>
                          <a:cs typeface="Times New Roman"/>
                        </a:rPr>
                        <a:t>Doç.Dr.Alaaddin YORULMAZ</a:t>
                      </a:r>
                      <a:endParaRPr lang="tr-TR" sz="600">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500">
                          <a:solidFill>
                            <a:srgbClr val="000000"/>
                          </a:solidFill>
                          <a:latin typeface="Calibri"/>
                          <a:ea typeface="Times New Roman"/>
                          <a:cs typeface="Times New Roman"/>
                        </a:rPr>
                        <a:t>TEBAD-Halime</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a:solidFill>
                            <a:srgbClr val="000000"/>
                          </a:solidFill>
                          <a:latin typeface="Calibri"/>
                          <a:ea typeface="Times New Roman"/>
                          <a:cs typeface="Times New Roman"/>
                        </a:rPr>
                        <a:t>9</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a:solidFill>
                            <a:srgbClr val="000000"/>
                          </a:solidFill>
                          <a:latin typeface="Calibri"/>
                          <a:ea typeface="Times New Roman"/>
                          <a:cs typeface="Times New Roman"/>
                        </a:rPr>
                        <a:t>Var- 1</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a:solidFill>
                            <a:srgbClr val="000000"/>
                          </a:solidFill>
                          <a:latin typeface="Calibri"/>
                          <a:ea typeface="Times New Roman"/>
                          <a:cs typeface="Times New Roman"/>
                        </a:rPr>
                        <a:t>2 Ayda 1/6</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a:solidFill>
                            <a:srgbClr val="000000"/>
                          </a:solidFill>
                          <a:latin typeface="Calibri"/>
                          <a:ea typeface="Times New Roman"/>
                          <a:cs typeface="Times New Roman"/>
                        </a:rPr>
                        <a:t>SÜTF Eğ.Yönerg.</a:t>
                      </a:r>
                      <a:endParaRPr lang="tr-TR" sz="600">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a:solidFill>
                            <a:srgbClr val="000000"/>
                          </a:solidFill>
                          <a:latin typeface="Calibri"/>
                          <a:ea typeface="Times New Roman"/>
                          <a:cs typeface="Times New Roman"/>
                        </a:rPr>
                        <a:t>3</a:t>
                      </a:r>
                      <a:endParaRPr lang="tr-TR" sz="600">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1668">
                <a:tc>
                  <a:txBody>
                    <a:bodyPr/>
                    <a:lstStyle/>
                    <a:p>
                      <a:pPr algn="ctr">
                        <a:spcAft>
                          <a:spcPts val="0"/>
                        </a:spcAft>
                      </a:pPr>
                      <a:r>
                        <a:rPr lang="tr-TR" sz="500">
                          <a:solidFill>
                            <a:srgbClr val="000000"/>
                          </a:solidFill>
                          <a:latin typeface="Calibri"/>
                          <a:ea typeface="Times New Roman"/>
                          <a:cs typeface="Times New Roman"/>
                        </a:rPr>
                        <a:t>B-5</a:t>
                      </a:r>
                      <a:endParaRPr lang="tr-TR" sz="600">
                        <a:latin typeface="Times New Roman"/>
                        <a:ea typeface="Times New Roman"/>
                        <a:cs typeface="Times New Roman"/>
                      </a:endParaRPr>
                    </a:p>
                  </a:txBody>
                  <a:tcPr marL="41097" marR="41097"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500">
                          <a:solidFill>
                            <a:srgbClr val="000000"/>
                          </a:solidFill>
                          <a:latin typeface="Calibri"/>
                          <a:ea typeface="Times New Roman"/>
                          <a:cs typeface="Times New Roman"/>
                        </a:rPr>
                        <a:t>Kanıta Dayalı Tıp Kurulu </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500">
                          <a:solidFill>
                            <a:srgbClr val="000000"/>
                          </a:solidFill>
                          <a:latin typeface="Calibri"/>
                          <a:ea typeface="Times New Roman"/>
                          <a:cs typeface="Times New Roman"/>
                        </a:rPr>
                        <a:t>Doç.Dr.Zeliha Esin ÇELİK</a:t>
                      </a:r>
                      <a:endParaRPr lang="tr-TR" sz="600">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500">
                          <a:solidFill>
                            <a:srgbClr val="000000"/>
                          </a:solidFill>
                          <a:latin typeface="Calibri"/>
                          <a:ea typeface="Times New Roman"/>
                          <a:cs typeface="Times New Roman"/>
                        </a:rPr>
                        <a:t>Başkord-Havva</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a:solidFill>
                            <a:srgbClr val="000000"/>
                          </a:solidFill>
                          <a:latin typeface="Calibri"/>
                          <a:ea typeface="Times New Roman"/>
                          <a:cs typeface="Times New Roman"/>
                        </a:rPr>
                        <a:t>9</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a:solidFill>
                            <a:srgbClr val="000000"/>
                          </a:solidFill>
                          <a:latin typeface="Calibri"/>
                          <a:ea typeface="Times New Roman"/>
                          <a:cs typeface="Times New Roman"/>
                        </a:rPr>
                        <a:t>Var- 1</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a:solidFill>
                            <a:srgbClr val="000000"/>
                          </a:solidFill>
                          <a:latin typeface="Calibri"/>
                          <a:ea typeface="Times New Roman"/>
                          <a:cs typeface="Times New Roman"/>
                        </a:rPr>
                        <a:t>2 Ayda 1/6</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a:solidFill>
                            <a:srgbClr val="000000"/>
                          </a:solidFill>
                          <a:latin typeface="Calibri"/>
                          <a:ea typeface="Times New Roman"/>
                          <a:cs typeface="Times New Roman"/>
                        </a:rPr>
                        <a:t>SÜTF Eğ.Yönerg.</a:t>
                      </a:r>
                      <a:endParaRPr lang="tr-TR" sz="600">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a:solidFill>
                            <a:srgbClr val="000000"/>
                          </a:solidFill>
                          <a:latin typeface="Calibri"/>
                          <a:ea typeface="Times New Roman"/>
                          <a:cs typeface="Times New Roman"/>
                        </a:rPr>
                        <a:t>3</a:t>
                      </a:r>
                      <a:endParaRPr lang="tr-TR" sz="600">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1668">
                <a:tc>
                  <a:txBody>
                    <a:bodyPr/>
                    <a:lstStyle/>
                    <a:p>
                      <a:pPr algn="ctr">
                        <a:spcAft>
                          <a:spcPts val="0"/>
                        </a:spcAft>
                      </a:pPr>
                      <a:r>
                        <a:rPr lang="tr-TR" sz="500">
                          <a:solidFill>
                            <a:srgbClr val="000000"/>
                          </a:solidFill>
                          <a:latin typeface="Calibri"/>
                          <a:ea typeface="Times New Roman"/>
                          <a:cs typeface="Times New Roman"/>
                        </a:rPr>
                        <a:t>B-6</a:t>
                      </a:r>
                      <a:endParaRPr lang="tr-TR" sz="600">
                        <a:latin typeface="Times New Roman"/>
                        <a:ea typeface="Times New Roman"/>
                        <a:cs typeface="Times New Roman"/>
                      </a:endParaRPr>
                    </a:p>
                  </a:txBody>
                  <a:tcPr marL="41097" marR="41097"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500">
                          <a:solidFill>
                            <a:srgbClr val="000000"/>
                          </a:solidFill>
                          <a:latin typeface="Calibri"/>
                          <a:ea typeface="Times New Roman"/>
                          <a:cs typeface="Times New Roman"/>
                        </a:rPr>
                        <a:t>Topluma Dayalı Tıp Kurulu </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500">
                          <a:solidFill>
                            <a:srgbClr val="000000"/>
                          </a:solidFill>
                          <a:latin typeface="Calibri"/>
                          <a:ea typeface="Times New Roman"/>
                          <a:cs typeface="Times New Roman"/>
                        </a:rPr>
                        <a:t>Doç.Dr.Memduha AYDIN</a:t>
                      </a:r>
                      <a:endParaRPr lang="tr-TR" sz="600">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500">
                          <a:solidFill>
                            <a:srgbClr val="000000"/>
                          </a:solidFill>
                          <a:latin typeface="Calibri"/>
                          <a:ea typeface="Times New Roman"/>
                          <a:cs typeface="Times New Roman"/>
                        </a:rPr>
                        <a:t>Başkord-Hatice</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a:solidFill>
                            <a:srgbClr val="000000"/>
                          </a:solidFill>
                          <a:latin typeface="Calibri"/>
                          <a:ea typeface="Times New Roman"/>
                          <a:cs typeface="Times New Roman"/>
                        </a:rPr>
                        <a:t>6</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a:solidFill>
                            <a:srgbClr val="000000"/>
                          </a:solidFill>
                          <a:latin typeface="Calibri"/>
                          <a:ea typeface="Times New Roman"/>
                          <a:cs typeface="Times New Roman"/>
                        </a:rPr>
                        <a:t>Var- 1</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a:solidFill>
                            <a:srgbClr val="000000"/>
                          </a:solidFill>
                          <a:latin typeface="Calibri"/>
                          <a:ea typeface="Times New Roman"/>
                          <a:cs typeface="Times New Roman"/>
                        </a:rPr>
                        <a:t>2 Ayda 1/6</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a:solidFill>
                            <a:srgbClr val="000000"/>
                          </a:solidFill>
                          <a:latin typeface="Calibri"/>
                          <a:ea typeface="Times New Roman"/>
                          <a:cs typeface="Times New Roman"/>
                        </a:rPr>
                        <a:t>SÜTF Eğ.Yönerg.</a:t>
                      </a:r>
                      <a:endParaRPr lang="tr-TR" sz="600">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a:solidFill>
                            <a:srgbClr val="000000"/>
                          </a:solidFill>
                          <a:latin typeface="Calibri"/>
                          <a:ea typeface="Times New Roman"/>
                          <a:cs typeface="Times New Roman"/>
                        </a:rPr>
                        <a:t>3</a:t>
                      </a:r>
                      <a:endParaRPr lang="tr-TR" sz="600">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1668">
                <a:tc>
                  <a:txBody>
                    <a:bodyPr/>
                    <a:lstStyle/>
                    <a:p>
                      <a:pPr algn="ctr">
                        <a:spcAft>
                          <a:spcPts val="0"/>
                        </a:spcAft>
                      </a:pPr>
                      <a:r>
                        <a:rPr lang="tr-TR" sz="500">
                          <a:solidFill>
                            <a:srgbClr val="000000"/>
                          </a:solidFill>
                          <a:latin typeface="Calibri"/>
                          <a:ea typeface="Times New Roman"/>
                          <a:cs typeface="Times New Roman"/>
                        </a:rPr>
                        <a:t>B-7</a:t>
                      </a:r>
                      <a:endParaRPr lang="tr-TR" sz="600">
                        <a:latin typeface="Times New Roman"/>
                        <a:ea typeface="Times New Roman"/>
                        <a:cs typeface="Times New Roman"/>
                      </a:endParaRPr>
                    </a:p>
                  </a:txBody>
                  <a:tcPr marL="41097" marR="41097"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500">
                          <a:solidFill>
                            <a:srgbClr val="000000"/>
                          </a:solidFill>
                          <a:latin typeface="Calibri"/>
                          <a:ea typeface="Times New Roman"/>
                          <a:cs typeface="Times New Roman"/>
                        </a:rPr>
                        <a:t>PDÖ-Senaryo Kurulu </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500">
                          <a:solidFill>
                            <a:srgbClr val="000000"/>
                          </a:solidFill>
                          <a:latin typeface="Calibri"/>
                          <a:ea typeface="Times New Roman"/>
                          <a:cs typeface="Times New Roman"/>
                        </a:rPr>
                        <a:t>Prof.Dr. Nadire Ünver DOĞAN</a:t>
                      </a:r>
                      <a:endParaRPr lang="tr-TR" sz="600">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500">
                          <a:solidFill>
                            <a:srgbClr val="000000"/>
                          </a:solidFill>
                          <a:latin typeface="Calibri"/>
                          <a:ea typeface="Times New Roman"/>
                          <a:cs typeface="Times New Roman"/>
                        </a:rPr>
                        <a:t>TEBAD-Halime</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a:solidFill>
                            <a:srgbClr val="000000"/>
                          </a:solidFill>
                          <a:latin typeface="Calibri"/>
                          <a:ea typeface="Times New Roman"/>
                          <a:cs typeface="Times New Roman"/>
                        </a:rPr>
                        <a:t>7</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a:solidFill>
                            <a:srgbClr val="000000"/>
                          </a:solidFill>
                          <a:latin typeface="Calibri"/>
                          <a:ea typeface="Times New Roman"/>
                          <a:cs typeface="Times New Roman"/>
                        </a:rPr>
                        <a:t>-</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a:solidFill>
                            <a:srgbClr val="000000"/>
                          </a:solidFill>
                          <a:latin typeface="Calibri"/>
                          <a:ea typeface="Times New Roman"/>
                          <a:cs typeface="Times New Roman"/>
                        </a:rPr>
                        <a:t>2 Ayda 1/6</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a:solidFill>
                            <a:srgbClr val="000000"/>
                          </a:solidFill>
                          <a:latin typeface="Calibri"/>
                          <a:ea typeface="Times New Roman"/>
                          <a:cs typeface="Times New Roman"/>
                        </a:rPr>
                        <a:t>SÜTF Eğ.Yönerg.</a:t>
                      </a:r>
                      <a:endParaRPr lang="tr-TR" sz="600">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a:solidFill>
                            <a:srgbClr val="000000"/>
                          </a:solidFill>
                          <a:latin typeface="Calibri"/>
                          <a:ea typeface="Times New Roman"/>
                          <a:cs typeface="Times New Roman"/>
                        </a:rPr>
                        <a:t>3</a:t>
                      </a:r>
                      <a:endParaRPr lang="tr-TR" sz="600">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1668">
                <a:tc>
                  <a:txBody>
                    <a:bodyPr/>
                    <a:lstStyle/>
                    <a:p>
                      <a:pPr algn="ctr">
                        <a:spcAft>
                          <a:spcPts val="0"/>
                        </a:spcAft>
                      </a:pPr>
                      <a:r>
                        <a:rPr lang="tr-TR" sz="500">
                          <a:solidFill>
                            <a:srgbClr val="000000"/>
                          </a:solidFill>
                          <a:latin typeface="Calibri"/>
                          <a:ea typeface="Times New Roman"/>
                          <a:cs typeface="Times New Roman"/>
                        </a:rPr>
                        <a:t>B-8</a:t>
                      </a:r>
                      <a:endParaRPr lang="tr-TR" sz="600">
                        <a:latin typeface="Times New Roman"/>
                        <a:ea typeface="Times New Roman"/>
                        <a:cs typeface="Times New Roman"/>
                      </a:endParaRPr>
                    </a:p>
                  </a:txBody>
                  <a:tcPr marL="41097" marR="41097"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500">
                          <a:solidFill>
                            <a:srgbClr val="000000"/>
                          </a:solidFill>
                          <a:latin typeface="Calibri"/>
                          <a:ea typeface="Times New Roman"/>
                          <a:cs typeface="Times New Roman"/>
                        </a:rPr>
                        <a:t>Seçmeli Ders Kurulu </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500">
                          <a:solidFill>
                            <a:srgbClr val="000000"/>
                          </a:solidFill>
                          <a:latin typeface="Calibri"/>
                          <a:ea typeface="Times New Roman"/>
                          <a:cs typeface="Times New Roman"/>
                        </a:rPr>
                        <a:t>Prof.Dr.Halil Haldun EMİROĞLU</a:t>
                      </a:r>
                      <a:endParaRPr lang="tr-TR" sz="600">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500">
                          <a:solidFill>
                            <a:srgbClr val="000000"/>
                          </a:solidFill>
                          <a:latin typeface="Calibri"/>
                          <a:ea typeface="Times New Roman"/>
                          <a:cs typeface="Times New Roman"/>
                        </a:rPr>
                        <a:t>Başkord-Hatice</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a:solidFill>
                            <a:srgbClr val="000000"/>
                          </a:solidFill>
                          <a:latin typeface="Calibri"/>
                          <a:ea typeface="Times New Roman"/>
                          <a:cs typeface="Times New Roman"/>
                        </a:rPr>
                        <a:t>5</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a:solidFill>
                            <a:srgbClr val="000000"/>
                          </a:solidFill>
                          <a:latin typeface="Calibri"/>
                          <a:ea typeface="Times New Roman"/>
                          <a:cs typeface="Times New Roman"/>
                        </a:rPr>
                        <a:t>Var- 1</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a:solidFill>
                            <a:srgbClr val="000000"/>
                          </a:solidFill>
                          <a:latin typeface="Calibri"/>
                          <a:ea typeface="Times New Roman"/>
                          <a:cs typeface="Times New Roman"/>
                        </a:rPr>
                        <a:t>2 Ayda 1/6</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a:solidFill>
                            <a:srgbClr val="000000"/>
                          </a:solidFill>
                          <a:latin typeface="Calibri"/>
                          <a:ea typeface="Times New Roman"/>
                          <a:cs typeface="Times New Roman"/>
                        </a:rPr>
                        <a:t>SÜTF Eğ.Yönerg.</a:t>
                      </a:r>
                      <a:endParaRPr lang="tr-TR" sz="600">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a:solidFill>
                            <a:srgbClr val="000000"/>
                          </a:solidFill>
                          <a:latin typeface="Calibri"/>
                          <a:ea typeface="Times New Roman"/>
                          <a:cs typeface="Times New Roman"/>
                        </a:rPr>
                        <a:t>3</a:t>
                      </a:r>
                      <a:endParaRPr lang="tr-TR" sz="600">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1668">
                <a:tc>
                  <a:txBody>
                    <a:bodyPr/>
                    <a:lstStyle/>
                    <a:p>
                      <a:pPr algn="ctr">
                        <a:spcAft>
                          <a:spcPts val="0"/>
                        </a:spcAft>
                      </a:pPr>
                      <a:r>
                        <a:rPr lang="tr-TR" sz="500">
                          <a:solidFill>
                            <a:srgbClr val="000000"/>
                          </a:solidFill>
                          <a:latin typeface="Calibri"/>
                          <a:ea typeface="Times New Roman"/>
                          <a:cs typeface="Times New Roman"/>
                        </a:rPr>
                        <a:t>B-9</a:t>
                      </a:r>
                      <a:endParaRPr lang="tr-TR" sz="600">
                        <a:latin typeface="Times New Roman"/>
                        <a:ea typeface="Times New Roman"/>
                        <a:cs typeface="Times New Roman"/>
                      </a:endParaRPr>
                    </a:p>
                  </a:txBody>
                  <a:tcPr marL="41097" marR="41097"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500">
                          <a:solidFill>
                            <a:srgbClr val="000000"/>
                          </a:solidFill>
                          <a:latin typeface="Calibri"/>
                          <a:ea typeface="Times New Roman"/>
                          <a:cs typeface="Times New Roman"/>
                        </a:rPr>
                        <a:t>Gelişim Sınavı Yürütme Komisyonu</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500">
                          <a:latin typeface="Calibri"/>
                          <a:ea typeface="Times New Roman"/>
                          <a:cs typeface="Times New Roman"/>
                        </a:rPr>
                        <a:t>Prof.Dr. Resul YILMAZ</a:t>
                      </a:r>
                      <a:endParaRPr lang="tr-TR" sz="600">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500">
                          <a:solidFill>
                            <a:srgbClr val="000000"/>
                          </a:solidFill>
                          <a:latin typeface="Calibri"/>
                          <a:ea typeface="Times New Roman"/>
                          <a:cs typeface="Times New Roman"/>
                        </a:rPr>
                        <a:t>Başkor-Hat-Hav</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a:solidFill>
                            <a:srgbClr val="000000"/>
                          </a:solidFill>
                          <a:latin typeface="Calibri"/>
                          <a:ea typeface="Times New Roman"/>
                          <a:cs typeface="Times New Roman"/>
                        </a:rPr>
                        <a:t>9</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a:solidFill>
                            <a:srgbClr val="000000"/>
                          </a:solidFill>
                          <a:latin typeface="Calibri"/>
                          <a:ea typeface="Times New Roman"/>
                          <a:cs typeface="Times New Roman"/>
                        </a:rPr>
                        <a:t>-</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a:solidFill>
                            <a:srgbClr val="000000"/>
                          </a:solidFill>
                          <a:latin typeface="Calibri"/>
                          <a:ea typeface="Times New Roman"/>
                          <a:cs typeface="Times New Roman"/>
                        </a:rPr>
                        <a:t>Yılda 2</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a:solidFill>
                            <a:srgbClr val="000000"/>
                          </a:solidFill>
                          <a:latin typeface="Calibri"/>
                          <a:ea typeface="Times New Roman"/>
                          <a:cs typeface="Times New Roman"/>
                        </a:rPr>
                        <a:t>SÜTF Eğ.Yönerg.</a:t>
                      </a:r>
                      <a:endParaRPr lang="tr-TR" sz="600">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a:solidFill>
                            <a:srgbClr val="000000"/>
                          </a:solidFill>
                          <a:latin typeface="Calibri"/>
                          <a:ea typeface="Times New Roman"/>
                          <a:cs typeface="Times New Roman"/>
                        </a:rPr>
                        <a:t>3</a:t>
                      </a:r>
                      <a:endParaRPr lang="tr-TR" sz="600">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1668">
                <a:tc>
                  <a:txBody>
                    <a:bodyPr/>
                    <a:lstStyle/>
                    <a:p>
                      <a:pPr algn="ctr">
                        <a:spcAft>
                          <a:spcPts val="0"/>
                        </a:spcAft>
                      </a:pPr>
                      <a:r>
                        <a:rPr lang="tr-TR" sz="500">
                          <a:solidFill>
                            <a:srgbClr val="000000"/>
                          </a:solidFill>
                          <a:latin typeface="Calibri"/>
                          <a:ea typeface="Times New Roman"/>
                          <a:cs typeface="Times New Roman"/>
                        </a:rPr>
                        <a:t>B-10</a:t>
                      </a:r>
                      <a:endParaRPr lang="tr-TR" sz="600">
                        <a:latin typeface="Times New Roman"/>
                        <a:ea typeface="Times New Roman"/>
                        <a:cs typeface="Times New Roman"/>
                      </a:endParaRPr>
                    </a:p>
                  </a:txBody>
                  <a:tcPr marL="41097" marR="41097"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500">
                          <a:solidFill>
                            <a:srgbClr val="000000"/>
                          </a:solidFill>
                          <a:latin typeface="Calibri"/>
                          <a:ea typeface="Times New Roman"/>
                          <a:cs typeface="Times New Roman"/>
                        </a:rPr>
                        <a:t>Öğrenci Danışmanlar Kurulu</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500">
                          <a:solidFill>
                            <a:srgbClr val="000000"/>
                          </a:solidFill>
                          <a:latin typeface="Calibri"/>
                          <a:ea typeface="Times New Roman"/>
                          <a:cs typeface="Times New Roman"/>
                        </a:rPr>
                        <a:t>Prof.Dr. Ender ERDOĞAN</a:t>
                      </a:r>
                      <a:endParaRPr lang="tr-TR" sz="600">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500">
                          <a:solidFill>
                            <a:srgbClr val="000000"/>
                          </a:solidFill>
                          <a:latin typeface="Calibri"/>
                          <a:ea typeface="Times New Roman"/>
                          <a:cs typeface="Times New Roman"/>
                        </a:rPr>
                        <a:t>Öğr.İş-Yasemin</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tr-TR" sz="500">
                          <a:solidFill>
                            <a:srgbClr val="000000"/>
                          </a:solidFill>
                          <a:latin typeface="Calibri"/>
                          <a:ea typeface="Times New Roman"/>
                          <a:cs typeface="Times New Roman"/>
                        </a:rPr>
                        <a:t>2</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a:solidFill>
                            <a:srgbClr val="000000"/>
                          </a:solidFill>
                          <a:latin typeface="Calibri"/>
                          <a:ea typeface="Times New Roman"/>
                          <a:cs typeface="Times New Roman"/>
                        </a:rPr>
                        <a:t>Var- 1 </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a:solidFill>
                            <a:srgbClr val="000000"/>
                          </a:solidFill>
                          <a:latin typeface="Calibri"/>
                          <a:ea typeface="Times New Roman"/>
                          <a:cs typeface="Times New Roman"/>
                        </a:rPr>
                        <a:t>Yılda 2</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a:solidFill>
                            <a:srgbClr val="000000"/>
                          </a:solidFill>
                          <a:latin typeface="Calibri"/>
                          <a:ea typeface="Times New Roman"/>
                          <a:cs typeface="Times New Roman"/>
                        </a:rPr>
                        <a:t>SÜTF Eğ.Yönerg.</a:t>
                      </a:r>
                      <a:endParaRPr lang="tr-TR" sz="600">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a:solidFill>
                            <a:srgbClr val="000000"/>
                          </a:solidFill>
                          <a:latin typeface="Calibri"/>
                          <a:ea typeface="Times New Roman"/>
                          <a:cs typeface="Times New Roman"/>
                        </a:rPr>
                        <a:t>6</a:t>
                      </a:r>
                      <a:endParaRPr lang="tr-TR" sz="600">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1668">
                <a:tc>
                  <a:txBody>
                    <a:bodyPr/>
                    <a:lstStyle/>
                    <a:p>
                      <a:pPr algn="ctr">
                        <a:spcAft>
                          <a:spcPts val="0"/>
                        </a:spcAft>
                      </a:pPr>
                      <a:r>
                        <a:rPr lang="tr-TR" sz="500">
                          <a:solidFill>
                            <a:srgbClr val="000000"/>
                          </a:solidFill>
                          <a:latin typeface="Calibri"/>
                          <a:ea typeface="Times New Roman"/>
                          <a:cs typeface="Times New Roman"/>
                        </a:rPr>
                        <a:t>B-11</a:t>
                      </a:r>
                      <a:endParaRPr lang="tr-TR" sz="600">
                        <a:latin typeface="Times New Roman"/>
                        <a:ea typeface="Times New Roman"/>
                        <a:cs typeface="Times New Roman"/>
                      </a:endParaRPr>
                    </a:p>
                  </a:txBody>
                  <a:tcPr marL="41097" marR="41097"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500">
                          <a:solidFill>
                            <a:srgbClr val="000000"/>
                          </a:solidFill>
                          <a:latin typeface="Calibri"/>
                          <a:ea typeface="Times New Roman"/>
                          <a:cs typeface="Times New Roman"/>
                        </a:rPr>
                        <a:t>Mezuniyet Öncesi Eğitim Öğrenci Kurulu  </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500">
                          <a:solidFill>
                            <a:srgbClr val="000000"/>
                          </a:solidFill>
                          <a:latin typeface="Calibri"/>
                          <a:ea typeface="Times New Roman"/>
                          <a:cs typeface="Times New Roman"/>
                        </a:rPr>
                        <a:t>Ömer Faruk KIRLAR</a:t>
                      </a:r>
                      <a:endParaRPr lang="tr-TR" sz="600">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500">
                          <a:solidFill>
                            <a:srgbClr val="000000"/>
                          </a:solidFill>
                          <a:latin typeface="Calibri"/>
                          <a:ea typeface="Times New Roman"/>
                          <a:cs typeface="Times New Roman"/>
                        </a:rPr>
                        <a:t>Başkord-Havva</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a:solidFill>
                            <a:srgbClr val="000000"/>
                          </a:solidFill>
                          <a:latin typeface="Calibri"/>
                          <a:ea typeface="Times New Roman"/>
                          <a:cs typeface="Times New Roman"/>
                        </a:rPr>
                        <a:t>12</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a:solidFill>
                            <a:srgbClr val="000000"/>
                          </a:solidFill>
                          <a:latin typeface="Calibri"/>
                          <a:ea typeface="Times New Roman"/>
                          <a:cs typeface="Times New Roman"/>
                        </a:rPr>
                        <a:t>Var- 12</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a:solidFill>
                            <a:srgbClr val="000000"/>
                          </a:solidFill>
                          <a:latin typeface="Calibri"/>
                          <a:ea typeface="Times New Roman"/>
                          <a:cs typeface="Times New Roman"/>
                        </a:rPr>
                        <a:t>Ayda 1/12</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a:solidFill>
                            <a:srgbClr val="000000"/>
                          </a:solidFill>
                          <a:latin typeface="Calibri"/>
                          <a:ea typeface="Times New Roman"/>
                          <a:cs typeface="Times New Roman"/>
                        </a:rPr>
                        <a:t>SÜTF Eğ.Yönerg.</a:t>
                      </a:r>
                      <a:endParaRPr lang="tr-TR" sz="600">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a:solidFill>
                            <a:srgbClr val="000000"/>
                          </a:solidFill>
                          <a:latin typeface="Calibri"/>
                          <a:ea typeface="Times New Roman"/>
                          <a:cs typeface="Times New Roman"/>
                        </a:rPr>
                        <a:t>1</a:t>
                      </a:r>
                      <a:endParaRPr lang="tr-TR" sz="600">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1668">
                <a:tc>
                  <a:txBody>
                    <a:bodyPr/>
                    <a:lstStyle/>
                    <a:p>
                      <a:pPr algn="ctr">
                        <a:spcAft>
                          <a:spcPts val="0"/>
                        </a:spcAft>
                      </a:pPr>
                      <a:r>
                        <a:rPr lang="tr-TR" sz="500">
                          <a:solidFill>
                            <a:srgbClr val="000000"/>
                          </a:solidFill>
                          <a:latin typeface="Calibri"/>
                          <a:ea typeface="Times New Roman"/>
                          <a:cs typeface="Times New Roman"/>
                        </a:rPr>
                        <a:t>B-12</a:t>
                      </a:r>
                      <a:endParaRPr lang="tr-TR" sz="600">
                        <a:latin typeface="Times New Roman"/>
                        <a:ea typeface="Times New Roman"/>
                        <a:cs typeface="Times New Roman"/>
                      </a:endParaRPr>
                    </a:p>
                  </a:txBody>
                  <a:tcPr marL="41097" marR="41097"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500">
                          <a:latin typeface="Calibri"/>
                          <a:ea typeface="Times New Roman"/>
                          <a:cs typeface="Times New Roman"/>
                        </a:rPr>
                        <a:t>Öğrenci Sağlığını Koruma ve Geliştirme Komisyonu</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500">
                          <a:latin typeface="Calibri"/>
                          <a:ea typeface="Times New Roman"/>
                          <a:cs typeface="Times New Roman"/>
                        </a:rPr>
                        <a:t>Prof.Dr. Resul YILMAZ</a:t>
                      </a:r>
                      <a:endParaRPr lang="tr-TR" sz="600">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500">
                          <a:solidFill>
                            <a:srgbClr val="000000"/>
                          </a:solidFill>
                          <a:latin typeface="Calibri"/>
                          <a:ea typeface="Times New Roman"/>
                          <a:cs typeface="Times New Roman"/>
                        </a:rPr>
                        <a:t>Başkor-Hat-Hav</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a:solidFill>
                            <a:srgbClr val="000000"/>
                          </a:solidFill>
                          <a:latin typeface="Calibri"/>
                          <a:ea typeface="Times New Roman"/>
                          <a:cs typeface="Times New Roman"/>
                        </a:rPr>
                        <a:t>17</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a:solidFill>
                            <a:srgbClr val="000000"/>
                          </a:solidFill>
                          <a:latin typeface="Calibri"/>
                          <a:ea typeface="Times New Roman"/>
                          <a:cs typeface="Times New Roman"/>
                        </a:rPr>
                        <a:t>Var-2</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a:solidFill>
                            <a:srgbClr val="000000"/>
                          </a:solidFill>
                          <a:latin typeface="Calibri"/>
                          <a:ea typeface="Times New Roman"/>
                          <a:cs typeface="Times New Roman"/>
                        </a:rPr>
                        <a:t>3 Ayda 1/4</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a:solidFill>
                            <a:srgbClr val="000000"/>
                          </a:solidFill>
                          <a:latin typeface="Calibri"/>
                          <a:ea typeface="Times New Roman"/>
                          <a:cs typeface="Times New Roman"/>
                        </a:rPr>
                        <a:t>SÜTF Eğ.Yönerg.</a:t>
                      </a:r>
                      <a:endParaRPr lang="tr-TR" sz="600">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a:solidFill>
                            <a:srgbClr val="000000"/>
                          </a:solidFill>
                          <a:latin typeface="Calibri"/>
                          <a:ea typeface="Times New Roman"/>
                          <a:cs typeface="Times New Roman"/>
                        </a:rPr>
                        <a:t>3</a:t>
                      </a:r>
                      <a:endParaRPr lang="tr-TR" sz="600">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1668">
                <a:tc>
                  <a:txBody>
                    <a:bodyPr/>
                    <a:lstStyle/>
                    <a:p>
                      <a:pPr algn="ctr">
                        <a:spcAft>
                          <a:spcPts val="0"/>
                        </a:spcAft>
                      </a:pPr>
                      <a:r>
                        <a:rPr lang="tr-TR" sz="500">
                          <a:solidFill>
                            <a:srgbClr val="000000"/>
                          </a:solidFill>
                          <a:latin typeface="Calibri"/>
                          <a:ea typeface="Times New Roman"/>
                          <a:cs typeface="Times New Roman"/>
                        </a:rPr>
                        <a:t>B-13</a:t>
                      </a:r>
                      <a:endParaRPr lang="tr-TR" sz="600">
                        <a:latin typeface="Times New Roman"/>
                        <a:ea typeface="Times New Roman"/>
                        <a:cs typeface="Times New Roman"/>
                      </a:endParaRPr>
                    </a:p>
                  </a:txBody>
                  <a:tcPr marL="41097" marR="41097"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500">
                          <a:solidFill>
                            <a:srgbClr val="000000"/>
                          </a:solidFill>
                          <a:latin typeface="Calibri"/>
                          <a:ea typeface="Times New Roman"/>
                          <a:cs typeface="Times New Roman"/>
                        </a:rPr>
                        <a:t>Değişim Programları Kurulu (Eras.-Farb.-Mev.) </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500">
                          <a:solidFill>
                            <a:srgbClr val="000000"/>
                          </a:solidFill>
                          <a:latin typeface="Calibri"/>
                          <a:ea typeface="Times New Roman"/>
                          <a:cs typeface="Times New Roman"/>
                        </a:rPr>
                        <a:t>Prof.Dr. Nadire Ünver DOĞAN</a:t>
                      </a:r>
                      <a:endParaRPr lang="tr-TR" sz="600">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500">
                          <a:solidFill>
                            <a:srgbClr val="000000"/>
                          </a:solidFill>
                          <a:latin typeface="Calibri"/>
                          <a:ea typeface="Times New Roman"/>
                          <a:cs typeface="Times New Roman"/>
                        </a:rPr>
                        <a:t>Öğr.İş-Yasemin</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tr-TR" sz="500">
                          <a:solidFill>
                            <a:srgbClr val="000000"/>
                          </a:solidFill>
                          <a:latin typeface="Calibri"/>
                          <a:ea typeface="Times New Roman"/>
                          <a:cs typeface="Times New Roman"/>
                        </a:rPr>
                        <a:t>3</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a:solidFill>
                            <a:srgbClr val="000000"/>
                          </a:solidFill>
                          <a:latin typeface="Calibri"/>
                          <a:ea typeface="Times New Roman"/>
                          <a:cs typeface="Times New Roman"/>
                        </a:rPr>
                        <a:t>-</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a:solidFill>
                            <a:srgbClr val="000000"/>
                          </a:solidFill>
                          <a:latin typeface="Calibri"/>
                          <a:ea typeface="Times New Roman"/>
                          <a:cs typeface="Times New Roman"/>
                        </a:rPr>
                        <a:t>Yılda 2</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a:solidFill>
                            <a:srgbClr val="000000"/>
                          </a:solidFill>
                          <a:latin typeface="Calibri"/>
                          <a:ea typeface="Times New Roman"/>
                          <a:cs typeface="Times New Roman"/>
                        </a:rPr>
                        <a:t>SÜTF Eğ.Yönr.</a:t>
                      </a:r>
                      <a:endParaRPr lang="tr-TR" sz="600">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a:solidFill>
                            <a:srgbClr val="000000"/>
                          </a:solidFill>
                          <a:latin typeface="Calibri"/>
                          <a:ea typeface="Times New Roman"/>
                          <a:cs typeface="Times New Roman"/>
                        </a:rPr>
                        <a:t>3</a:t>
                      </a:r>
                      <a:endParaRPr lang="tr-TR" sz="600">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1668">
                <a:tc>
                  <a:txBody>
                    <a:bodyPr/>
                    <a:lstStyle/>
                    <a:p>
                      <a:pPr algn="ctr">
                        <a:spcAft>
                          <a:spcPts val="0"/>
                        </a:spcAft>
                      </a:pPr>
                      <a:r>
                        <a:rPr lang="tr-TR" sz="500">
                          <a:solidFill>
                            <a:srgbClr val="000000"/>
                          </a:solidFill>
                          <a:latin typeface="Calibri"/>
                          <a:ea typeface="Times New Roman"/>
                          <a:cs typeface="Times New Roman"/>
                        </a:rPr>
                        <a:t>B-14</a:t>
                      </a:r>
                      <a:endParaRPr lang="tr-TR" sz="600">
                        <a:latin typeface="Times New Roman"/>
                        <a:ea typeface="Times New Roman"/>
                        <a:cs typeface="Times New Roman"/>
                      </a:endParaRPr>
                    </a:p>
                  </a:txBody>
                  <a:tcPr marL="41097" marR="41097"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500">
                          <a:solidFill>
                            <a:srgbClr val="000000"/>
                          </a:solidFill>
                          <a:latin typeface="Calibri"/>
                          <a:ea typeface="Times New Roman"/>
                          <a:cs typeface="Times New Roman"/>
                        </a:rPr>
                        <a:t>Bologna Eşgüdüm Kurulu </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500">
                          <a:solidFill>
                            <a:srgbClr val="000000"/>
                          </a:solidFill>
                          <a:latin typeface="Calibri"/>
                          <a:ea typeface="Times New Roman"/>
                          <a:cs typeface="Times New Roman"/>
                        </a:rPr>
                        <a:t>Prof.Dr. Tülün ÇORA</a:t>
                      </a:r>
                      <a:endParaRPr lang="tr-TR" sz="600">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500">
                          <a:solidFill>
                            <a:srgbClr val="000000"/>
                          </a:solidFill>
                          <a:latin typeface="Calibri"/>
                          <a:ea typeface="Times New Roman"/>
                          <a:cs typeface="Times New Roman"/>
                        </a:rPr>
                        <a:t>Öğr.İş-Yasemin</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tr-TR" sz="500">
                          <a:solidFill>
                            <a:srgbClr val="000000"/>
                          </a:solidFill>
                          <a:latin typeface="Calibri"/>
                          <a:ea typeface="Times New Roman"/>
                          <a:cs typeface="Times New Roman"/>
                        </a:rPr>
                        <a:t>10</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a:solidFill>
                            <a:srgbClr val="000000"/>
                          </a:solidFill>
                          <a:latin typeface="Calibri"/>
                          <a:ea typeface="Times New Roman"/>
                          <a:cs typeface="Times New Roman"/>
                        </a:rPr>
                        <a:t>-</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a:solidFill>
                            <a:srgbClr val="000000"/>
                          </a:solidFill>
                          <a:latin typeface="Calibri"/>
                          <a:ea typeface="Times New Roman"/>
                          <a:cs typeface="Times New Roman"/>
                        </a:rPr>
                        <a:t>Yılda 2</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a:solidFill>
                            <a:srgbClr val="000000"/>
                          </a:solidFill>
                          <a:latin typeface="Calibri"/>
                          <a:ea typeface="Times New Roman"/>
                          <a:cs typeface="Times New Roman"/>
                        </a:rPr>
                        <a:t>SÜTF Eğ.Yönr</a:t>
                      </a:r>
                      <a:endParaRPr lang="tr-TR" sz="600">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a:solidFill>
                            <a:srgbClr val="000000"/>
                          </a:solidFill>
                          <a:latin typeface="Calibri"/>
                          <a:ea typeface="Times New Roman"/>
                          <a:cs typeface="Times New Roman"/>
                        </a:rPr>
                        <a:t>3</a:t>
                      </a:r>
                      <a:endParaRPr lang="tr-TR" sz="600">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1668">
                <a:tc>
                  <a:txBody>
                    <a:bodyPr/>
                    <a:lstStyle/>
                    <a:p>
                      <a:pPr algn="ctr">
                        <a:spcAft>
                          <a:spcPts val="0"/>
                        </a:spcAft>
                      </a:pPr>
                      <a:r>
                        <a:rPr lang="tr-TR" sz="500">
                          <a:solidFill>
                            <a:srgbClr val="000000"/>
                          </a:solidFill>
                          <a:latin typeface="Calibri"/>
                          <a:ea typeface="Times New Roman"/>
                          <a:cs typeface="Times New Roman"/>
                        </a:rPr>
                        <a:t>B-15</a:t>
                      </a:r>
                      <a:endParaRPr lang="tr-TR" sz="600">
                        <a:latin typeface="Times New Roman"/>
                        <a:ea typeface="Times New Roman"/>
                        <a:cs typeface="Times New Roman"/>
                      </a:endParaRPr>
                    </a:p>
                  </a:txBody>
                  <a:tcPr marL="41097" marR="41097"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500">
                          <a:solidFill>
                            <a:srgbClr val="000000"/>
                          </a:solidFill>
                          <a:latin typeface="Calibri"/>
                          <a:ea typeface="Times New Roman"/>
                          <a:cs typeface="Times New Roman"/>
                        </a:rPr>
                        <a:t>Mezuniyet Sonrası Tıp Eğitimi Kurulu </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500">
                          <a:solidFill>
                            <a:srgbClr val="000000"/>
                          </a:solidFill>
                          <a:latin typeface="Calibri"/>
                          <a:ea typeface="Times New Roman"/>
                          <a:cs typeface="Times New Roman"/>
                        </a:rPr>
                        <a:t>Prof.Dr. Yavuz SELVİ-Dekan </a:t>
                      </a:r>
                      <a:endParaRPr lang="tr-TR" sz="600">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500">
                          <a:solidFill>
                            <a:srgbClr val="000000"/>
                          </a:solidFill>
                          <a:latin typeface="Calibri"/>
                          <a:ea typeface="Times New Roman"/>
                          <a:cs typeface="Times New Roman"/>
                        </a:rPr>
                        <a:t>Yazı  İş-Talha</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a:solidFill>
                            <a:srgbClr val="000000"/>
                          </a:solidFill>
                          <a:latin typeface="Calibri"/>
                          <a:ea typeface="Times New Roman"/>
                          <a:cs typeface="Times New Roman"/>
                        </a:rPr>
                        <a:t>7</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a:solidFill>
                            <a:srgbClr val="000000"/>
                          </a:solidFill>
                          <a:latin typeface="Calibri"/>
                          <a:ea typeface="Times New Roman"/>
                          <a:cs typeface="Times New Roman"/>
                        </a:rPr>
                        <a:t>-</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a:solidFill>
                            <a:srgbClr val="000000"/>
                          </a:solidFill>
                          <a:latin typeface="Calibri"/>
                          <a:ea typeface="Times New Roman"/>
                          <a:cs typeface="Times New Roman"/>
                        </a:rPr>
                        <a:t>Yılda 2</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500">
                          <a:solidFill>
                            <a:srgbClr val="000000"/>
                          </a:solidFill>
                          <a:latin typeface="Calibri"/>
                          <a:ea typeface="Times New Roman"/>
                          <a:cs typeface="Times New Roman"/>
                        </a:rPr>
                        <a:t>SÜTF MSE Yönr</a:t>
                      </a:r>
                      <a:endParaRPr lang="tr-TR" sz="600">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a:solidFill>
                            <a:srgbClr val="000000"/>
                          </a:solidFill>
                          <a:latin typeface="Calibri"/>
                          <a:ea typeface="Times New Roman"/>
                          <a:cs typeface="Times New Roman"/>
                        </a:rPr>
                        <a:t>3</a:t>
                      </a:r>
                      <a:endParaRPr lang="tr-TR" sz="600">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1668">
                <a:tc>
                  <a:txBody>
                    <a:bodyPr/>
                    <a:lstStyle/>
                    <a:p>
                      <a:pPr algn="ctr">
                        <a:spcAft>
                          <a:spcPts val="0"/>
                        </a:spcAft>
                      </a:pPr>
                      <a:r>
                        <a:rPr lang="tr-TR" sz="500">
                          <a:solidFill>
                            <a:srgbClr val="000000"/>
                          </a:solidFill>
                          <a:latin typeface="Calibri"/>
                          <a:ea typeface="Times New Roman"/>
                          <a:cs typeface="Times New Roman"/>
                        </a:rPr>
                        <a:t>B-16</a:t>
                      </a:r>
                      <a:endParaRPr lang="tr-TR" sz="600">
                        <a:latin typeface="Times New Roman"/>
                        <a:ea typeface="Times New Roman"/>
                        <a:cs typeface="Times New Roman"/>
                      </a:endParaRPr>
                    </a:p>
                  </a:txBody>
                  <a:tcPr marL="41097" marR="41097"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500">
                          <a:solidFill>
                            <a:srgbClr val="000000"/>
                          </a:solidFill>
                          <a:latin typeface="Calibri"/>
                          <a:ea typeface="Times New Roman"/>
                          <a:cs typeface="Times New Roman"/>
                        </a:rPr>
                        <a:t>Sürekli Tıp Eğitimi Komisyonu </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500">
                          <a:solidFill>
                            <a:srgbClr val="000000"/>
                          </a:solidFill>
                          <a:latin typeface="Calibri"/>
                          <a:ea typeface="Times New Roman"/>
                          <a:cs typeface="Times New Roman"/>
                        </a:rPr>
                        <a:t>Prof.Dr. Tülün ÇORA</a:t>
                      </a:r>
                      <a:endParaRPr lang="tr-TR" sz="600">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500">
                          <a:solidFill>
                            <a:srgbClr val="000000"/>
                          </a:solidFill>
                          <a:latin typeface="Calibri"/>
                          <a:ea typeface="Times New Roman"/>
                          <a:cs typeface="Times New Roman"/>
                        </a:rPr>
                        <a:t>Öğr.İş-Yasemin</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a:solidFill>
                            <a:srgbClr val="000000"/>
                          </a:solidFill>
                          <a:latin typeface="Calibri"/>
                          <a:ea typeface="Times New Roman"/>
                          <a:cs typeface="Times New Roman"/>
                        </a:rPr>
                        <a:t>4</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a:solidFill>
                            <a:srgbClr val="000000"/>
                          </a:solidFill>
                          <a:latin typeface="Calibri"/>
                          <a:ea typeface="Times New Roman"/>
                          <a:cs typeface="Times New Roman"/>
                        </a:rPr>
                        <a:t>-</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a:solidFill>
                            <a:srgbClr val="000000"/>
                          </a:solidFill>
                          <a:latin typeface="Calibri"/>
                          <a:ea typeface="Times New Roman"/>
                          <a:cs typeface="Times New Roman"/>
                        </a:rPr>
                        <a:t>Yılda 2</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a:solidFill>
                            <a:srgbClr val="000000"/>
                          </a:solidFill>
                          <a:latin typeface="Calibri"/>
                          <a:ea typeface="Times New Roman"/>
                          <a:cs typeface="Times New Roman"/>
                        </a:rPr>
                        <a:t>SÜTF Eğ.Yönerg.</a:t>
                      </a:r>
                      <a:endParaRPr lang="tr-TR" sz="600">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a:solidFill>
                            <a:srgbClr val="000000"/>
                          </a:solidFill>
                          <a:latin typeface="Calibri"/>
                          <a:ea typeface="Times New Roman"/>
                          <a:cs typeface="Times New Roman"/>
                        </a:rPr>
                        <a:t>3</a:t>
                      </a:r>
                      <a:endParaRPr lang="tr-TR" sz="600">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1668">
                <a:tc>
                  <a:txBody>
                    <a:bodyPr/>
                    <a:lstStyle/>
                    <a:p>
                      <a:pPr algn="ctr">
                        <a:spcAft>
                          <a:spcPts val="0"/>
                        </a:spcAft>
                      </a:pPr>
                      <a:r>
                        <a:rPr lang="tr-TR" sz="500">
                          <a:solidFill>
                            <a:srgbClr val="000000"/>
                          </a:solidFill>
                          <a:latin typeface="Calibri"/>
                          <a:ea typeface="Times New Roman"/>
                          <a:cs typeface="Times New Roman"/>
                        </a:rPr>
                        <a:t>B-17</a:t>
                      </a:r>
                      <a:endParaRPr lang="tr-TR" sz="600">
                        <a:latin typeface="Times New Roman"/>
                        <a:ea typeface="Times New Roman"/>
                        <a:cs typeface="Times New Roman"/>
                      </a:endParaRPr>
                    </a:p>
                  </a:txBody>
                  <a:tcPr marL="41097" marR="41097"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0"/>
                        </a:spcAft>
                      </a:pPr>
                      <a:r>
                        <a:rPr lang="tr-TR" sz="500">
                          <a:solidFill>
                            <a:srgbClr val="000000"/>
                          </a:solidFill>
                          <a:latin typeface="Calibri"/>
                          <a:ea typeface="Times New Roman"/>
                          <a:cs typeface="Times New Roman"/>
                        </a:rPr>
                        <a:t>Eğitim  Acil Eylem Komisyonu</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0"/>
                        </a:spcAft>
                      </a:pPr>
                      <a:r>
                        <a:rPr lang="tr-TR" sz="500">
                          <a:solidFill>
                            <a:srgbClr val="000000"/>
                          </a:solidFill>
                          <a:latin typeface="Calibri"/>
                          <a:ea typeface="Times New Roman"/>
                          <a:cs typeface="Times New Roman"/>
                        </a:rPr>
                        <a:t>Prof.Dr. Yavuz SELVİ -Dekan</a:t>
                      </a:r>
                      <a:endParaRPr lang="tr-TR" sz="600">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500">
                          <a:solidFill>
                            <a:srgbClr val="000000"/>
                          </a:solidFill>
                          <a:latin typeface="Calibri"/>
                          <a:ea typeface="Times New Roman"/>
                          <a:cs typeface="Times New Roman"/>
                        </a:rPr>
                        <a:t>Öğr.İş-Yasemin</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a:solidFill>
                            <a:srgbClr val="000000"/>
                          </a:solidFill>
                          <a:latin typeface="Calibri"/>
                          <a:ea typeface="Times New Roman"/>
                          <a:cs typeface="Times New Roman"/>
                        </a:rPr>
                        <a:t>19</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a:solidFill>
                            <a:srgbClr val="000000"/>
                          </a:solidFill>
                          <a:latin typeface="Calibri"/>
                          <a:ea typeface="Times New Roman"/>
                          <a:cs typeface="Times New Roman"/>
                        </a:rPr>
                        <a:t>Var-1</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a:solidFill>
                            <a:srgbClr val="000000"/>
                          </a:solidFill>
                          <a:latin typeface="Calibri"/>
                          <a:ea typeface="Times New Roman"/>
                          <a:cs typeface="Times New Roman"/>
                        </a:rPr>
                        <a:t>Yılda 2</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a:solidFill>
                            <a:srgbClr val="000000"/>
                          </a:solidFill>
                          <a:latin typeface="Calibri"/>
                          <a:ea typeface="Times New Roman"/>
                          <a:cs typeface="Times New Roman"/>
                        </a:rPr>
                        <a:t>Yönerge</a:t>
                      </a:r>
                      <a:endParaRPr lang="tr-TR" sz="600">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a:solidFill>
                            <a:srgbClr val="000000"/>
                          </a:solidFill>
                          <a:latin typeface="Calibri"/>
                          <a:ea typeface="Times New Roman"/>
                          <a:cs typeface="Times New Roman"/>
                        </a:rPr>
                        <a:t>3</a:t>
                      </a:r>
                      <a:endParaRPr lang="tr-TR" sz="600">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1668">
                <a:tc>
                  <a:txBody>
                    <a:bodyPr/>
                    <a:lstStyle/>
                    <a:p>
                      <a:pPr algn="ctr">
                        <a:spcAft>
                          <a:spcPts val="0"/>
                        </a:spcAft>
                      </a:pPr>
                      <a:r>
                        <a:rPr lang="tr-TR" sz="500">
                          <a:solidFill>
                            <a:srgbClr val="000000"/>
                          </a:solidFill>
                          <a:latin typeface="Calibri"/>
                          <a:ea typeface="Times New Roman"/>
                          <a:cs typeface="Times New Roman"/>
                        </a:rPr>
                        <a:t>B-18</a:t>
                      </a:r>
                      <a:endParaRPr lang="tr-TR" sz="600">
                        <a:latin typeface="Times New Roman"/>
                        <a:ea typeface="Times New Roman"/>
                        <a:cs typeface="Times New Roman"/>
                      </a:endParaRPr>
                    </a:p>
                  </a:txBody>
                  <a:tcPr marL="41097" marR="41097"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0"/>
                        </a:spcAft>
                      </a:pPr>
                      <a:r>
                        <a:rPr lang="tr-TR" sz="500">
                          <a:solidFill>
                            <a:srgbClr val="000000"/>
                          </a:solidFill>
                          <a:latin typeface="Calibri"/>
                          <a:ea typeface="Times New Roman"/>
                          <a:cs typeface="Times New Roman"/>
                        </a:rPr>
                        <a:t>Kurum Dışı Eğitim Koordinasyon Kurulu</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0"/>
                        </a:spcAft>
                      </a:pPr>
                      <a:r>
                        <a:rPr lang="tr-TR" sz="500">
                          <a:solidFill>
                            <a:srgbClr val="000000"/>
                          </a:solidFill>
                          <a:latin typeface="Calibri"/>
                          <a:ea typeface="Times New Roman"/>
                          <a:cs typeface="Times New Roman"/>
                        </a:rPr>
                        <a:t>Prof.Dr. Yavuz SELVİ -Dekan</a:t>
                      </a:r>
                      <a:endParaRPr lang="tr-TR" sz="600">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500">
                          <a:solidFill>
                            <a:srgbClr val="000000"/>
                          </a:solidFill>
                          <a:latin typeface="Calibri"/>
                          <a:ea typeface="Times New Roman"/>
                          <a:cs typeface="Times New Roman"/>
                        </a:rPr>
                        <a:t>Koord.-Hatice</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a:solidFill>
                            <a:srgbClr val="000000"/>
                          </a:solidFill>
                          <a:latin typeface="Calibri"/>
                          <a:ea typeface="Times New Roman"/>
                          <a:cs typeface="Times New Roman"/>
                        </a:rPr>
                        <a:t>12</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a:solidFill>
                            <a:srgbClr val="000000"/>
                          </a:solidFill>
                          <a:latin typeface="Calibri"/>
                          <a:ea typeface="Times New Roman"/>
                          <a:cs typeface="Times New Roman"/>
                        </a:rPr>
                        <a:t>Var-1</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a:solidFill>
                            <a:srgbClr val="000000"/>
                          </a:solidFill>
                          <a:latin typeface="Calibri"/>
                          <a:ea typeface="Times New Roman"/>
                          <a:cs typeface="Times New Roman"/>
                        </a:rPr>
                        <a:t>Yılda 2</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a:solidFill>
                            <a:srgbClr val="000000"/>
                          </a:solidFill>
                          <a:latin typeface="Calibri"/>
                          <a:ea typeface="Times New Roman"/>
                          <a:cs typeface="Times New Roman"/>
                        </a:rPr>
                        <a:t>Yönerge</a:t>
                      </a:r>
                      <a:endParaRPr lang="tr-TR" sz="600">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a:solidFill>
                            <a:srgbClr val="000000"/>
                          </a:solidFill>
                          <a:latin typeface="Calibri"/>
                          <a:ea typeface="Times New Roman"/>
                          <a:cs typeface="Times New Roman"/>
                        </a:rPr>
                        <a:t>3</a:t>
                      </a:r>
                      <a:endParaRPr lang="tr-TR" sz="600">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1668">
                <a:tc>
                  <a:txBody>
                    <a:bodyPr/>
                    <a:lstStyle/>
                    <a:p>
                      <a:pPr algn="ctr">
                        <a:spcAft>
                          <a:spcPts val="0"/>
                        </a:spcAft>
                      </a:pPr>
                      <a:r>
                        <a:rPr lang="tr-TR" sz="500">
                          <a:solidFill>
                            <a:srgbClr val="000000"/>
                          </a:solidFill>
                          <a:latin typeface="Calibri"/>
                          <a:ea typeface="Times New Roman"/>
                          <a:cs typeface="Times New Roman"/>
                        </a:rPr>
                        <a:t>B-19</a:t>
                      </a:r>
                      <a:endParaRPr lang="tr-TR" sz="600">
                        <a:latin typeface="Times New Roman"/>
                        <a:ea typeface="Times New Roman"/>
                        <a:cs typeface="Times New Roman"/>
                      </a:endParaRPr>
                    </a:p>
                  </a:txBody>
                  <a:tcPr marL="41097" marR="41097"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0"/>
                        </a:spcAft>
                      </a:pPr>
                      <a:r>
                        <a:rPr lang="tr-TR" sz="500">
                          <a:solidFill>
                            <a:srgbClr val="000000"/>
                          </a:solidFill>
                          <a:latin typeface="Calibri"/>
                          <a:ea typeface="Times New Roman"/>
                          <a:cs typeface="Times New Roman"/>
                        </a:rPr>
                        <a:t>Diploma Tanıma ve Denklik Kurulu</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0"/>
                        </a:spcAft>
                      </a:pPr>
                      <a:r>
                        <a:rPr lang="tr-TR" sz="500">
                          <a:solidFill>
                            <a:srgbClr val="000000"/>
                          </a:solidFill>
                          <a:latin typeface="Calibri"/>
                          <a:ea typeface="Times New Roman"/>
                          <a:cs typeface="Times New Roman"/>
                        </a:rPr>
                        <a:t>Prof.Dr. Yavuz SELVİ -Dekan</a:t>
                      </a:r>
                      <a:endParaRPr lang="tr-TR" sz="600">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500">
                          <a:solidFill>
                            <a:srgbClr val="000000"/>
                          </a:solidFill>
                          <a:latin typeface="Calibri"/>
                          <a:ea typeface="Times New Roman"/>
                          <a:cs typeface="Times New Roman"/>
                        </a:rPr>
                        <a:t>Öğr.İş-Yasemin</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a:solidFill>
                            <a:srgbClr val="000000"/>
                          </a:solidFill>
                          <a:latin typeface="Calibri"/>
                          <a:ea typeface="Times New Roman"/>
                          <a:cs typeface="Times New Roman"/>
                        </a:rPr>
                        <a:t>11</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a:solidFill>
                            <a:srgbClr val="000000"/>
                          </a:solidFill>
                          <a:latin typeface="Calibri"/>
                          <a:ea typeface="Times New Roman"/>
                          <a:cs typeface="Times New Roman"/>
                        </a:rPr>
                        <a:t>-</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a:solidFill>
                            <a:srgbClr val="000000"/>
                          </a:solidFill>
                          <a:latin typeface="Calibri"/>
                          <a:ea typeface="Times New Roman"/>
                          <a:cs typeface="Times New Roman"/>
                        </a:rPr>
                        <a:t>Yılda 2</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a:solidFill>
                            <a:srgbClr val="000000"/>
                          </a:solidFill>
                          <a:latin typeface="Calibri"/>
                          <a:ea typeface="Times New Roman"/>
                          <a:cs typeface="Times New Roman"/>
                        </a:rPr>
                        <a:t>Yönerge</a:t>
                      </a:r>
                      <a:endParaRPr lang="tr-TR" sz="600">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a:solidFill>
                            <a:srgbClr val="000000"/>
                          </a:solidFill>
                          <a:latin typeface="Calibri"/>
                          <a:ea typeface="Times New Roman"/>
                          <a:cs typeface="Times New Roman"/>
                        </a:rPr>
                        <a:t>3</a:t>
                      </a:r>
                      <a:endParaRPr lang="tr-TR" sz="600">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1668">
                <a:tc>
                  <a:txBody>
                    <a:bodyPr/>
                    <a:lstStyle/>
                    <a:p>
                      <a:pPr algn="ctr">
                        <a:spcAft>
                          <a:spcPts val="0"/>
                        </a:spcAft>
                      </a:pPr>
                      <a:r>
                        <a:rPr lang="tr-TR" sz="500">
                          <a:solidFill>
                            <a:srgbClr val="000000"/>
                          </a:solidFill>
                          <a:latin typeface="Calibri"/>
                          <a:ea typeface="Times New Roman"/>
                          <a:cs typeface="Times New Roman"/>
                        </a:rPr>
                        <a:t>B-20</a:t>
                      </a:r>
                      <a:endParaRPr lang="tr-TR" sz="600">
                        <a:latin typeface="Times New Roman"/>
                        <a:ea typeface="Times New Roman"/>
                        <a:cs typeface="Times New Roman"/>
                      </a:endParaRPr>
                    </a:p>
                  </a:txBody>
                  <a:tcPr marL="41097" marR="41097"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0"/>
                        </a:spcAft>
                      </a:pPr>
                      <a:r>
                        <a:rPr lang="tr-TR" sz="500">
                          <a:solidFill>
                            <a:srgbClr val="000000"/>
                          </a:solidFill>
                          <a:latin typeface="Calibri"/>
                          <a:ea typeface="Times New Roman"/>
                          <a:cs typeface="Times New Roman"/>
                        </a:rPr>
                        <a:t>Akreditasyon Öz Değerlendirme Kurulu</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0"/>
                        </a:spcAft>
                      </a:pPr>
                      <a:r>
                        <a:rPr lang="tr-TR" sz="500">
                          <a:solidFill>
                            <a:srgbClr val="000000"/>
                          </a:solidFill>
                          <a:latin typeface="Calibri"/>
                          <a:ea typeface="Times New Roman"/>
                          <a:cs typeface="Times New Roman"/>
                        </a:rPr>
                        <a:t>Prof.Dr. Nadire Ünver DOĞAN</a:t>
                      </a:r>
                      <a:endParaRPr lang="tr-TR" sz="600">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0"/>
                        </a:spcAft>
                      </a:pPr>
                      <a:r>
                        <a:rPr lang="tr-TR" sz="500">
                          <a:solidFill>
                            <a:srgbClr val="000000"/>
                          </a:solidFill>
                          <a:latin typeface="Calibri"/>
                          <a:ea typeface="Times New Roman"/>
                          <a:cs typeface="Times New Roman"/>
                        </a:rPr>
                        <a:t>Akredit-Hasan</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tr-TR" sz="500">
                          <a:solidFill>
                            <a:srgbClr val="000000"/>
                          </a:solidFill>
                          <a:latin typeface="Calibri"/>
                          <a:ea typeface="Times New Roman"/>
                          <a:cs typeface="Times New Roman"/>
                        </a:rPr>
                        <a:t>110</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tr-TR" sz="500">
                          <a:solidFill>
                            <a:srgbClr val="000000"/>
                          </a:solidFill>
                          <a:latin typeface="Calibri"/>
                          <a:ea typeface="Times New Roman"/>
                          <a:cs typeface="Times New Roman"/>
                        </a:rPr>
                        <a:t>Var- 30</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tr-TR" sz="500">
                          <a:solidFill>
                            <a:srgbClr val="000000"/>
                          </a:solidFill>
                          <a:latin typeface="Calibri"/>
                          <a:ea typeface="Times New Roman"/>
                          <a:cs typeface="Times New Roman"/>
                        </a:rPr>
                        <a:t>Yılda 4</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tr-TR" sz="500">
                          <a:solidFill>
                            <a:srgbClr val="000000"/>
                          </a:solidFill>
                          <a:latin typeface="Calibri"/>
                          <a:ea typeface="Times New Roman"/>
                          <a:cs typeface="Times New Roman"/>
                        </a:rPr>
                        <a:t>Yönerge</a:t>
                      </a:r>
                      <a:endParaRPr lang="tr-TR" sz="600">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tr-TR" sz="500">
                          <a:solidFill>
                            <a:srgbClr val="000000"/>
                          </a:solidFill>
                          <a:latin typeface="Calibri"/>
                          <a:ea typeface="Times New Roman"/>
                          <a:cs typeface="Times New Roman"/>
                        </a:rPr>
                        <a:t>3</a:t>
                      </a:r>
                      <a:endParaRPr lang="tr-TR" sz="600">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31668">
                <a:tc>
                  <a:txBody>
                    <a:bodyPr/>
                    <a:lstStyle/>
                    <a:p>
                      <a:pPr algn="ctr">
                        <a:spcAft>
                          <a:spcPts val="0"/>
                        </a:spcAft>
                      </a:pPr>
                      <a:r>
                        <a:rPr lang="tr-TR" sz="500">
                          <a:solidFill>
                            <a:srgbClr val="000000"/>
                          </a:solidFill>
                          <a:latin typeface="Calibri"/>
                          <a:ea typeface="Times New Roman"/>
                          <a:cs typeface="Times New Roman"/>
                        </a:rPr>
                        <a:t>B-21</a:t>
                      </a:r>
                      <a:endParaRPr lang="tr-TR" sz="600">
                        <a:latin typeface="Times New Roman"/>
                        <a:ea typeface="Times New Roman"/>
                        <a:cs typeface="Times New Roman"/>
                      </a:endParaRPr>
                    </a:p>
                  </a:txBody>
                  <a:tcPr marL="41097" marR="41097"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0"/>
                        </a:spcAft>
                      </a:pPr>
                      <a:r>
                        <a:rPr lang="tr-TR" sz="500">
                          <a:solidFill>
                            <a:srgbClr val="000000"/>
                          </a:solidFill>
                          <a:latin typeface="Calibri"/>
                          <a:ea typeface="Times New Roman"/>
                          <a:cs typeface="Times New Roman"/>
                        </a:rPr>
                        <a:t>Öğrenci Laboratuvarları  Komisyonu</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0"/>
                        </a:spcAft>
                      </a:pPr>
                      <a:r>
                        <a:rPr lang="tr-TR" sz="500">
                          <a:solidFill>
                            <a:srgbClr val="000000"/>
                          </a:solidFill>
                          <a:latin typeface="Calibri"/>
                          <a:ea typeface="Times New Roman"/>
                          <a:cs typeface="Times New Roman"/>
                        </a:rPr>
                        <a:t>Prof.Dr. Abdullah SİVRİKAYA</a:t>
                      </a:r>
                      <a:endParaRPr lang="tr-TR" sz="600">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0"/>
                        </a:spcAft>
                      </a:pPr>
                      <a:r>
                        <a:rPr lang="tr-TR" sz="500">
                          <a:solidFill>
                            <a:srgbClr val="000000"/>
                          </a:solidFill>
                          <a:latin typeface="Calibri"/>
                          <a:ea typeface="Times New Roman"/>
                          <a:cs typeface="Times New Roman"/>
                        </a:rPr>
                        <a:t>Başkord.-Havva</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tr-TR" sz="500">
                          <a:solidFill>
                            <a:srgbClr val="000000"/>
                          </a:solidFill>
                          <a:latin typeface="Calibri"/>
                          <a:ea typeface="Times New Roman"/>
                          <a:cs typeface="Times New Roman"/>
                        </a:rPr>
                        <a:t>9</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tr-TR" sz="500">
                          <a:solidFill>
                            <a:srgbClr val="000000"/>
                          </a:solidFill>
                          <a:latin typeface="Calibri"/>
                          <a:ea typeface="Times New Roman"/>
                          <a:cs typeface="Times New Roman"/>
                        </a:rPr>
                        <a:t>-</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tr-TR" sz="500">
                          <a:solidFill>
                            <a:srgbClr val="000000"/>
                          </a:solidFill>
                          <a:latin typeface="Calibri"/>
                          <a:ea typeface="Times New Roman"/>
                          <a:cs typeface="Times New Roman"/>
                        </a:rPr>
                        <a:t>Yılda 4</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tr-TR" sz="500">
                          <a:solidFill>
                            <a:srgbClr val="000000"/>
                          </a:solidFill>
                          <a:latin typeface="Calibri"/>
                          <a:ea typeface="Times New Roman"/>
                          <a:cs typeface="Times New Roman"/>
                        </a:rPr>
                        <a:t>Yönerge</a:t>
                      </a:r>
                      <a:endParaRPr lang="tr-TR" sz="600">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tr-TR" sz="500">
                          <a:solidFill>
                            <a:srgbClr val="000000"/>
                          </a:solidFill>
                          <a:latin typeface="Calibri"/>
                          <a:ea typeface="Times New Roman"/>
                          <a:cs typeface="Times New Roman"/>
                        </a:rPr>
                        <a:t>3</a:t>
                      </a:r>
                      <a:endParaRPr lang="tr-TR" sz="600">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46480">
                <a:tc>
                  <a:txBody>
                    <a:bodyPr/>
                    <a:lstStyle/>
                    <a:p>
                      <a:pPr algn="ctr">
                        <a:spcAft>
                          <a:spcPts val="0"/>
                        </a:spcAft>
                      </a:pPr>
                      <a:r>
                        <a:rPr lang="tr-TR" sz="600" b="1">
                          <a:solidFill>
                            <a:srgbClr val="215868"/>
                          </a:solidFill>
                          <a:latin typeface="Calibri"/>
                          <a:ea typeface="Times New Roman"/>
                          <a:cs typeface="Times New Roman"/>
                        </a:rPr>
                        <a:t>C</a:t>
                      </a:r>
                      <a:endParaRPr lang="tr-TR" sz="600">
                        <a:latin typeface="Times New Roman"/>
                        <a:ea typeface="Times New Roman"/>
                        <a:cs typeface="Times New Roman"/>
                      </a:endParaRPr>
                    </a:p>
                  </a:txBody>
                  <a:tcPr marL="41097" marR="41097"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gridSpan="8">
                  <a:txBody>
                    <a:bodyPr/>
                    <a:lstStyle/>
                    <a:p>
                      <a:pPr algn="ctr">
                        <a:spcAft>
                          <a:spcPts val="0"/>
                        </a:spcAft>
                      </a:pPr>
                      <a:r>
                        <a:rPr lang="tr-TR" sz="600" b="1">
                          <a:solidFill>
                            <a:srgbClr val="7030A0"/>
                          </a:solidFill>
                          <a:latin typeface="Calibri"/>
                          <a:ea typeface="Times New Roman"/>
                          <a:cs typeface="Times New Roman"/>
                        </a:rPr>
                        <a:t>BİLİMSEL – İDARİ KARAR ORGANLARI</a:t>
                      </a:r>
                      <a:endParaRPr lang="tr-TR" sz="600">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31668">
                <a:tc>
                  <a:txBody>
                    <a:bodyPr/>
                    <a:lstStyle/>
                    <a:p>
                      <a:pPr algn="ctr">
                        <a:spcAft>
                          <a:spcPts val="0"/>
                        </a:spcAft>
                      </a:pPr>
                      <a:r>
                        <a:rPr lang="tr-TR" sz="500">
                          <a:solidFill>
                            <a:srgbClr val="000000"/>
                          </a:solidFill>
                          <a:latin typeface="Calibri"/>
                          <a:ea typeface="Times New Roman"/>
                          <a:cs typeface="Times New Roman"/>
                        </a:rPr>
                        <a:t>C-1</a:t>
                      </a:r>
                      <a:endParaRPr lang="tr-TR" sz="600">
                        <a:latin typeface="Times New Roman"/>
                        <a:ea typeface="Times New Roman"/>
                        <a:cs typeface="Times New Roman"/>
                      </a:endParaRPr>
                    </a:p>
                  </a:txBody>
                  <a:tcPr marL="41097" marR="41097"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500">
                          <a:solidFill>
                            <a:srgbClr val="000000"/>
                          </a:solidFill>
                          <a:latin typeface="Calibri"/>
                          <a:ea typeface="Times New Roman"/>
                          <a:cs typeface="Times New Roman"/>
                        </a:rPr>
                        <a:t>Stratejik Plan Komisyonu </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500">
                          <a:solidFill>
                            <a:srgbClr val="000000"/>
                          </a:solidFill>
                          <a:latin typeface="Calibri"/>
                          <a:ea typeface="Times New Roman"/>
                          <a:cs typeface="Times New Roman"/>
                        </a:rPr>
                        <a:t>Prof.Dr. İnci KARA</a:t>
                      </a:r>
                      <a:endParaRPr lang="tr-TR" sz="600">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500">
                          <a:solidFill>
                            <a:srgbClr val="000000"/>
                          </a:solidFill>
                          <a:latin typeface="Calibri"/>
                          <a:ea typeface="Times New Roman"/>
                          <a:cs typeface="Times New Roman"/>
                        </a:rPr>
                        <a:t>Kalite-Has-Saide</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a:solidFill>
                            <a:srgbClr val="000000"/>
                          </a:solidFill>
                          <a:latin typeface="Calibri"/>
                          <a:ea typeface="Times New Roman"/>
                          <a:cs typeface="Times New Roman"/>
                        </a:rPr>
                        <a:t>9</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a:solidFill>
                            <a:srgbClr val="000000"/>
                          </a:solidFill>
                          <a:latin typeface="Calibri"/>
                          <a:ea typeface="Times New Roman"/>
                          <a:cs typeface="Times New Roman"/>
                        </a:rPr>
                        <a:t>Var- 1</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a:solidFill>
                            <a:srgbClr val="000000"/>
                          </a:solidFill>
                          <a:latin typeface="Calibri"/>
                          <a:ea typeface="Times New Roman"/>
                          <a:cs typeface="Times New Roman"/>
                        </a:rPr>
                        <a:t>Yılda 2</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a:solidFill>
                            <a:srgbClr val="000000"/>
                          </a:solidFill>
                          <a:latin typeface="Calibri"/>
                          <a:ea typeface="Times New Roman"/>
                          <a:cs typeface="Times New Roman"/>
                        </a:rPr>
                        <a:t>UTEAK Yönerg.</a:t>
                      </a:r>
                      <a:endParaRPr lang="tr-TR" sz="600">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a:solidFill>
                            <a:srgbClr val="000000"/>
                          </a:solidFill>
                          <a:latin typeface="Calibri"/>
                          <a:ea typeface="Times New Roman"/>
                          <a:cs typeface="Times New Roman"/>
                        </a:rPr>
                        <a:t>3</a:t>
                      </a:r>
                      <a:endParaRPr lang="tr-TR" sz="600">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1668">
                <a:tc>
                  <a:txBody>
                    <a:bodyPr/>
                    <a:lstStyle/>
                    <a:p>
                      <a:pPr algn="ctr">
                        <a:spcAft>
                          <a:spcPts val="0"/>
                        </a:spcAft>
                      </a:pPr>
                      <a:r>
                        <a:rPr lang="tr-TR" sz="500">
                          <a:solidFill>
                            <a:srgbClr val="000000"/>
                          </a:solidFill>
                          <a:latin typeface="Calibri"/>
                          <a:ea typeface="Times New Roman"/>
                          <a:cs typeface="Times New Roman"/>
                        </a:rPr>
                        <a:t>C-2</a:t>
                      </a:r>
                      <a:endParaRPr lang="tr-TR" sz="600">
                        <a:latin typeface="Times New Roman"/>
                        <a:ea typeface="Times New Roman"/>
                        <a:cs typeface="Times New Roman"/>
                      </a:endParaRPr>
                    </a:p>
                  </a:txBody>
                  <a:tcPr marL="41097" marR="41097"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500">
                          <a:solidFill>
                            <a:srgbClr val="000000"/>
                          </a:solidFill>
                          <a:latin typeface="Calibri"/>
                          <a:ea typeface="Times New Roman"/>
                          <a:cs typeface="Times New Roman"/>
                        </a:rPr>
                        <a:t>Kalite Komisyonu </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500">
                          <a:solidFill>
                            <a:srgbClr val="000000"/>
                          </a:solidFill>
                          <a:latin typeface="Calibri"/>
                          <a:ea typeface="Times New Roman"/>
                          <a:cs typeface="Times New Roman"/>
                        </a:rPr>
                        <a:t>Prof.Dr. İnci KARA</a:t>
                      </a:r>
                      <a:endParaRPr lang="tr-TR" sz="600">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500">
                          <a:solidFill>
                            <a:srgbClr val="000000"/>
                          </a:solidFill>
                          <a:latin typeface="Calibri"/>
                          <a:ea typeface="Times New Roman"/>
                          <a:cs typeface="Times New Roman"/>
                        </a:rPr>
                        <a:t>Kalite-Saide</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a:solidFill>
                            <a:srgbClr val="000000"/>
                          </a:solidFill>
                          <a:latin typeface="Calibri"/>
                          <a:ea typeface="Times New Roman"/>
                          <a:cs typeface="Times New Roman"/>
                        </a:rPr>
                        <a:t>13</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a:solidFill>
                            <a:srgbClr val="000000"/>
                          </a:solidFill>
                          <a:latin typeface="Calibri"/>
                          <a:ea typeface="Times New Roman"/>
                          <a:cs typeface="Times New Roman"/>
                        </a:rPr>
                        <a:t>Var- 1</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a:solidFill>
                            <a:srgbClr val="000000"/>
                          </a:solidFill>
                          <a:latin typeface="Calibri"/>
                          <a:ea typeface="Times New Roman"/>
                          <a:cs typeface="Times New Roman"/>
                        </a:rPr>
                        <a:t>Yılda 2</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a:solidFill>
                            <a:srgbClr val="000000"/>
                          </a:solidFill>
                          <a:latin typeface="Calibri"/>
                          <a:ea typeface="Times New Roman"/>
                          <a:cs typeface="Times New Roman"/>
                        </a:rPr>
                        <a:t>YÖK Kalite Yönt</a:t>
                      </a:r>
                      <a:endParaRPr lang="tr-TR" sz="600">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a:solidFill>
                            <a:srgbClr val="000000"/>
                          </a:solidFill>
                          <a:latin typeface="Calibri"/>
                          <a:ea typeface="Times New Roman"/>
                          <a:cs typeface="Times New Roman"/>
                        </a:rPr>
                        <a:t>3</a:t>
                      </a:r>
                      <a:endParaRPr lang="tr-TR" sz="600">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1668">
                <a:tc>
                  <a:txBody>
                    <a:bodyPr/>
                    <a:lstStyle/>
                    <a:p>
                      <a:pPr algn="ctr">
                        <a:spcAft>
                          <a:spcPts val="0"/>
                        </a:spcAft>
                      </a:pPr>
                      <a:r>
                        <a:rPr lang="tr-TR" sz="500">
                          <a:solidFill>
                            <a:srgbClr val="000000"/>
                          </a:solidFill>
                          <a:latin typeface="Calibri"/>
                          <a:ea typeface="Times New Roman"/>
                          <a:cs typeface="Times New Roman"/>
                        </a:rPr>
                        <a:t>C-3</a:t>
                      </a:r>
                      <a:endParaRPr lang="tr-TR" sz="600">
                        <a:latin typeface="Times New Roman"/>
                        <a:ea typeface="Times New Roman"/>
                        <a:cs typeface="Times New Roman"/>
                      </a:endParaRPr>
                    </a:p>
                  </a:txBody>
                  <a:tcPr marL="41097" marR="41097"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500">
                          <a:solidFill>
                            <a:srgbClr val="000000"/>
                          </a:solidFill>
                          <a:latin typeface="Calibri"/>
                          <a:ea typeface="Times New Roman"/>
                          <a:cs typeface="Times New Roman"/>
                        </a:rPr>
                        <a:t>Kalite Danışma Kurulu</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500">
                          <a:solidFill>
                            <a:srgbClr val="000000"/>
                          </a:solidFill>
                          <a:latin typeface="Calibri"/>
                          <a:ea typeface="Times New Roman"/>
                          <a:cs typeface="Times New Roman"/>
                        </a:rPr>
                        <a:t>Prof.Dr. Yavuz SELVİ-Dekan</a:t>
                      </a:r>
                      <a:endParaRPr lang="tr-TR" sz="600">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500">
                          <a:solidFill>
                            <a:srgbClr val="000000"/>
                          </a:solidFill>
                          <a:latin typeface="Calibri"/>
                          <a:ea typeface="Times New Roman"/>
                          <a:cs typeface="Times New Roman"/>
                        </a:rPr>
                        <a:t>Kalite-Saide</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a:solidFill>
                            <a:srgbClr val="000000"/>
                          </a:solidFill>
                          <a:latin typeface="Calibri"/>
                          <a:ea typeface="Times New Roman"/>
                          <a:cs typeface="Times New Roman"/>
                        </a:rPr>
                        <a:t>20</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a:solidFill>
                            <a:srgbClr val="000000"/>
                          </a:solidFill>
                          <a:latin typeface="Calibri"/>
                          <a:ea typeface="Times New Roman"/>
                          <a:cs typeface="Times New Roman"/>
                        </a:rPr>
                        <a:t>Var- 1</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a:solidFill>
                            <a:srgbClr val="000000"/>
                          </a:solidFill>
                          <a:latin typeface="Calibri"/>
                          <a:ea typeface="Times New Roman"/>
                          <a:cs typeface="Times New Roman"/>
                        </a:rPr>
                        <a:t>Yılda 4</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a:solidFill>
                            <a:srgbClr val="000000"/>
                          </a:solidFill>
                          <a:latin typeface="Calibri"/>
                          <a:ea typeface="Times New Roman"/>
                          <a:cs typeface="Times New Roman"/>
                        </a:rPr>
                        <a:t>YÖK Kalite Yönt</a:t>
                      </a:r>
                      <a:endParaRPr lang="tr-TR" sz="600">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a:solidFill>
                            <a:srgbClr val="000000"/>
                          </a:solidFill>
                          <a:latin typeface="Calibri"/>
                          <a:ea typeface="Times New Roman"/>
                          <a:cs typeface="Times New Roman"/>
                        </a:rPr>
                        <a:t>3</a:t>
                      </a:r>
                      <a:endParaRPr lang="tr-TR" sz="600">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1668">
                <a:tc>
                  <a:txBody>
                    <a:bodyPr/>
                    <a:lstStyle/>
                    <a:p>
                      <a:pPr algn="ctr">
                        <a:spcAft>
                          <a:spcPts val="0"/>
                        </a:spcAft>
                      </a:pPr>
                      <a:r>
                        <a:rPr lang="tr-TR" sz="500">
                          <a:solidFill>
                            <a:srgbClr val="000000"/>
                          </a:solidFill>
                          <a:latin typeface="Calibri"/>
                          <a:ea typeface="Times New Roman"/>
                          <a:cs typeface="Times New Roman"/>
                        </a:rPr>
                        <a:t>C-4</a:t>
                      </a:r>
                      <a:endParaRPr lang="tr-TR" sz="600">
                        <a:latin typeface="Times New Roman"/>
                        <a:ea typeface="Times New Roman"/>
                        <a:cs typeface="Times New Roman"/>
                      </a:endParaRPr>
                    </a:p>
                  </a:txBody>
                  <a:tcPr marL="41097" marR="41097"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500">
                          <a:solidFill>
                            <a:srgbClr val="000000"/>
                          </a:solidFill>
                          <a:latin typeface="Calibri"/>
                          <a:ea typeface="Times New Roman"/>
                          <a:cs typeface="Times New Roman"/>
                        </a:rPr>
                        <a:t>İş Sağlığı ve Güvenliği Kurulu</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500">
                          <a:solidFill>
                            <a:srgbClr val="000000"/>
                          </a:solidFill>
                          <a:latin typeface="Calibri"/>
                          <a:ea typeface="Times New Roman"/>
                          <a:cs typeface="Times New Roman"/>
                        </a:rPr>
                        <a:t>Prof.Dr. Yavuz SELVİ-Dekan</a:t>
                      </a:r>
                      <a:endParaRPr lang="tr-TR" sz="600">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500">
                          <a:solidFill>
                            <a:srgbClr val="000000"/>
                          </a:solidFill>
                          <a:latin typeface="Calibri"/>
                          <a:ea typeface="Times New Roman"/>
                          <a:cs typeface="Times New Roman"/>
                        </a:rPr>
                        <a:t>İSGB-Yavuz</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a:solidFill>
                            <a:srgbClr val="000000"/>
                          </a:solidFill>
                          <a:latin typeface="Calibri"/>
                          <a:ea typeface="Times New Roman"/>
                          <a:cs typeface="Times New Roman"/>
                        </a:rPr>
                        <a:t>11</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a:solidFill>
                            <a:srgbClr val="000000"/>
                          </a:solidFill>
                          <a:latin typeface="Calibri"/>
                          <a:ea typeface="Times New Roman"/>
                          <a:cs typeface="Times New Roman"/>
                        </a:rPr>
                        <a:t>-</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a:solidFill>
                            <a:srgbClr val="000000"/>
                          </a:solidFill>
                          <a:latin typeface="Calibri"/>
                          <a:ea typeface="Times New Roman"/>
                          <a:cs typeface="Times New Roman"/>
                        </a:rPr>
                        <a:t>3 Ayda 1/4</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a:solidFill>
                            <a:srgbClr val="000000"/>
                          </a:solidFill>
                          <a:latin typeface="Calibri"/>
                          <a:ea typeface="Times New Roman"/>
                          <a:cs typeface="Times New Roman"/>
                        </a:rPr>
                        <a:t>İş Sağ.Güv.Kanun</a:t>
                      </a:r>
                      <a:endParaRPr lang="tr-TR" sz="600">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a:solidFill>
                            <a:srgbClr val="000000"/>
                          </a:solidFill>
                          <a:latin typeface="Calibri"/>
                          <a:ea typeface="Times New Roman"/>
                          <a:cs typeface="Times New Roman"/>
                        </a:rPr>
                        <a:t>5</a:t>
                      </a:r>
                      <a:endParaRPr lang="tr-TR" sz="600">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1668">
                <a:tc>
                  <a:txBody>
                    <a:bodyPr/>
                    <a:lstStyle/>
                    <a:p>
                      <a:pPr algn="ctr">
                        <a:spcAft>
                          <a:spcPts val="0"/>
                        </a:spcAft>
                      </a:pPr>
                      <a:r>
                        <a:rPr lang="tr-TR" sz="500">
                          <a:solidFill>
                            <a:srgbClr val="000000"/>
                          </a:solidFill>
                          <a:latin typeface="Calibri"/>
                          <a:ea typeface="Times New Roman"/>
                          <a:cs typeface="Times New Roman"/>
                        </a:rPr>
                        <a:t>C-5</a:t>
                      </a:r>
                      <a:endParaRPr lang="tr-TR" sz="600">
                        <a:latin typeface="Times New Roman"/>
                        <a:ea typeface="Times New Roman"/>
                        <a:cs typeface="Times New Roman"/>
                      </a:endParaRPr>
                    </a:p>
                  </a:txBody>
                  <a:tcPr marL="41097" marR="41097"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500">
                          <a:solidFill>
                            <a:srgbClr val="000000"/>
                          </a:solidFill>
                          <a:latin typeface="Calibri"/>
                          <a:ea typeface="Times New Roman"/>
                          <a:cs typeface="Times New Roman"/>
                        </a:rPr>
                        <a:t>İSG Risk Değerlendirme Ekibi</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500">
                          <a:solidFill>
                            <a:srgbClr val="000000"/>
                          </a:solidFill>
                          <a:latin typeface="Calibri"/>
                          <a:ea typeface="Times New Roman"/>
                          <a:cs typeface="Times New Roman"/>
                        </a:rPr>
                        <a:t>Prof.Dr. Yavuz SELVİ-Dekan</a:t>
                      </a:r>
                      <a:endParaRPr lang="tr-TR" sz="600">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500">
                          <a:solidFill>
                            <a:srgbClr val="000000"/>
                          </a:solidFill>
                          <a:latin typeface="Calibri"/>
                          <a:ea typeface="Times New Roman"/>
                          <a:cs typeface="Times New Roman"/>
                        </a:rPr>
                        <a:t>İSGB-Yavuz</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a:solidFill>
                            <a:srgbClr val="000000"/>
                          </a:solidFill>
                          <a:latin typeface="Calibri"/>
                          <a:ea typeface="Times New Roman"/>
                          <a:cs typeface="Times New Roman"/>
                        </a:rPr>
                        <a:t>11</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a:solidFill>
                            <a:srgbClr val="000000"/>
                          </a:solidFill>
                          <a:latin typeface="Calibri"/>
                          <a:ea typeface="Times New Roman"/>
                          <a:cs typeface="Times New Roman"/>
                        </a:rPr>
                        <a:t>-</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a:solidFill>
                            <a:srgbClr val="000000"/>
                          </a:solidFill>
                          <a:latin typeface="Calibri"/>
                          <a:ea typeface="Times New Roman"/>
                          <a:cs typeface="Times New Roman"/>
                        </a:rPr>
                        <a:t>3 Ayda 1/4</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a:solidFill>
                            <a:srgbClr val="000000"/>
                          </a:solidFill>
                          <a:latin typeface="Calibri"/>
                          <a:ea typeface="Times New Roman"/>
                          <a:cs typeface="Times New Roman"/>
                        </a:rPr>
                        <a:t>İş Sağ.Güv.Kanun</a:t>
                      </a:r>
                      <a:endParaRPr lang="tr-TR" sz="600">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a:solidFill>
                            <a:srgbClr val="000000"/>
                          </a:solidFill>
                          <a:latin typeface="Calibri"/>
                          <a:ea typeface="Times New Roman"/>
                          <a:cs typeface="Times New Roman"/>
                        </a:rPr>
                        <a:t>5</a:t>
                      </a:r>
                      <a:endParaRPr lang="tr-TR" sz="600">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1668">
                <a:tc>
                  <a:txBody>
                    <a:bodyPr/>
                    <a:lstStyle/>
                    <a:p>
                      <a:pPr algn="ctr">
                        <a:spcAft>
                          <a:spcPts val="0"/>
                        </a:spcAft>
                      </a:pPr>
                      <a:r>
                        <a:rPr lang="tr-TR" sz="500">
                          <a:solidFill>
                            <a:srgbClr val="000000"/>
                          </a:solidFill>
                          <a:latin typeface="Calibri"/>
                          <a:ea typeface="Times New Roman"/>
                          <a:cs typeface="Times New Roman"/>
                        </a:rPr>
                        <a:t>C-6</a:t>
                      </a:r>
                      <a:endParaRPr lang="tr-TR" sz="600">
                        <a:latin typeface="Times New Roman"/>
                        <a:ea typeface="Times New Roman"/>
                        <a:cs typeface="Times New Roman"/>
                      </a:endParaRPr>
                    </a:p>
                  </a:txBody>
                  <a:tcPr marL="41097" marR="41097"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500">
                          <a:solidFill>
                            <a:srgbClr val="000000"/>
                          </a:solidFill>
                          <a:latin typeface="Calibri"/>
                          <a:ea typeface="Times New Roman"/>
                          <a:cs typeface="Times New Roman"/>
                        </a:rPr>
                        <a:t>Bilimsel Araştırma ve Proje Geliştirme Kurulu </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500">
                          <a:solidFill>
                            <a:srgbClr val="000000"/>
                          </a:solidFill>
                          <a:latin typeface="Calibri"/>
                          <a:ea typeface="Times New Roman"/>
                          <a:cs typeface="Times New Roman"/>
                        </a:rPr>
                        <a:t>Prof.Dr. Nadire ÜNVER DOĞAN</a:t>
                      </a:r>
                      <a:endParaRPr lang="tr-TR" sz="600">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500">
                          <a:solidFill>
                            <a:srgbClr val="000000"/>
                          </a:solidFill>
                          <a:latin typeface="Calibri"/>
                          <a:ea typeface="Times New Roman"/>
                          <a:cs typeface="Times New Roman"/>
                        </a:rPr>
                        <a:t>Proje-Salim </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a:solidFill>
                            <a:srgbClr val="000000"/>
                          </a:solidFill>
                          <a:latin typeface="Calibri"/>
                          <a:ea typeface="Times New Roman"/>
                          <a:cs typeface="Times New Roman"/>
                        </a:rPr>
                        <a:t>6</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a:solidFill>
                            <a:srgbClr val="000000"/>
                          </a:solidFill>
                          <a:latin typeface="Calibri"/>
                          <a:ea typeface="Times New Roman"/>
                          <a:cs typeface="Times New Roman"/>
                        </a:rPr>
                        <a:t>-</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a:solidFill>
                            <a:srgbClr val="000000"/>
                          </a:solidFill>
                          <a:latin typeface="Calibri"/>
                          <a:ea typeface="Times New Roman"/>
                          <a:cs typeface="Times New Roman"/>
                        </a:rPr>
                        <a:t>Ayda 1/12</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a:solidFill>
                            <a:srgbClr val="000000"/>
                          </a:solidFill>
                          <a:latin typeface="Calibri"/>
                          <a:ea typeface="Times New Roman"/>
                          <a:cs typeface="Times New Roman"/>
                        </a:rPr>
                        <a:t>SÜTF Eğ.Yönet.</a:t>
                      </a:r>
                      <a:endParaRPr lang="tr-TR" sz="600">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a:solidFill>
                            <a:srgbClr val="000000"/>
                          </a:solidFill>
                          <a:latin typeface="Calibri"/>
                          <a:ea typeface="Times New Roman"/>
                          <a:cs typeface="Times New Roman"/>
                        </a:rPr>
                        <a:t>3</a:t>
                      </a:r>
                      <a:endParaRPr lang="tr-TR" sz="600">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1668">
                <a:tc>
                  <a:txBody>
                    <a:bodyPr/>
                    <a:lstStyle/>
                    <a:p>
                      <a:pPr algn="ctr">
                        <a:spcAft>
                          <a:spcPts val="0"/>
                        </a:spcAft>
                      </a:pPr>
                      <a:r>
                        <a:rPr lang="tr-TR" sz="500">
                          <a:solidFill>
                            <a:srgbClr val="000000"/>
                          </a:solidFill>
                          <a:latin typeface="Calibri"/>
                          <a:ea typeface="Times New Roman"/>
                          <a:cs typeface="Times New Roman"/>
                        </a:rPr>
                        <a:t>C-7</a:t>
                      </a:r>
                      <a:endParaRPr lang="tr-TR" sz="600">
                        <a:latin typeface="Times New Roman"/>
                        <a:ea typeface="Times New Roman"/>
                        <a:cs typeface="Times New Roman"/>
                      </a:endParaRPr>
                    </a:p>
                  </a:txBody>
                  <a:tcPr marL="41097" marR="41097"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500">
                          <a:solidFill>
                            <a:srgbClr val="000000"/>
                          </a:solidFill>
                          <a:latin typeface="Calibri"/>
                          <a:ea typeface="Times New Roman"/>
                          <a:cs typeface="Times New Roman"/>
                        </a:rPr>
                        <a:t>Yerel Etik Kurulu</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500">
                          <a:solidFill>
                            <a:srgbClr val="000000"/>
                          </a:solidFill>
                          <a:latin typeface="Calibri"/>
                          <a:ea typeface="Times New Roman"/>
                          <a:cs typeface="Times New Roman"/>
                        </a:rPr>
                        <a:t>Prof.Dr. Kamil Hakan DOĞAN</a:t>
                      </a:r>
                      <a:endParaRPr lang="tr-TR" sz="600">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500">
                          <a:solidFill>
                            <a:srgbClr val="000000"/>
                          </a:solidFill>
                          <a:latin typeface="Calibri"/>
                          <a:ea typeface="Times New Roman"/>
                          <a:cs typeface="Times New Roman"/>
                        </a:rPr>
                        <a:t>Etik K-Burcu</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a:solidFill>
                            <a:srgbClr val="000000"/>
                          </a:solidFill>
                          <a:latin typeface="Calibri"/>
                          <a:ea typeface="Times New Roman"/>
                          <a:cs typeface="Times New Roman"/>
                        </a:rPr>
                        <a:t>11</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a:solidFill>
                            <a:srgbClr val="000000"/>
                          </a:solidFill>
                          <a:latin typeface="Calibri"/>
                          <a:ea typeface="Times New Roman"/>
                          <a:cs typeface="Times New Roman"/>
                        </a:rPr>
                        <a:t>-</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a:solidFill>
                            <a:srgbClr val="000000"/>
                          </a:solidFill>
                          <a:latin typeface="Calibri"/>
                          <a:ea typeface="Times New Roman"/>
                          <a:cs typeface="Times New Roman"/>
                        </a:rPr>
                        <a:t>2 Haftada 1</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500">
                          <a:solidFill>
                            <a:srgbClr val="000000"/>
                          </a:solidFill>
                          <a:latin typeface="Calibri"/>
                          <a:ea typeface="Times New Roman"/>
                          <a:cs typeface="Times New Roman"/>
                        </a:rPr>
                        <a:t>Etik Kurul Yönet.</a:t>
                      </a:r>
                      <a:endParaRPr lang="tr-TR" sz="600">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a:solidFill>
                            <a:srgbClr val="000000"/>
                          </a:solidFill>
                          <a:latin typeface="Calibri"/>
                          <a:ea typeface="Times New Roman"/>
                          <a:cs typeface="Times New Roman"/>
                        </a:rPr>
                        <a:t>3</a:t>
                      </a:r>
                      <a:endParaRPr lang="tr-TR" sz="600">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1668">
                <a:tc>
                  <a:txBody>
                    <a:bodyPr/>
                    <a:lstStyle/>
                    <a:p>
                      <a:pPr algn="ctr">
                        <a:spcAft>
                          <a:spcPts val="0"/>
                        </a:spcAft>
                      </a:pPr>
                      <a:r>
                        <a:rPr lang="tr-TR" sz="500">
                          <a:solidFill>
                            <a:srgbClr val="000000"/>
                          </a:solidFill>
                          <a:latin typeface="Calibri"/>
                          <a:ea typeface="Times New Roman"/>
                          <a:cs typeface="Times New Roman"/>
                        </a:rPr>
                        <a:t>C-8</a:t>
                      </a:r>
                      <a:endParaRPr lang="tr-TR" sz="600">
                        <a:latin typeface="Times New Roman"/>
                        <a:ea typeface="Times New Roman"/>
                        <a:cs typeface="Times New Roman"/>
                      </a:endParaRPr>
                    </a:p>
                  </a:txBody>
                  <a:tcPr marL="41097" marR="41097"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500">
                          <a:solidFill>
                            <a:srgbClr val="000000"/>
                          </a:solidFill>
                          <a:latin typeface="Calibri"/>
                          <a:ea typeface="Times New Roman"/>
                          <a:cs typeface="Times New Roman"/>
                        </a:rPr>
                        <a:t>Klinik Araştırmalar Etik Kurulu </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500">
                          <a:solidFill>
                            <a:srgbClr val="000000"/>
                          </a:solidFill>
                          <a:latin typeface="Calibri"/>
                          <a:ea typeface="Times New Roman"/>
                          <a:cs typeface="Times New Roman"/>
                        </a:rPr>
                        <a:t>Prof.Dr. Hatice TÜRKDAĞI</a:t>
                      </a:r>
                      <a:endParaRPr lang="tr-TR" sz="600">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500">
                          <a:solidFill>
                            <a:srgbClr val="000000"/>
                          </a:solidFill>
                          <a:latin typeface="Calibri"/>
                          <a:ea typeface="Times New Roman"/>
                          <a:cs typeface="Times New Roman"/>
                        </a:rPr>
                        <a:t>Etik K-Burcu</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a:solidFill>
                            <a:srgbClr val="000000"/>
                          </a:solidFill>
                          <a:latin typeface="Calibri"/>
                          <a:ea typeface="Times New Roman"/>
                          <a:cs typeface="Times New Roman"/>
                        </a:rPr>
                        <a:t>11</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a:solidFill>
                            <a:srgbClr val="000000"/>
                          </a:solidFill>
                          <a:latin typeface="Calibri"/>
                          <a:ea typeface="Times New Roman"/>
                          <a:cs typeface="Times New Roman"/>
                        </a:rPr>
                        <a:t>-</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a:solidFill>
                            <a:srgbClr val="000000"/>
                          </a:solidFill>
                          <a:latin typeface="Calibri"/>
                          <a:ea typeface="Times New Roman"/>
                          <a:cs typeface="Times New Roman"/>
                        </a:rPr>
                        <a:t>2 Haftada 1</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a:solidFill>
                            <a:srgbClr val="000000"/>
                          </a:solidFill>
                          <a:latin typeface="Calibri"/>
                          <a:ea typeface="Times New Roman"/>
                          <a:cs typeface="Times New Roman"/>
                        </a:rPr>
                        <a:t>Etik Kurul Yönet.</a:t>
                      </a:r>
                      <a:endParaRPr lang="tr-TR" sz="600">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a:solidFill>
                            <a:srgbClr val="000000"/>
                          </a:solidFill>
                          <a:latin typeface="Calibri"/>
                          <a:ea typeface="Times New Roman"/>
                          <a:cs typeface="Times New Roman"/>
                        </a:rPr>
                        <a:t>2</a:t>
                      </a:r>
                      <a:endParaRPr lang="tr-TR" sz="600">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1668">
                <a:tc>
                  <a:txBody>
                    <a:bodyPr/>
                    <a:lstStyle/>
                    <a:p>
                      <a:pPr algn="ctr">
                        <a:spcAft>
                          <a:spcPts val="0"/>
                        </a:spcAft>
                      </a:pPr>
                      <a:r>
                        <a:rPr lang="tr-TR" sz="500">
                          <a:solidFill>
                            <a:srgbClr val="000000"/>
                          </a:solidFill>
                          <a:latin typeface="Calibri"/>
                          <a:ea typeface="Times New Roman"/>
                          <a:cs typeface="Times New Roman"/>
                        </a:rPr>
                        <a:t>C-9</a:t>
                      </a:r>
                      <a:endParaRPr lang="tr-TR" sz="600">
                        <a:latin typeface="Times New Roman"/>
                        <a:ea typeface="Times New Roman"/>
                        <a:cs typeface="Times New Roman"/>
                      </a:endParaRPr>
                    </a:p>
                  </a:txBody>
                  <a:tcPr marL="41097" marR="41097"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500">
                          <a:solidFill>
                            <a:srgbClr val="000000"/>
                          </a:solidFill>
                          <a:latin typeface="Calibri"/>
                          <a:ea typeface="Times New Roman"/>
                          <a:cs typeface="Times New Roman"/>
                        </a:rPr>
                        <a:t>Pandemi Koordinasyon Kurulu</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500">
                          <a:solidFill>
                            <a:srgbClr val="000000"/>
                          </a:solidFill>
                          <a:latin typeface="Calibri"/>
                          <a:ea typeface="Times New Roman"/>
                          <a:cs typeface="Times New Roman"/>
                        </a:rPr>
                        <a:t>Doç.Dr. Burcu YORMAZ</a:t>
                      </a:r>
                      <a:endParaRPr lang="tr-TR" sz="600">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500">
                          <a:solidFill>
                            <a:srgbClr val="000000"/>
                          </a:solidFill>
                          <a:latin typeface="Calibri"/>
                          <a:ea typeface="Times New Roman"/>
                          <a:cs typeface="Times New Roman"/>
                        </a:rPr>
                        <a:t>Kalite-Handan</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a:solidFill>
                            <a:srgbClr val="000000"/>
                          </a:solidFill>
                          <a:latin typeface="Calibri"/>
                          <a:ea typeface="Times New Roman"/>
                          <a:cs typeface="Times New Roman"/>
                        </a:rPr>
                        <a:t>25</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a:solidFill>
                            <a:srgbClr val="000000"/>
                          </a:solidFill>
                          <a:latin typeface="Calibri"/>
                          <a:ea typeface="Times New Roman"/>
                          <a:cs typeface="Times New Roman"/>
                        </a:rPr>
                        <a:t>-</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a:solidFill>
                            <a:srgbClr val="000000"/>
                          </a:solidFill>
                          <a:latin typeface="Calibri"/>
                          <a:ea typeface="Times New Roman"/>
                          <a:cs typeface="Times New Roman"/>
                        </a:rPr>
                        <a:t>Ayda 1/12</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a:solidFill>
                            <a:srgbClr val="000000"/>
                          </a:solidFill>
                          <a:latin typeface="Calibri"/>
                          <a:ea typeface="Times New Roman"/>
                          <a:cs typeface="Times New Roman"/>
                        </a:rPr>
                        <a:t>YÖK Pandemi</a:t>
                      </a:r>
                      <a:endParaRPr lang="tr-TR" sz="600">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a:solidFill>
                            <a:srgbClr val="000000"/>
                          </a:solidFill>
                          <a:latin typeface="Calibri"/>
                          <a:ea typeface="Times New Roman"/>
                          <a:cs typeface="Times New Roman"/>
                        </a:rPr>
                        <a:t>3</a:t>
                      </a:r>
                      <a:endParaRPr lang="tr-TR" sz="600">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6480">
                <a:tc>
                  <a:txBody>
                    <a:bodyPr/>
                    <a:lstStyle/>
                    <a:p>
                      <a:pPr algn="ctr">
                        <a:spcAft>
                          <a:spcPts val="0"/>
                        </a:spcAft>
                      </a:pPr>
                      <a:r>
                        <a:rPr lang="tr-TR" sz="600" i="1">
                          <a:solidFill>
                            <a:srgbClr val="1F497D"/>
                          </a:solidFill>
                          <a:latin typeface="Calibri"/>
                          <a:ea typeface="Times New Roman"/>
                          <a:cs typeface="Times New Roman"/>
                        </a:rPr>
                        <a:t>33</a:t>
                      </a:r>
                      <a:endParaRPr lang="tr-TR" sz="600">
                        <a:latin typeface="Times New Roman"/>
                        <a:ea typeface="Times New Roman"/>
                        <a:cs typeface="Times New Roman"/>
                      </a:endParaRPr>
                    </a:p>
                  </a:txBody>
                  <a:tcPr marL="41097" marR="41097"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6E3BC"/>
                    </a:solidFill>
                  </a:tcPr>
                </a:tc>
                <a:tc>
                  <a:txBody>
                    <a:bodyPr/>
                    <a:lstStyle/>
                    <a:p>
                      <a:pPr algn="ctr">
                        <a:spcAft>
                          <a:spcPts val="0"/>
                        </a:spcAft>
                      </a:pPr>
                      <a:r>
                        <a:rPr lang="tr-TR" sz="600" i="1">
                          <a:solidFill>
                            <a:srgbClr val="1F497D"/>
                          </a:solidFill>
                          <a:latin typeface="Calibri"/>
                          <a:ea typeface="Times New Roman"/>
                          <a:cs typeface="Times New Roman"/>
                        </a:rPr>
                        <a:t>Genel Toplamlar</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6E3BC"/>
                    </a:solidFill>
                  </a:tcPr>
                </a:tc>
                <a:tc>
                  <a:txBody>
                    <a:bodyPr/>
                    <a:lstStyle/>
                    <a:p>
                      <a:pPr algn="ctr">
                        <a:spcAft>
                          <a:spcPts val="0"/>
                        </a:spcAft>
                      </a:pPr>
                      <a:r>
                        <a:rPr lang="tr-TR" sz="600" i="1">
                          <a:solidFill>
                            <a:srgbClr val="1F497D"/>
                          </a:solidFill>
                          <a:latin typeface="Calibri"/>
                          <a:ea typeface="Times New Roman"/>
                          <a:cs typeface="Times New Roman"/>
                        </a:rPr>
                        <a:t>33</a:t>
                      </a:r>
                      <a:endParaRPr lang="tr-TR" sz="600">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6E3BC"/>
                    </a:solidFill>
                  </a:tcPr>
                </a:tc>
                <a:tc>
                  <a:txBody>
                    <a:bodyPr/>
                    <a:lstStyle/>
                    <a:p>
                      <a:pPr algn="ctr">
                        <a:spcAft>
                          <a:spcPts val="0"/>
                        </a:spcAft>
                      </a:pPr>
                      <a:r>
                        <a:rPr lang="tr-TR" sz="600" i="1">
                          <a:solidFill>
                            <a:srgbClr val="1F497D"/>
                          </a:solidFill>
                          <a:latin typeface="Calibri"/>
                          <a:ea typeface="Times New Roman"/>
                          <a:cs typeface="Times New Roman"/>
                        </a:rPr>
                        <a:t>33</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6E3BC"/>
                    </a:solidFill>
                  </a:tcPr>
                </a:tc>
                <a:tc>
                  <a:txBody>
                    <a:bodyPr/>
                    <a:lstStyle/>
                    <a:p>
                      <a:pPr algn="ctr">
                        <a:spcAft>
                          <a:spcPts val="0"/>
                        </a:spcAft>
                      </a:pPr>
                      <a:r>
                        <a:rPr lang="tr-TR" sz="600" i="1">
                          <a:solidFill>
                            <a:srgbClr val="1F497D"/>
                          </a:solidFill>
                          <a:latin typeface="Calibri"/>
                          <a:ea typeface="Times New Roman"/>
                          <a:cs typeface="Times New Roman"/>
                        </a:rPr>
                        <a:t>469</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6E3BC"/>
                    </a:solidFill>
                  </a:tcPr>
                </a:tc>
                <a:tc>
                  <a:txBody>
                    <a:bodyPr/>
                    <a:lstStyle/>
                    <a:p>
                      <a:pPr algn="ctr">
                        <a:spcAft>
                          <a:spcPts val="0"/>
                        </a:spcAft>
                      </a:pPr>
                      <a:r>
                        <a:rPr lang="tr-TR" sz="600" i="1">
                          <a:solidFill>
                            <a:srgbClr val="1F497D"/>
                          </a:solidFill>
                          <a:latin typeface="Calibri"/>
                          <a:ea typeface="Times New Roman"/>
                          <a:cs typeface="Times New Roman"/>
                        </a:rPr>
                        <a:t>58</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6E3BC"/>
                    </a:solidFill>
                  </a:tcPr>
                </a:tc>
                <a:tc>
                  <a:txBody>
                    <a:bodyPr/>
                    <a:lstStyle/>
                    <a:p>
                      <a:pPr algn="ctr">
                        <a:spcAft>
                          <a:spcPts val="0"/>
                        </a:spcAft>
                      </a:pPr>
                      <a:r>
                        <a:rPr lang="tr-TR" sz="600" i="1">
                          <a:solidFill>
                            <a:srgbClr val="1F497D"/>
                          </a:solidFill>
                          <a:latin typeface="Calibri"/>
                          <a:ea typeface="Times New Roman"/>
                          <a:cs typeface="Times New Roman"/>
                        </a:rPr>
                        <a:t>Yılda 236</a:t>
                      </a:r>
                      <a:endParaRPr lang="tr-TR" sz="60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6E3BC"/>
                    </a:solidFill>
                  </a:tcPr>
                </a:tc>
                <a:tc>
                  <a:txBody>
                    <a:bodyPr/>
                    <a:lstStyle/>
                    <a:p>
                      <a:pPr algn="ctr">
                        <a:spcAft>
                          <a:spcPts val="0"/>
                        </a:spcAft>
                      </a:pPr>
                      <a:r>
                        <a:rPr lang="tr-TR" sz="600" i="1">
                          <a:solidFill>
                            <a:srgbClr val="1F497D"/>
                          </a:solidFill>
                          <a:latin typeface="Calibri"/>
                          <a:ea typeface="Times New Roman"/>
                          <a:cs typeface="Times New Roman"/>
                        </a:rPr>
                        <a:t>-</a:t>
                      </a:r>
                      <a:endParaRPr lang="tr-TR" sz="600">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6E3BC"/>
                    </a:solidFill>
                  </a:tcPr>
                </a:tc>
                <a:tc>
                  <a:txBody>
                    <a:bodyPr/>
                    <a:lstStyle/>
                    <a:p>
                      <a:pPr algn="ctr">
                        <a:spcAft>
                          <a:spcPts val="0"/>
                        </a:spcAft>
                      </a:pPr>
                      <a:r>
                        <a:rPr lang="tr-TR" sz="600" i="1" dirty="0">
                          <a:solidFill>
                            <a:srgbClr val="1F497D"/>
                          </a:solidFill>
                          <a:latin typeface="Calibri"/>
                          <a:ea typeface="Times New Roman"/>
                          <a:cs typeface="Times New Roman"/>
                        </a:rPr>
                        <a:t>-</a:t>
                      </a:r>
                      <a:endParaRPr lang="tr-TR" sz="600" dirty="0">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6E3BC"/>
                    </a:solidFill>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a:xfrm>
            <a:off x="251520" y="1124744"/>
            <a:ext cx="8352928" cy="504056"/>
          </a:xfrm>
        </p:spPr>
        <p:txBody>
          <a:bodyPr>
            <a:normAutofit fontScale="90000"/>
          </a:bodyPr>
          <a:lstStyle/>
          <a:p>
            <a:r>
              <a:rPr lang="tr-TR" dirty="0" smtClean="0">
                <a:solidFill>
                  <a:srgbClr val="FF0000"/>
                </a:solidFill>
              </a:rPr>
              <a:t>Öğretim üyesi Akademik kadromuz</a:t>
            </a:r>
            <a:endParaRPr lang="tr-TR" dirty="0">
              <a:solidFill>
                <a:srgbClr val="FF0000"/>
              </a:solidFill>
            </a:endParaRPr>
          </a:p>
        </p:txBody>
      </p:sp>
      <p:pic>
        <p:nvPicPr>
          <p:cNvPr id="4" name="Picture 2"/>
          <p:cNvPicPr/>
          <p:nvPr/>
        </p:nvPicPr>
        <p:blipFill>
          <a:blip r:embed="rId2" cstate="print"/>
          <a:stretch>
            <a:fillRect/>
          </a:stretch>
        </p:blipFill>
        <p:spPr>
          <a:xfrm>
            <a:off x="107504" y="0"/>
            <a:ext cx="8712968" cy="1041991"/>
          </a:xfrm>
          <a:prstGeom prst="rect">
            <a:avLst/>
          </a:prstGeom>
        </p:spPr>
      </p:pic>
      <p:graphicFrame>
        <p:nvGraphicFramePr>
          <p:cNvPr id="8" name="7 İçerik Yer Tutucusu"/>
          <p:cNvGraphicFramePr>
            <a:graphicFrameLocks noGrp="1"/>
          </p:cNvGraphicFramePr>
          <p:nvPr>
            <p:ph sz="quarter" idx="1"/>
          </p:nvPr>
        </p:nvGraphicFramePr>
        <p:xfrm>
          <a:off x="467543" y="2348879"/>
          <a:ext cx="7560842" cy="3672409"/>
        </p:xfrm>
        <a:graphic>
          <a:graphicData uri="http://schemas.openxmlformats.org/drawingml/2006/table">
            <a:tbl>
              <a:tblPr/>
              <a:tblGrid>
                <a:gridCol w="927779"/>
                <a:gridCol w="1399061"/>
                <a:gridCol w="1179129"/>
                <a:gridCol w="1309425"/>
                <a:gridCol w="1179129"/>
                <a:gridCol w="1566319"/>
              </a:tblGrid>
              <a:tr h="1049259">
                <a:tc>
                  <a:txBody>
                    <a:bodyPr/>
                    <a:lstStyle/>
                    <a:p>
                      <a:pPr algn="ctr">
                        <a:lnSpc>
                          <a:spcPct val="150000"/>
                        </a:lnSpc>
                        <a:spcAft>
                          <a:spcPts val="0"/>
                        </a:spcAft>
                      </a:pPr>
                      <a:r>
                        <a:rPr lang="tr-TR" sz="1100" b="1">
                          <a:solidFill>
                            <a:srgbClr val="FFFFFF"/>
                          </a:solidFill>
                          <a:latin typeface="Calibri"/>
                          <a:ea typeface="Calibri"/>
                          <a:cs typeface="Calibri"/>
                        </a:rPr>
                        <a:t>Yıl</a:t>
                      </a:r>
                      <a:endParaRPr lang="tr-TR" sz="1100">
                        <a:latin typeface="Calibri"/>
                        <a:ea typeface="Calibri"/>
                        <a:cs typeface="Times New Roman"/>
                      </a:endParaRPr>
                    </a:p>
                  </a:txBody>
                  <a:tcPr marL="68580" marR="68580" marT="0" marB="0">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gn="ctr">
                        <a:lnSpc>
                          <a:spcPct val="150000"/>
                        </a:lnSpc>
                        <a:spcAft>
                          <a:spcPts val="0"/>
                        </a:spcAft>
                      </a:pPr>
                      <a:r>
                        <a:rPr lang="tr-TR" sz="1100" b="1">
                          <a:solidFill>
                            <a:srgbClr val="FFFFFF"/>
                          </a:solidFill>
                          <a:latin typeface="Calibri"/>
                          <a:ea typeface="Calibri"/>
                          <a:cs typeface="Calibri"/>
                        </a:rPr>
                        <a:t>Profesör</a:t>
                      </a:r>
                      <a:endParaRPr lang="tr-TR" sz="1100">
                        <a:latin typeface="Calibri"/>
                        <a:ea typeface="Calibri"/>
                        <a:cs typeface="Times New Roman"/>
                      </a:endParaRPr>
                    </a:p>
                  </a:txBody>
                  <a:tcPr marL="68580" marR="68580"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gn="ctr">
                        <a:lnSpc>
                          <a:spcPct val="150000"/>
                        </a:lnSpc>
                        <a:spcAft>
                          <a:spcPts val="0"/>
                        </a:spcAft>
                      </a:pPr>
                      <a:r>
                        <a:rPr lang="tr-TR" sz="1100" b="1">
                          <a:solidFill>
                            <a:srgbClr val="FFFFFF"/>
                          </a:solidFill>
                          <a:latin typeface="Calibri"/>
                          <a:ea typeface="Calibri"/>
                          <a:cs typeface="Calibri"/>
                        </a:rPr>
                        <a:t>Doçent</a:t>
                      </a:r>
                      <a:endParaRPr lang="tr-TR" sz="1100">
                        <a:latin typeface="Calibri"/>
                        <a:ea typeface="Calibri"/>
                        <a:cs typeface="Times New Roman"/>
                      </a:endParaRPr>
                    </a:p>
                  </a:txBody>
                  <a:tcPr marL="68580" marR="68580"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gn="ctr">
                        <a:lnSpc>
                          <a:spcPct val="150000"/>
                        </a:lnSpc>
                        <a:spcAft>
                          <a:spcPts val="0"/>
                        </a:spcAft>
                      </a:pPr>
                      <a:r>
                        <a:rPr lang="tr-TR" sz="1100" b="1">
                          <a:solidFill>
                            <a:srgbClr val="FFFFFF"/>
                          </a:solidFill>
                          <a:latin typeface="Calibri"/>
                          <a:ea typeface="Calibri"/>
                          <a:cs typeface="Calibri"/>
                        </a:rPr>
                        <a:t>Dr. Öğretim Üyesi</a:t>
                      </a:r>
                      <a:endParaRPr lang="tr-TR" sz="1100">
                        <a:latin typeface="Calibri"/>
                        <a:ea typeface="Calibri"/>
                        <a:cs typeface="Times New Roman"/>
                      </a:endParaRPr>
                    </a:p>
                  </a:txBody>
                  <a:tcPr marL="68580" marR="68580"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gn="ctr">
                        <a:lnSpc>
                          <a:spcPct val="150000"/>
                        </a:lnSpc>
                        <a:spcAft>
                          <a:spcPts val="0"/>
                        </a:spcAft>
                      </a:pPr>
                      <a:r>
                        <a:rPr lang="tr-TR" sz="1100" b="1">
                          <a:solidFill>
                            <a:srgbClr val="FFFFFF"/>
                          </a:solidFill>
                          <a:latin typeface="Calibri"/>
                          <a:ea typeface="Calibri"/>
                          <a:cs typeface="Calibri"/>
                        </a:rPr>
                        <a:t>Öğretim Görevlisi</a:t>
                      </a:r>
                      <a:endParaRPr lang="tr-TR" sz="1100">
                        <a:latin typeface="Calibri"/>
                        <a:ea typeface="Calibri"/>
                        <a:cs typeface="Times New Roman"/>
                      </a:endParaRPr>
                    </a:p>
                  </a:txBody>
                  <a:tcPr marL="68580" marR="68580"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gn="ctr">
                        <a:lnSpc>
                          <a:spcPct val="150000"/>
                        </a:lnSpc>
                        <a:spcAft>
                          <a:spcPts val="0"/>
                        </a:spcAft>
                      </a:pPr>
                      <a:r>
                        <a:rPr lang="tr-TR" sz="1100" b="1">
                          <a:solidFill>
                            <a:srgbClr val="FFFFFF"/>
                          </a:solidFill>
                          <a:latin typeface="Calibri"/>
                          <a:ea typeface="Calibri"/>
                          <a:cs typeface="Calibri"/>
                        </a:rPr>
                        <a:t>Toplam</a:t>
                      </a:r>
                      <a:endParaRPr lang="tr-TR" sz="1100">
                        <a:latin typeface="Calibri"/>
                        <a:ea typeface="Calibri"/>
                        <a:cs typeface="Times New Roman"/>
                      </a:endParaRPr>
                    </a:p>
                  </a:txBody>
                  <a:tcPr marL="68580" marR="68580" marT="0" marB="0">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r>
              <a:tr h="524630">
                <a:tc>
                  <a:txBody>
                    <a:bodyPr/>
                    <a:lstStyle/>
                    <a:p>
                      <a:pPr algn="ctr">
                        <a:lnSpc>
                          <a:spcPct val="150000"/>
                        </a:lnSpc>
                        <a:spcAft>
                          <a:spcPts val="0"/>
                        </a:spcAft>
                      </a:pPr>
                      <a:r>
                        <a:rPr lang="tr-TR" sz="1100">
                          <a:solidFill>
                            <a:srgbClr val="000000"/>
                          </a:solidFill>
                          <a:latin typeface="Calibri"/>
                          <a:ea typeface="Calibri"/>
                          <a:cs typeface="Calibri"/>
                        </a:rPr>
                        <a:t>2017</a:t>
                      </a:r>
                      <a:endParaRPr lang="tr-TR" sz="1100">
                        <a:latin typeface="Calibri"/>
                        <a:ea typeface="Calibri"/>
                        <a:cs typeface="Times New Roman"/>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150000"/>
                        </a:lnSpc>
                        <a:spcAft>
                          <a:spcPts val="0"/>
                        </a:spcAft>
                      </a:pPr>
                      <a:r>
                        <a:rPr lang="tr-TR" sz="1100">
                          <a:solidFill>
                            <a:srgbClr val="000000"/>
                          </a:solidFill>
                          <a:latin typeface="Calibri"/>
                          <a:ea typeface="Calibri"/>
                          <a:cs typeface="Calibri"/>
                        </a:rPr>
                        <a:t>58</a:t>
                      </a:r>
                      <a:endParaRPr lang="tr-TR" sz="1100">
                        <a:latin typeface="Calibri"/>
                        <a:ea typeface="Calibri"/>
                        <a:cs typeface="Times New Roman"/>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150000"/>
                        </a:lnSpc>
                        <a:spcAft>
                          <a:spcPts val="0"/>
                        </a:spcAft>
                      </a:pPr>
                      <a:r>
                        <a:rPr lang="tr-TR" sz="1100">
                          <a:solidFill>
                            <a:srgbClr val="000000"/>
                          </a:solidFill>
                          <a:latin typeface="Calibri"/>
                          <a:ea typeface="Calibri"/>
                          <a:cs typeface="Calibri"/>
                        </a:rPr>
                        <a:t>54</a:t>
                      </a:r>
                      <a:endParaRPr lang="tr-TR" sz="1100">
                        <a:latin typeface="Calibri"/>
                        <a:ea typeface="Calibri"/>
                        <a:cs typeface="Times New Roman"/>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150000"/>
                        </a:lnSpc>
                        <a:spcAft>
                          <a:spcPts val="0"/>
                        </a:spcAft>
                      </a:pPr>
                      <a:r>
                        <a:rPr lang="tr-TR" sz="1100">
                          <a:solidFill>
                            <a:srgbClr val="000000"/>
                          </a:solidFill>
                          <a:latin typeface="Calibri"/>
                          <a:ea typeface="Calibri"/>
                          <a:cs typeface="Calibri"/>
                        </a:rPr>
                        <a:t>49</a:t>
                      </a:r>
                      <a:endParaRPr lang="tr-TR" sz="1100">
                        <a:latin typeface="Calibri"/>
                        <a:ea typeface="Calibri"/>
                        <a:cs typeface="Times New Roman"/>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150000"/>
                        </a:lnSpc>
                        <a:spcAft>
                          <a:spcPts val="0"/>
                        </a:spcAft>
                      </a:pPr>
                      <a:r>
                        <a:rPr lang="tr-TR" sz="1100">
                          <a:solidFill>
                            <a:srgbClr val="000000"/>
                          </a:solidFill>
                          <a:latin typeface="Calibri"/>
                          <a:ea typeface="Calibri"/>
                          <a:cs typeface="Calibri"/>
                        </a:rPr>
                        <a:t>5</a:t>
                      </a:r>
                      <a:endParaRPr lang="tr-TR" sz="1100">
                        <a:latin typeface="Calibri"/>
                        <a:ea typeface="Calibri"/>
                        <a:cs typeface="Times New Roman"/>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150000"/>
                        </a:lnSpc>
                        <a:spcAft>
                          <a:spcPts val="0"/>
                        </a:spcAft>
                      </a:pPr>
                      <a:r>
                        <a:rPr lang="tr-TR" sz="1100">
                          <a:solidFill>
                            <a:srgbClr val="000000"/>
                          </a:solidFill>
                          <a:latin typeface="Calibri"/>
                          <a:ea typeface="Calibri"/>
                          <a:cs typeface="Calibri"/>
                        </a:rPr>
                        <a:t>166</a:t>
                      </a:r>
                      <a:endParaRPr lang="tr-TR" sz="1100">
                        <a:latin typeface="Calibri"/>
                        <a:ea typeface="Calibri"/>
                        <a:cs typeface="Times New Roman"/>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r>
              <a:tr h="524630">
                <a:tc>
                  <a:txBody>
                    <a:bodyPr/>
                    <a:lstStyle/>
                    <a:p>
                      <a:pPr algn="ctr">
                        <a:lnSpc>
                          <a:spcPct val="150000"/>
                        </a:lnSpc>
                        <a:spcAft>
                          <a:spcPts val="0"/>
                        </a:spcAft>
                      </a:pPr>
                      <a:r>
                        <a:rPr lang="tr-TR" sz="1100">
                          <a:solidFill>
                            <a:srgbClr val="000000"/>
                          </a:solidFill>
                          <a:latin typeface="Calibri"/>
                          <a:ea typeface="Calibri"/>
                          <a:cs typeface="Calibri"/>
                        </a:rPr>
                        <a:t>2018</a:t>
                      </a:r>
                      <a:endParaRPr lang="tr-TR" sz="1100">
                        <a:latin typeface="Calibri"/>
                        <a:ea typeface="Calibri"/>
                        <a:cs typeface="Times New Roman"/>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50000"/>
                        </a:lnSpc>
                        <a:spcAft>
                          <a:spcPts val="0"/>
                        </a:spcAft>
                      </a:pPr>
                      <a:r>
                        <a:rPr lang="tr-TR" sz="1100">
                          <a:solidFill>
                            <a:srgbClr val="000000"/>
                          </a:solidFill>
                          <a:latin typeface="Calibri"/>
                          <a:ea typeface="Calibri"/>
                          <a:cs typeface="Calibri"/>
                        </a:rPr>
                        <a:t>52</a:t>
                      </a:r>
                      <a:endParaRPr lang="tr-TR" sz="1100">
                        <a:latin typeface="Calibri"/>
                        <a:ea typeface="Calibri"/>
                        <a:cs typeface="Times New Roman"/>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50000"/>
                        </a:lnSpc>
                        <a:spcAft>
                          <a:spcPts val="0"/>
                        </a:spcAft>
                      </a:pPr>
                      <a:r>
                        <a:rPr lang="tr-TR" sz="1100">
                          <a:solidFill>
                            <a:srgbClr val="000000"/>
                          </a:solidFill>
                          <a:latin typeface="Calibri"/>
                          <a:ea typeface="Calibri"/>
                          <a:cs typeface="Calibri"/>
                        </a:rPr>
                        <a:t>65</a:t>
                      </a:r>
                      <a:endParaRPr lang="tr-TR" sz="1100">
                        <a:latin typeface="Calibri"/>
                        <a:ea typeface="Calibri"/>
                        <a:cs typeface="Times New Roman"/>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50000"/>
                        </a:lnSpc>
                        <a:spcAft>
                          <a:spcPts val="0"/>
                        </a:spcAft>
                      </a:pPr>
                      <a:r>
                        <a:rPr lang="tr-TR" sz="1100">
                          <a:solidFill>
                            <a:srgbClr val="000000"/>
                          </a:solidFill>
                          <a:latin typeface="Calibri"/>
                          <a:ea typeface="Calibri"/>
                          <a:cs typeface="Calibri"/>
                        </a:rPr>
                        <a:t>66</a:t>
                      </a:r>
                      <a:endParaRPr lang="tr-TR" sz="1100">
                        <a:latin typeface="Calibri"/>
                        <a:ea typeface="Calibri"/>
                        <a:cs typeface="Times New Roman"/>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50000"/>
                        </a:lnSpc>
                        <a:spcAft>
                          <a:spcPts val="0"/>
                        </a:spcAft>
                      </a:pPr>
                      <a:r>
                        <a:rPr lang="tr-TR" sz="1100">
                          <a:solidFill>
                            <a:srgbClr val="000000"/>
                          </a:solidFill>
                          <a:latin typeface="Calibri"/>
                          <a:ea typeface="Calibri"/>
                          <a:cs typeface="Calibri"/>
                        </a:rPr>
                        <a:t>7</a:t>
                      </a:r>
                      <a:endParaRPr lang="tr-TR" sz="1100">
                        <a:latin typeface="Calibri"/>
                        <a:ea typeface="Calibri"/>
                        <a:cs typeface="Times New Roman"/>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50000"/>
                        </a:lnSpc>
                        <a:spcAft>
                          <a:spcPts val="0"/>
                        </a:spcAft>
                      </a:pPr>
                      <a:r>
                        <a:rPr lang="tr-TR" sz="1100">
                          <a:solidFill>
                            <a:srgbClr val="000000"/>
                          </a:solidFill>
                          <a:latin typeface="Calibri"/>
                          <a:ea typeface="Calibri"/>
                          <a:cs typeface="Calibri"/>
                        </a:rPr>
                        <a:t>190</a:t>
                      </a:r>
                      <a:endParaRPr lang="tr-TR" sz="1100">
                        <a:latin typeface="Calibri"/>
                        <a:ea typeface="Calibri"/>
                        <a:cs typeface="Times New Roman"/>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r>
              <a:tr h="524630">
                <a:tc>
                  <a:txBody>
                    <a:bodyPr/>
                    <a:lstStyle/>
                    <a:p>
                      <a:pPr algn="ctr">
                        <a:lnSpc>
                          <a:spcPct val="150000"/>
                        </a:lnSpc>
                        <a:spcAft>
                          <a:spcPts val="0"/>
                        </a:spcAft>
                      </a:pPr>
                      <a:r>
                        <a:rPr lang="tr-TR" sz="1100">
                          <a:solidFill>
                            <a:srgbClr val="000000"/>
                          </a:solidFill>
                          <a:latin typeface="Calibri"/>
                          <a:ea typeface="Calibri"/>
                          <a:cs typeface="Calibri"/>
                        </a:rPr>
                        <a:t>2019</a:t>
                      </a:r>
                      <a:endParaRPr lang="tr-TR" sz="1100">
                        <a:latin typeface="Calibri"/>
                        <a:ea typeface="Calibri"/>
                        <a:cs typeface="Times New Roman"/>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150000"/>
                        </a:lnSpc>
                        <a:spcAft>
                          <a:spcPts val="0"/>
                        </a:spcAft>
                      </a:pPr>
                      <a:r>
                        <a:rPr lang="tr-TR" sz="1100">
                          <a:solidFill>
                            <a:srgbClr val="000000"/>
                          </a:solidFill>
                          <a:latin typeface="Calibri"/>
                          <a:ea typeface="Calibri"/>
                          <a:cs typeface="Calibri"/>
                        </a:rPr>
                        <a:t>72</a:t>
                      </a:r>
                      <a:endParaRPr lang="tr-TR" sz="1100">
                        <a:latin typeface="Calibri"/>
                        <a:ea typeface="Calibri"/>
                        <a:cs typeface="Times New Roman"/>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150000"/>
                        </a:lnSpc>
                        <a:spcAft>
                          <a:spcPts val="0"/>
                        </a:spcAft>
                      </a:pPr>
                      <a:r>
                        <a:rPr lang="tr-TR" sz="1100">
                          <a:solidFill>
                            <a:srgbClr val="000000"/>
                          </a:solidFill>
                          <a:latin typeface="Calibri"/>
                          <a:ea typeface="Calibri"/>
                          <a:cs typeface="Calibri"/>
                        </a:rPr>
                        <a:t>69</a:t>
                      </a:r>
                      <a:endParaRPr lang="tr-TR" sz="1100">
                        <a:latin typeface="Calibri"/>
                        <a:ea typeface="Calibri"/>
                        <a:cs typeface="Times New Roman"/>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150000"/>
                        </a:lnSpc>
                        <a:spcAft>
                          <a:spcPts val="0"/>
                        </a:spcAft>
                      </a:pPr>
                      <a:r>
                        <a:rPr lang="tr-TR" sz="1100">
                          <a:solidFill>
                            <a:srgbClr val="000000"/>
                          </a:solidFill>
                          <a:latin typeface="Calibri"/>
                          <a:ea typeface="Calibri"/>
                          <a:cs typeface="Calibri"/>
                        </a:rPr>
                        <a:t>47</a:t>
                      </a:r>
                      <a:endParaRPr lang="tr-TR" sz="1100">
                        <a:latin typeface="Calibri"/>
                        <a:ea typeface="Calibri"/>
                        <a:cs typeface="Times New Roman"/>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150000"/>
                        </a:lnSpc>
                        <a:spcAft>
                          <a:spcPts val="0"/>
                        </a:spcAft>
                      </a:pPr>
                      <a:r>
                        <a:rPr lang="tr-TR" sz="1100">
                          <a:solidFill>
                            <a:srgbClr val="000000"/>
                          </a:solidFill>
                          <a:latin typeface="Calibri"/>
                          <a:ea typeface="Calibri"/>
                          <a:cs typeface="Calibri"/>
                        </a:rPr>
                        <a:t>11</a:t>
                      </a:r>
                      <a:endParaRPr lang="tr-TR" sz="1100">
                        <a:latin typeface="Calibri"/>
                        <a:ea typeface="Calibri"/>
                        <a:cs typeface="Times New Roman"/>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150000"/>
                        </a:lnSpc>
                        <a:spcAft>
                          <a:spcPts val="0"/>
                        </a:spcAft>
                      </a:pPr>
                      <a:r>
                        <a:rPr lang="tr-TR" sz="1100">
                          <a:solidFill>
                            <a:srgbClr val="000000"/>
                          </a:solidFill>
                          <a:latin typeface="Calibri"/>
                          <a:ea typeface="Calibri"/>
                          <a:cs typeface="Calibri"/>
                        </a:rPr>
                        <a:t>199</a:t>
                      </a:r>
                      <a:endParaRPr lang="tr-TR" sz="1100">
                        <a:latin typeface="Calibri"/>
                        <a:ea typeface="Calibri"/>
                        <a:cs typeface="Times New Roman"/>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r>
              <a:tr h="524630">
                <a:tc>
                  <a:txBody>
                    <a:bodyPr/>
                    <a:lstStyle/>
                    <a:p>
                      <a:pPr algn="ctr">
                        <a:lnSpc>
                          <a:spcPct val="150000"/>
                        </a:lnSpc>
                        <a:spcAft>
                          <a:spcPts val="0"/>
                        </a:spcAft>
                      </a:pPr>
                      <a:r>
                        <a:rPr lang="tr-TR" sz="1100">
                          <a:solidFill>
                            <a:srgbClr val="000000"/>
                          </a:solidFill>
                          <a:latin typeface="Calibri"/>
                          <a:ea typeface="Calibri"/>
                          <a:cs typeface="Calibri"/>
                        </a:rPr>
                        <a:t>2020</a:t>
                      </a:r>
                      <a:endParaRPr lang="tr-TR" sz="1100">
                        <a:latin typeface="Calibri"/>
                        <a:ea typeface="Calibri"/>
                        <a:cs typeface="Times New Roman"/>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50000"/>
                        </a:lnSpc>
                        <a:spcAft>
                          <a:spcPts val="0"/>
                        </a:spcAft>
                      </a:pPr>
                      <a:r>
                        <a:rPr lang="tr-TR" sz="1100">
                          <a:solidFill>
                            <a:srgbClr val="000000"/>
                          </a:solidFill>
                          <a:latin typeface="Calibri"/>
                          <a:ea typeface="Calibri"/>
                          <a:cs typeface="Calibri"/>
                        </a:rPr>
                        <a:t>77</a:t>
                      </a:r>
                      <a:endParaRPr lang="tr-TR" sz="1100">
                        <a:latin typeface="Calibri"/>
                        <a:ea typeface="Calibri"/>
                        <a:cs typeface="Times New Roman"/>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50000"/>
                        </a:lnSpc>
                        <a:spcAft>
                          <a:spcPts val="0"/>
                        </a:spcAft>
                      </a:pPr>
                      <a:r>
                        <a:rPr lang="tr-TR" sz="1100">
                          <a:solidFill>
                            <a:srgbClr val="000000"/>
                          </a:solidFill>
                          <a:latin typeface="Calibri"/>
                          <a:ea typeface="Calibri"/>
                          <a:cs typeface="Calibri"/>
                        </a:rPr>
                        <a:t>70</a:t>
                      </a:r>
                      <a:endParaRPr lang="tr-TR" sz="1100">
                        <a:latin typeface="Calibri"/>
                        <a:ea typeface="Calibri"/>
                        <a:cs typeface="Times New Roman"/>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50000"/>
                        </a:lnSpc>
                        <a:spcAft>
                          <a:spcPts val="0"/>
                        </a:spcAft>
                      </a:pPr>
                      <a:r>
                        <a:rPr lang="tr-TR" sz="1100">
                          <a:solidFill>
                            <a:srgbClr val="000000"/>
                          </a:solidFill>
                          <a:latin typeface="Calibri"/>
                          <a:ea typeface="Calibri"/>
                          <a:cs typeface="Calibri"/>
                        </a:rPr>
                        <a:t>52</a:t>
                      </a:r>
                      <a:endParaRPr lang="tr-TR" sz="1100">
                        <a:latin typeface="Calibri"/>
                        <a:ea typeface="Calibri"/>
                        <a:cs typeface="Times New Roman"/>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50000"/>
                        </a:lnSpc>
                        <a:spcAft>
                          <a:spcPts val="0"/>
                        </a:spcAft>
                      </a:pPr>
                      <a:r>
                        <a:rPr lang="tr-TR" sz="1100">
                          <a:solidFill>
                            <a:srgbClr val="000000"/>
                          </a:solidFill>
                          <a:latin typeface="Calibri"/>
                          <a:ea typeface="Calibri"/>
                          <a:cs typeface="Calibri"/>
                        </a:rPr>
                        <a:t>10</a:t>
                      </a:r>
                      <a:endParaRPr lang="tr-TR" sz="1100">
                        <a:latin typeface="Calibri"/>
                        <a:ea typeface="Calibri"/>
                        <a:cs typeface="Times New Roman"/>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50000"/>
                        </a:lnSpc>
                        <a:spcAft>
                          <a:spcPts val="0"/>
                        </a:spcAft>
                      </a:pPr>
                      <a:r>
                        <a:rPr lang="tr-TR" sz="1100">
                          <a:solidFill>
                            <a:srgbClr val="000000"/>
                          </a:solidFill>
                          <a:latin typeface="Calibri"/>
                          <a:ea typeface="Calibri"/>
                          <a:cs typeface="Calibri"/>
                        </a:rPr>
                        <a:t>209</a:t>
                      </a:r>
                      <a:endParaRPr lang="tr-TR" sz="1100">
                        <a:latin typeface="Calibri"/>
                        <a:ea typeface="Calibri"/>
                        <a:cs typeface="Times New Roman"/>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r>
              <a:tr h="524630">
                <a:tc>
                  <a:txBody>
                    <a:bodyPr/>
                    <a:lstStyle/>
                    <a:p>
                      <a:pPr algn="ctr">
                        <a:lnSpc>
                          <a:spcPct val="150000"/>
                        </a:lnSpc>
                        <a:spcAft>
                          <a:spcPts val="0"/>
                        </a:spcAft>
                      </a:pPr>
                      <a:r>
                        <a:rPr lang="tr-TR" sz="1100">
                          <a:solidFill>
                            <a:srgbClr val="000000"/>
                          </a:solidFill>
                          <a:latin typeface="Calibri"/>
                          <a:ea typeface="Calibri"/>
                          <a:cs typeface="Calibri"/>
                        </a:rPr>
                        <a:t>2021</a:t>
                      </a:r>
                      <a:endParaRPr lang="tr-TR" sz="1100">
                        <a:latin typeface="Calibri"/>
                        <a:ea typeface="Calibri"/>
                        <a:cs typeface="Times New Roman"/>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150000"/>
                        </a:lnSpc>
                        <a:spcAft>
                          <a:spcPts val="0"/>
                        </a:spcAft>
                      </a:pPr>
                      <a:r>
                        <a:rPr lang="tr-TR" sz="1100">
                          <a:solidFill>
                            <a:srgbClr val="000000"/>
                          </a:solidFill>
                          <a:latin typeface="Calibri"/>
                          <a:ea typeface="Calibri"/>
                          <a:cs typeface="Calibri"/>
                        </a:rPr>
                        <a:t>93</a:t>
                      </a:r>
                      <a:endParaRPr lang="tr-TR" sz="1100">
                        <a:latin typeface="Calibri"/>
                        <a:ea typeface="Calibri"/>
                        <a:cs typeface="Times New Roman"/>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150000"/>
                        </a:lnSpc>
                        <a:spcAft>
                          <a:spcPts val="0"/>
                        </a:spcAft>
                      </a:pPr>
                      <a:r>
                        <a:rPr lang="tr-TR" sz="1100">
                          <a:solidFill>
                            <a:srgbClr val="000000"/>
                          </a:solidFill>
                          <a:latin typeface="Calibri"/>
                          <a:ea typeface="Calibri"/>
                          <a:cs typeface="Calibri"/>
                        </a:rPr>
                        <a:t>65</a:t>
                      </a:r>
                      <a:endParaRPr lang="tr-TR" sz="1100">
                        <a:latin typeface="Calibri"/>
                        <a:ea typeface="Calibri"/>
                        <a:cs typeface="Times New Roman"/>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150000"/>
                        </a:lnSpc>
                        <a:spcAft>
                          <a:spcPts val="0"/>
                        </a:spcAft>
                      </a:pPr>
                      <a:r>
                        <a:rPr lang="tr-TR" sz="1100">
                          <a:solidFill>
                            <a:srgbClr val="000000"/>
                          </a:solidFill>
                          <a:latin typeface="Calibri"/>
                          <a:ea typeface="Calibri"/>
                          <a:cs typeface="Calibri"/>
                        </a:rPr>
                        <a:t>47</a:t>
                      </a:r>
                      <a:endParaRPr lang="tr-TR" sz="1100">
                        <a:latin typeface="Calibri"/>
                        <a:ea typeface="Calibri"/>
                        <a:cs typeface="Times New Roman"/>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150000"/>
                        </a:lnSpc>
                        <a:spcAft>
                          <a:spcPts val="0"/>
                        </a:spcAft>
                      </a:pPr>
                      <a:r>
                        <a:rPr lang="tr-TR" sz="1100">
                          <a:solidFill>
                            <a:srgbClr val="000000"/>
                          </a:solidFill>
                          <a:latin typeface="Calibri"/>
                          <a:ea typeface="Calibri"/>
                          <a:cs typeface="Calibri"/>
                        </a:rPr>
                        <a:t>10</a:t>
                      </a:r>
                      <a:endParaRPr lang="tr-TR" sz="1100">
                        <a:latin typeface="Calibri"/>
                        <a:ea typeface="Calibri"/>
                        <a:cs typeface="Times New Roman"/>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150000"/>
                        </a:lnSpc>
                        <a:spcAft>
                          <a:spcPts val="0"/>
                        </a:spcAft>
                      </a:pPr>
                      <a:r>
                        <a:rPr lang="tr-TR" sz="1100" dirty="0">
                          <a:solidFill>
                            <a:srgbClr val="000000"/>
                          </a:solidFill>
                          <a:latin typeface="Calibri"/>
                          <a:ea typeface="Calibri"/>
                          <a:cs typeface="Calibri"/>
                        </a:rPr>
                        <a:t>215</a:t>
                      </a:r>
                      <a:endParaRPr lang="tr-TR" sz="1100" dirty="0">
                        <a:latin typeface="Calibri"/>
                        <a:ea typeface="Calibri"/>
                        <a:cs typeface="Times New Roman"/>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a:xfrm>
            <a:off x="251520" y="1124744"/>
            <a:ext cx="8352928" cy="504056"/>
          </a:xfrm>
        </p:spPr>
        <p:txBody>
          <a:bodyPr>
            <a:normAutofit fontScale="90000"/>
          </a:bodyPr>
          <a:lstStyle/>
          <a:p>
            <a:r>
              <a:rPr lang="tr-TR" dirty="0" smtClean="0">
                <a:solidFill>
                  <a:srgbClr val="FF0000"/>
                </a:solidFill>
              </a:rPr>
              <a:t>Akademik bölüm ve akademik kadro dağılımı</a:t>
            </a:r>
            <a:endParaRPr lang="tr-TR" dirty="0">
              <a:solidFill>
                <a:srgbClr val="FF0000"/>
              </a:solidFill>
            </a:endParaRPr>
          </a:p>
        </p:txBody>
      </p:sp>
      <p:graphicFrame>
        <p:nvGraphicFramePr>
          <p:cNvPr id="7" name="6 İçerik Yer Tutucusu"/>
          <p:cNvGraphicFramePr>
            <a:graphicFrameLocks noGrp="1"/>
          </p:cNvGraphicFramePr>
          <p:nvPr>
            <p:ph sz="quarter" idx="1"/>
          </p:nvPr>
        </p:nvGraphicFramePr>
        <p:xfrm>
          <a:off x="467544" y="1988840"/>
          <a:ext cx="7560839" cy="3888430"/>
        </p:xfrm>
        <a:graphic>
          <a:graphicData uri="http://schemas.openxmlformats.org/drawingml/2006/table">
            <a:tbl>
              <a:tblPr/>
              <a:tblGrid>
                <a:gridCol w="1932687"/>
                <a:gridCol w="1308464"/>
                <a:gridCol w="1440512"/>
                <a:gridCol w="1439588"/>
                <a:gridCol w="1439588"/>
              </a:tblGrid>
              <a:tr h="588381">
                <a:tc>
                  <a:txBody>
                    <a:bodyPr/>
                    <a:lstStyle/>
                    <a:p>
                      <a:pPr algn="ctr">
                        <a:lnSpc>
                          <a:spcPct val="115000"/>
                        </a:lnSpc>
                        <a:spcAft>
                          <a:spcPts val="0"/>
                        </a:spcAft>
                        <a:tabLst>
                          <a:tab pos="3264535" algn="l"/>
                        </a:tabLst>
                      </a:pPr>
                      <a:r>
                        <a:rPr lang="tr-TR" sz="1100" b="1">
                          <a:solidFill>
                            <a:srgbClr val="FFFFFF"/>
                          </a:solidFill>
                          <a:latin typeface="Calibri"/>
                          <a:ea typeface="Arial Unicode MS"/>
                          <a:cs typeface="Calibri"/>
                        </a:rPr>
                        <a:t>Mevcut</a:t>
                      </a:r>
                      <a:endParaRPr lang="tr-TR" sz="1100">
                        <a:latin typeface="Calibri"/>
                        <a:ea typeface="Calibri"/>
                        <a:cs typeface="Times New Roman"/>
                      </a:endParaRPr>
                    </a:p>
                  </a:txBody>
                  <a:tcPr marL="68580" marR="68580" marT="0" marB="0">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gn="ctr">
                        <a:lnSpc>
                          <a:spcPct val="115000"/>
                        </a:lnSpc>
                        <a:spcAft>
                          <a:spcPts val="0"/>
                        </a:spcAft>
                        <a:tabLst>
                          <a:tab pos="3264535" algn="l"/>
                        </a:tabLst>
                      </a:pPr>
                      <a:r>
                        <a:rPr lang="tr-TR" sz="1100" b="1">
                          <a:solidFill>
                            <a:srgbClr val="FFFFFF"/>
                          </a:solidFill>
                          <a:latin typeface="Calibri"/>
                          <a:ea typeface="Arial Unicode MS"/>
                          <a:cs typeface="Calibri"/>
                        </a:rPr>
                        <a:t>Temel Tıp</a:t>
                      </a:r>
                      <a:endParaRPr lang="tr-TR" sz="1100">
                        <a:latin typeface="Calibri"/>
                        <a:ea typeface="Calibri"/>
                        <a:cs typeface="Times New Roman"/>
                      </a:endParaRPr>
                    </a:p>
                  </a:txBody>
                  <a:tcPr marL="68580" marR="68580"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gn="ctr">
                        <a:lnSpc>
                          <a:spcPct val="115000"/>
                        </a:lnSpc>
                        <a:spcAft>
                          <a:spcPts val="0"/>
                        </a:spcAft>
                        <a:tabLst>
                          <a:tab pos="3264535" algn="l"/>
                        </a:tabLst>
                      </a:pPr>
                      <a:r>
                        <a:rPr lang="tr-TR" sz="1100" b="1">
                          <a:solidFill>
                            <a:srgbClr val="FFFFFF"/>
                          </a:solidFill>
                          <a:latin typeface="Calibri"/>
                          <a:ea typeface="Arial Unicode MS"/>
                          <a:cs typeface="Calibri"/>
                        </a:rPr>
                        <a:t>Cerrahi Tıp</a:t>
                      </a:r>
                      <a:endParaRPr lang="tr-TR" sz="1100">
                        <a:latin typeface="Calibri"/>
                        <a:ea typeface="Calibri"/>
                        <a:cs typeface="Times New Roman"/>
                      </a:endParaRPr>
                    </a:p>
                  </a:txBody>
                  <a:tcPr marL="68580" marR="68580"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gn="ctr">
                        <a:lnSpc>
                          <a:spcPct val="115000"/>
                        </a:lnSpc>
                        <a:spcAft>
                          <a:spcPts val="0"/>
                        </a:spcAft>
                        <a:tabLst>
                          <a:tab pos="3264535" algn="l"/>
                        </a:tabLst>
                      </a:pPr>
                      <a:r>
                        <a:rPr lang="tr-TR" sz="1100" b="1">
                          <a:solidFill>
                            <a:srgbClr val="FFFFFF"/>
                          </a:solidFill>
                          <a:latin typeface="Calibri"/>
                          <a:ea typeface="Arial Unicode MS"/>
                          <a:cs typeface="Calibri"/>
                        </a:rPr>
                        <a:t>Dahili Tıp</a:t>
                      </a:r>
                      <a:endParaRPr lang="tr-TR" sz="1100">
                        <a:latin typeface="Calibri"/>
                        <a:ea typeface="Calibri"/>
                        <a:cs typeface="Times New Roman"/>
                      </a:endParaRPr>
                    </a:p>
                  </a:txBody>
                  <a:tcPr marL="68580" marR="68580"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gn="ctr">
                        <a:lnSpc>
                          <a:spcPct val="115000"/>
                        </a:lnSpc>
                        <a:spcAft>
                          <a:spcPts val="0"/>
                        </a:spcAft>
                        <a:tabLst>
                          <a:tab pos="3264535" algn="l"/>
                        </a:tabLst>
                      </a:pPr>
                      <a:r>
                        <a:rPr lang="tr-TR" sz="1100" b="1">
                          <a:solidFill>
                            <a:srgbClr val="FFFFFF"/>
                          </a:solidFill>
                          <a:latin typeface="Calibri"/>
                          <a:ea typeface="Arial Unicode MS"/>
                          <a:cs typeface="Calibri"/>
                        </a:rPr>
                        <a:t>Toplam</a:t>
                      </a:r>
                      <a:endParaRPr lang="tr-TR" sz="1100">
                        <a:latin typeface="Calibri"/>
                        <a:ea typeface="Calibri"/>
                        <a:cs typeface="Times New Roman"/>
                      </a:endParaRPr>
                    </a:p>
                  </a:txBody>
                  <a:tcPr marL="68580" marR="68580" marT="0" marB="0">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r>
              <a:tr h="588381">
                <a:tc>
                  <a:txBody>
                    <a:bodyPr/>
                    <a:lstStyle/>
                    <a:p>
                      <a:pPr algn="ctr">
                        <a:lnSpc>
                          <a:spcPct val="115000"/>
                        </a:lnSpc>
                        <a:spcAft>
                          <a:spcPts val="0"/>
                        </a:spcAft>
                        <a:tabLst>
                          <a:tab pos="3264535" algn="l"/>
                        </a:tabLst>
                      </a:pPr>
                      <a:r>
                        <a:rPr lang="tr-TR" sz="1100">
                          <a:latin typeface="Calibri"/>
                          <a:ea typeface="Arial Unicode MS"/>
                          <a:cs typeface="Calibri"/>
                        </a:rPr>
                        <a:t>Bölüm</a:t>
                      </a:r>
                      <a:endParaRPr lang="tr-TR" sz="1100">
                        <a:latin typeface="Calibri"/>
                        <a:ea typeface="Calibri"/>
                        <a:cs typeface="Times New Roman"/>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107000"/>
                        </a:lnSpc>
                        <a:spcAft>
                          <a:spcPts val="0"/>
                        </a:spcAft>
                      </a:pPr>
                      <a:r>
                        <a:rPr lang="tr-TR" sz="1100">
                          <a:latin typeface="Calibri"/>
                          <a:ea typeface="Calibri"/>
                          <a:cs typeface="Times New Roman"/>
                        </a:rPr>
                        <a:t>1</a:t>
                      </a: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107000"/>
                        </a:lnSpc>
                        <a:spcAft>
                          <a:spcPts val="0"/>
                        </a:spcAft>
                      </a:pPr>
                      <a:r>
                        <a:rPr lang="tr-TR" sz="1100">
                          <a:latin typeface="Calibri"/>
                          <a:ea typeface="Calibri"/>
                          <a:cs typeface="Times New Roman"/>
                        </a:rPr>
                        <a:t>1</a:t>
                      </a: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107000"/>
                        </a:lnSpc>
                        <a:spcAft>
                          <a:spcPts val="0"/>
                        </a:spcAft>
                      </a:pPr>
                      <a:r>
                        <a:rPr lang="tr-TR" sz="1100">
                          <a:latin typeface="Calibri"/>
                          <a:ea typeface="Calibri"/>
                          <a:cs typeface="Times New Roman"/>
                        </a:rPr>
                        <a:t>1</a:t>
                      </a: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107000"/>
                        </a:lnSpc>
                        <a:spcAft>
                          <a:spcPts val="0"/>
                        </a:spcAft>
                      </a:pPr>
                      <a:r>
                        <a:rPr lang="tr-TR" sz="1100">
                          <a:latin typeface="Calibri"/>
                          <a:ea typeface="Calibri"/>
                          <a:cs typeface="Times New Roman"/>
                        </a:rPr>
                        <a:t>3</a:t>
                      </a: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r>
              <a:tr h="588381">
                <a:tc>
                  <a:txBody>
                    <a:bodyPr/>
                    <a:lstStyle/>
                    <a:p>
                      <a:pPr algn="ctr">
                        <a:lnSpc>
                          <a:spcPct val="115000"/>
                        </a:lnSpc>
                        <a:spcAft>
                          <a:spcPts val="0"/>
                        </a:spcAft>
                        <a:tabLst>
                          <a:tab pos="3264535" algn="l"/>
                        </a:tabLst>
                      </a:pPr>
                      <a:r>
                        <a:rPr lang="tr-TR" sz="1100">
                          <a:latin typeface="Calibri"/>
                          <a:ea typeface="Arial Unicode MS"/>
                          <a:cs typeface="Calibri"/>
                        </a:rPr>
                        <a:t>Anabilim Dalı</a:t>
                      </a:r>
                      <a:endParaRPr lang="tr-TR" sz="1100">
                        <a:latin typeface="Calibri"/>
                        <a:ea typeface="Calibri"/>
                        <a:cs typeface="Times New Roman"/>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07000"/>
                        </a:lnSpc>
                        <a:spcAft>
                          <a:spcPts val="0"/>
                        </a:spcAft>
                      </a:pPr>
                      <a:r>
                        <a:rPr lang="tr-TR" sz="1100">
                          <a:latin typeface="Calibri"/>
                          <a:ea typeface="Calibri"/>
                          <a:cs typeface="Times New Roman"/>
                        </a:rPr>
                        <a:t>10</a:t>
                      </a: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07000"/>
                        </a:lnSpc>
                        <a:spcAft>
                          <a:spcPts val="0"/>
                        </a:spcAft>
                      </a:pPr>
                      <a:r>
                        <a:rPr lang="tr-TR" sz="1100">
                          <a:latin typeface="Calibri"/>
                          <a:ea typeface="Calibri"/>
                          <a:cs typeface="Times New Roman"/>
                        </a:rPr>
                        <a:t>13</a:t>
                      </a: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07000"/>
                        </a:lnSpc>
                        <a:spcAft>
                          <a:spcPts val="0"/>
                        </a:spcAft>
                      </a:pPr>
                      <a:r>
                        <a:rPr lang="tr-TR" sz="1100">
                          <a:latin typeface="Calibri"/>
                          <a:ea typeface="Calibri"/>
                          <a:cs typeface="Times New Roman"/>
                        </a:rPr>
                        <a:t>20</a:t>
                      </a: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07000"/>
                        </a:lnSpc>
                        <a:spcAft>
                          <a:spcPts val="0"/>
                        </a:spcAft>
                      </a:pPr>
                      <a:r>
                        <a:rPr lang="tr-TR" sz="1100">
                          <a:latin typeface="Calibri"/>
                          <a:ea typeface="Calibri"/>
                          <a:cs typeface="Times New Roman"/>
                        </a:rPr>
                        <a:t>43</a:t>
                      </a: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r>
              <a:tr h="588381">
                <a:tc>
                  <a:txBody>
                    <a:bodyPr/>
                    <a:lstStyle/>
                    <a:p>
                      <a:pPr algn="ctr">
                        <a:lnSpc>
                          <a:spcPct val="115000"/>
                        </a:lnSpc>
                        <a:spcAft>
                          <a:spcPts val="0"/>
                        </a:spcAft>
                        <a:tabLst>
                          <a:tab pos="3264535" algn="l"/>
                        </a:tabLst>
                      </a:pPr>
                      <a:r>
                        <a:rPr lang="tr-TR" sz="1100">
                          <a:latin typeface="Calibri"/>
                          <a:ea typeface="Arial Unicode MS"/>
                          <a:cs typeface="Calibri"/>
                        </a:rPr>
                        <a:t>Bilim Dalı</a:t>
                      </a:r>
                      <a:endParaRPr lang="tr-TR" sz="1100">
                        <a:latin typeface="Calibri"/>
                        <a:ea typeface="Calibri"/>
                        <a:cs typeface="Times New Roman"/>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107000"/>
                        </a:lnSpc>
                        <a:spcAft>
                          <a:spcPts val="0"/>
                        </a:spcAft>
                      </a:pPr>
                      <a:r>
                        <a:rPr lang="tr-TR" sz="1100">
                          <a:latin typeface="Calibri"/>
                          <a:ea typeface="Calibri"/>
                          <a:cs typeface="Times New Roman"/>
                        </a:rPr>
                        <a:t>1</a:t>
                      </a: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107000"/>
                        </a:lnSpc>
                        <a:spcAft>
                          <a:spcPts val="0"/>
                        </a:spcAft>
                      </a:pPr>
                      <a:r>
                        <a:rPr lang="tr-TR" sz="1100">
                          <a:latin typeface="Calibri"/>
                          <a:ea typeface="Calibri"/>
                          <a:cs typeface="Times New Roman"/>
                        </a:rPr>
                        <a:t>6</a:t>
                      </a: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107000"/>
                        </a:lnSpc>
                        <a:spcAft>
                          <a:spcPts val="0"/>
                        </a:spcAft>
                      </a:pPr>
                      <a:r>
                        <a:rPr lang="tr-TR" sz="1100">
                          <a:latin typeface="Calibri"/>
                          <a:ea typeface="Calibri"/>
                          <a:cs typeface="Times New Roman"/>
                        </a:rPr>
                        <a:t>25</a:t>
                      </a: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107000"/>
                        </a:lnSpc>
                        <a:spcAft>
                          <a:spcPts val="0"/>
                        </a:spcAft>
                      </a:pPr>
                      <a:r>
                        <a:rPr lang="tr-TR" sz="1100">
                          <a:latin typeface="Calibri"/>
                          <a:ea typeface="Calibri"/>
                          <a:cs typeface="Times New Roman"/>
                        </a:rPr>
                        <a:t>32</a:t>
                      </a: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r>
              <a:tr h="767453">
                <a:tc>
                  <a:txBody>
                    <a:bodyPr/>
                    <a:lstStyle/>
                    <a:p>
                      <a:pPr algn="ctr">
                        <a:lnSpc>
                          <a:spcPct val="115000"/>
                        </a:lnSpc>
                        <a:spcAft>
                          <a:spcPts val="0"/>
                        </a:spcAft>
                        <a:tabLst>
                          <a:tab pos="3264535" algn="l"/>
                        </a:tabLst>
                      </a:pPr>
                      <a:r>
                        <a:rPr lang="tr-TR" sz="1100">
                          <a:latin typeface="Calibri"/>
                          <a:ea typeface="Arial Unicode MS"/>
                          <a:cs typeface="Calibri"/>
                        </a:rPr>
                        <a:t>Öğretim üyesi</a:t>
                      </a:r>
                      <a:endParaRPr lang="tr-TR" sz="1100">
                        <a:latin typeface="Calibri"/>
                        <a:ea typeface="Calibri"/>
                        <a:cs typeface="Times New Roman"/>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50000"/>
                        </a:lnSpc>
                        <a:spcAft>
                          <a:spcPts val="0"/>
                        </a:spcAft>
                      </a:pPr>
                      <a:r>
                        <a:rPr lang="tr-TR" sz="1100">
                          <a:solidFill>
                            <a:srgbClr val="000000"/>
                          </a:solidFill>
                          <a:latin typeface="Calibri"/>
                          <a:ea typeface="Calibri"/>
                          <a:cs typeface="Calibri"/>
                        </a:rPr>
                        <a:t>34</a:t>
                      </a:r>
                      <a:endParaRPr lang="tr-TR" sz="1100">
                        <a:latin typeface="Calibri"/>
                        <a:ea typeface="Calibri"/>
                        <a:cs typeface="Times New Roman"/>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50000"/>
                        </a:lnSpc>
                        <a:spcAft>
                          <a:spcPts val="0"/>
                        </a:spcAft>
                      </a:pPr>
                      <a:r>
                        <a:rPr lang="tr-TR" sz="1100">
                          <a:solidFill>
                            <a:srgbClr val="000000"/>
                          </a:solidFill>
                          <a:latin typeface="Calibri"/>
                          <a:ea typeface="Calibri"/>
                          <a:cs typeface="Calibri"/>
                        </a:rPr>
                        <a:t>83</a:t>
                      </a:r>
                      <a:endParaRPr lang="tr-TR" sz="1100">
                        <a:latin typeface="Calibri"/>
                        <a:ea typeface="Calibri"/>
                        <a:cs typeface="Times New Roman"/>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50000"/>
                        </a:lnSpc>
                        <a:spcAft>
                          <a:spcPts val="0"/>
                        </a:spcAft>
                      </a:pPr>
                      <a:r>
                        <a:rPr lang="tr-TR" sz="1100">
                          <a:solidFill>
                            <a:srgbClr val="000000"/>
                          </a:solidFill>
                          <a:latin typeface="Calibri"/>
                          <a:ea typeface="Calibri"/>
                          <a:cs typeface="Calibri"/>
                        </a:rPr>
                        <a:t>98</a:t>
                      </a:r>
                      <a:endParaRPr lang="tr-TR" sz="1100">
                        <a:latin typeface="Calibri"/>
                        <a:ea typeface="Calibri"/>
                        <a:cs typeface="Times New Roman"/>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50000"/>
                        </a:lnSpc>
                        <a:spcAft>
                          <a:spcPts val="0"/>
                        </a:spcAft>
                      </a:pPr>
                      <a:r>
                        <a:rPr lang="tr-TR" sz="1100">
                          <a:solidFill>
                            <a:srgbClr val="000000"/>
                          </a:solidFill>
                          <a:latin typeface="Calibri"/>
                          <a:ea typeface="Calibri"/>
                          <a:cs typeface="Calibri"/>
                        </a:rPr>
                        <a:t>215</a:t>
                      </a:r>
                      <a:endParaRPr lang="tr-TR" sz="1100">
                        <a:latin typeface="Calibri"/>
                        <a:ea typeface="Calibri"/>
                        <a:cs typeface="Times New Roman"/>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r>
              <a:tr h="767453">
                <a:tc>
                  <a:txBody>
                    <a:bodyPr/>
                    <a:lstStyle/>
                    <a:p>
                      <a:pPr algn="ctr">
                        <a:lnSpc>
                          <a:spcPct val="115000"/>
                        </a:lnSpc>
                        <a:spcAft>
                          <a:spcPts val="0"/>
                        </a:spcAft>
                        <a:tabLst>
                          <a:tab pos="3264535" algn="l"/>
                        </a:tabLst>
                      </a:pPr>
                      <a:r>
                        <a:rPr lang="tr-TR" sz="1100">
                          <a:latin typeface="Calibri"/>
                          <a:ea typeface="Arial Unicode MS"/>
                          <a:cs typeface="Calibri"/>
                        </a:rPr>
                        <a:t>Araştırma Görevlisi</a:t>
                      </a:r>
                      <a:endParaRPr lang="tr-TR" sz="1100">
                        <a:latin typeface="Calibri"/>
                        <a:ea typeface="Calibri"/>
                        <a:cs typeface="Times New Roman"/>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150000"/>
                        </a:lnSpc>
                        <a:spcAft>
                          <a:spcPts val="0"/>
                        </a:spcAft>
                      </a:pPr>
                      <a:r>
                        <a:rPr lang="tr-TR" sz="1100">
                          <a:solidFill>
                            <a:srgbClr val="000000"/>
                          </a:solidFill>
                          <a:latin typeface="Calibri"/>
                          <a:ea typeface="Calibri"/>
                          <a:cs typeface="Calibri"/>
                        </a:rPr>
                        <a:t>33</a:t>
                      </a:r>
                      <a:endParaRPr lang="tr-TR" sz="1100">
                        <a:latin typeface="Calibri"/>
                        <a:ea typeface="Calibri"/>
                        <a:cs typeface="Times New Roman"/>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150000"/>
                        </a:lnSpc>
                        <a:spcAft>
                          <a:spcPts val="0"/>
                        </a:spcAft>
                      </a:pPr>
                      <a:r>
                        <a:rPr lang="tr-TR" sz="1100">
                          <a:solidFill>
                            <a:srgbClr val="000000"/>
                          </a:solidFill>
                          <a:latin typeface="Calibri"/>
                          <a:ea typeface="Calibri"/>
                          <a:cs typeface="Calibri"/>
                        </a:rPr>
                        <a:t>160</a:t>
                      </a:r>
                      <a:endParaRPr lang="tr-TR" sz="1100">
                        <a:latin typeface="Calibri"/>
                        <a:ea typeface="Calibri"/>
                        <a:cs typeface="Times New Roman"/>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150000"/>
                        </a:lnSpc>
                        <a:spcAft>
                          <a:spcPts val="0"/>
                        </a:spcAft>
                      </a:pPr>
                      <a:r>
                        <a:rPr lang="tr-TR" sz="1100">
                          <a:solidFill>
                            <a:srgbClr val="000000"/>
                          </a:solidFill>
                          <a:latin typeface="Calibri"/>
                          <a:ea typeface="Calibri"/>
                          <a:cs typeface="Calibri"/>
                        </a:rPr>
                        <a:t>282</a:t>
                      </a:r>
                      <a:endParaRPr lang="tr-TR" sz="1100">
                        <a:latin typeface="Calibri"/>
                        <a:ea typeface="Calibri"/>
                        <a:cs typeface="Times New Roman"/>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150000"/>
                        </a:lnSpc>
                        <a:spcAft>
                          <a:spcPts val="0"/>
                        </a:spcAft>
                      </a:pPr>
                      <a:r>
                        <a:rPr lang="tr-TR" sz="1100" dirty="0">
                          <a:solidFill>
                            <a:srgbClr val="000000"/>
                          </a:solidFill>
                          <a:latin typeface="Calibri"/>
                          <a:ea typeface="Calibri"/>
                          <a:cs typeface="Calibri"/>
                        </a:rPr>
                        <a:t>475</a:t>
                      </a:r>
                      <a:endParaRPr lang="tr-TR" sz="1100" dirty="0">
                        <a:latin typeface="Calibri"/>
                        <a:ea typeface="Calibri"/>
                        <a:cs typeface="Times New Roman"/>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r>
            </a:tbl>
          </a:graphicData>
        </a:graphic>
      </p:graphicFrame>
      <p:pic>
        <p:nvPicPr>
          <p:cNvPr id="4" name="Picture 2"/>
          <p:cNvPicPr/>
          <p:nvPr/>
        </p:nvPicPr>
        <p:blipFill>
          <a:blip r:embed="rId2" cstate="print"/>
          <a:stretch>
            <a:fillRect/>
          </a:stretch>
        </p:blipFill>
        <p:spPr>
          <a:xfrm>
            <a:off x="107504" y="0"/>
            <a:ext cx="8712968" cy="1041991"/>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a:xfrm>
            <a:off x="251520" y="1124744"/>
            <a:ext cx="8352928" cy="504056"/>
          </a:xfrm>
        </p:spPr>
        <p:txBody>
          <a:bodyPr>
            <a:normAutofit fontScale="90000"/>
          </a:bodyPr>
          <a:lstStyle/>
          <a:p>
            <a:r>
              <a:rPr lang="tr-TR" dirty="0" smtClean="0">
                <a:solidFill>
                  <a:srgbClr val="FF0000"/>
                </a:solidFill>
              </a:rPr>
              <a:t>Öğretim üyesi ve öğrenci oranı</a:t>
            </a:r>
            <a:endParaRPr lang="tr-TR" dirty="0">
              <a:solidFill>
                <a:srgbClr val="FF0000"/>
              </a:solidFill>
            </a:endParaRPr>
          </a:p>
        </p:txBody>
      </p:sp>
      <p:graphicFrame>
        <p:nvGraphicFramePr>
          <p:cNvPr id="7" name="6 İçerik Yer Tutucusu"/>
          <p:cNvGraphicFramePr>
            <a:graphicFrameLocks noGrp="1"/>
          </p:cNvGraphicFramePr>
          <p:nvPr>
            <p:ph sz="quarter" idx="1"/>
          </p:nvPr>
        </p:nvGraphicFramePr>
        <p:xfrm>
          <a:off x="251518" y="2204859"/>
          <a:ext cx="7776865" cy="3672412"/>
        </p:xfrm>
        <a:graphic>
          <a:graphicData uri="http://schemas.openxmlformats.org/drawingml/2006/table">
            <a:tbl>
              <a:tblPr/>
              <a:tblGrid>
                <a:gridCol w="1719007"/>
                <a:gridCol w="1886251"/>
                <a:gridCol w="1751315"/>
                <a:gridCol w="2420292"/>
              </a:tblGrid>
              <a:tr h="816090">
                <a:tc>
                  <a:txBody>
                    <a:bodyPr/>
                    <a:lstStyle/>
                    <a:p>
                      <a:pPr algn="ctr">
                        <a:lnSpc>
                          <a:spcPct val="115000"/>
                        </a:lnSpc>
                        <a:spcAft>
                          <a:spcPts val="0"/>
                        </a:spcAft>
                      </a:pPr>
                      <a:r>
                        <a:rPr lang="tr-TR" sz="1100" b="1">
                          <a:solidFill>
                            <a:srgbClr val="FFFFFF"/>
                          </a:solidFill>
                          <a:latin typeface="Calibri"/>
                          <a:ea typeface="Calibri"/>
                          <a:cs typeface="Calibri"/>
                        </a:rPr>
                        <a:t>Yıl</a:t>
                      </a:r>
                      <a:endParaRPr lang="tr-TR" sz="1100">
                        <a:latin typeface="Calibri"/>
                        <a:ea typeface="Calibri"/>
                        <a:cs typeface="Times New Roman"/>
                      </a:endParaRPr>
                    </a:p>
                  </a:txBody>
                  <a:tcPr marL="68580" marR="68580" marT="0" marB="0">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gn="ctr">
                        <a:lnSpc>
                          <a:spcPct val="115000"/>
                        </a:lnSpc>
                        <a:spcAft>
                          <a:spcPts val="0"/>
                        </a:spcAft>
                      </a:pPr>
                      <a:r>
                        <a:rPr lang="tr-TR" sz="1100" b="1">
                          <a:solidFill>
                            <a:srgbClr val="FFFFFF"/>
                          </a:solidFill>
                          <a:latin typeface="Calibri"/>
                          <a:ea typeface="Calibri"/>
                          <a:cs typeface="Calibri"/>
                        </a:rPr>
                        <a:t>Öğrenci Sayısı </a:t>
                      </a:r>
                      <a:endParaRPr lang="tr-TR" sz="1100">
                        <a:latin typeface="Calibri"/>
                        <a:ea typeface="Calibri"/>
                        <a:cs typeface="Times New Roman"/>
                      </a:endParaRPr>
                    </a:p>
                  </a:txBody>
                  <a:tcPr marL="68580" marR="68580"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gn="ctr">
                        <a:lnSpc>
                          <a:spcPct val="115000"/>
                        </a:lnSpc>
                        <a:spcAft>
                          <a:spcPts val="0"/>
                        </a:spcAft>
                      </a:pPr>
                      <a:r>
                        <a:rPr lang="tr-TR" sz="1100" b="1">
                          <a:solidFill>
                            <a:srgbClr val="FFFFFF"/>
                          </a:solidFill>
                          <a:latin typeface="Calibri"/>
                          <a:ea typeface="Calibri"/>
                          <a:cs typeface="Calibri"/>
                        </a:rPr>
                        <a:t>Öğretim Üyesi Sayısı</a:t>
                      </a:r>
                      <a:endParaRPr lang="tr-TR" sz="1100">
                        <a:latin typeface="Calibri"/>
                        <a:ea typeface="Calibri"/>
                        <a:cs typeface="Times New Roman"/>
                      </a:endParaRPr>
                    </a:p>
                  </a:txBody>
                  <a:tcPr marL="68580" marR="68580"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gn="ctr">
                        <a:lnSpc>
                          <a:spcPct val="115000"/>
                        </a:lnSpc>
                        <a:spcAft>
                          <a:spcPts val="0"/>
                        </a:spcAft>
                      </a:pPr>
                      <a:r>
                        <a:rPr lang="tr-TR" sz="1100" b="1">
                          <a:solidFill>
                            <a:srgbClr val="FFFFFF"/>
                          </a:solidFill>
                          <a:latin typeface="Calibri"/>
                          <a:ea typeface="Calibri"/>
                          <a:cs typeface="Calibri"/>
                        </a:rPr>
                        <a:t>Öğretim üyesi başına öğrenci sayısı</a:t>
                      </a:r>
                      <a:endParaRPr lang="tr-TR" sz="1100">
                        <a:latin typeface="Calibri"/>
                        <a:ea typeface="Calibri"/>
                        <a:cs typeface="Times New Roman"/>
                      </a:endParaRPr>
                    </a:p>
                  </a:txBody>
                  <a:tcPr marL="68580" marR="68580" marT="0" marB="0">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r>
              <a:tr h="408046">
                <a:tc>
                  <a:txBody>
                    <a:bodyPr/>
                    <a:lstStyle/>
                    <a:p>
                      <a:pPr algn="ctr">
                        <a:lnSpc>
                          <a:spcPct val="115000"/>
                        </a:lnSpc>
                        <a:spcAft>
                          <a:spcPts val="0"/>
                        </a:spcAft>
                      </a:pPr>
                      <a:r>
                        <a:rPr lang="tr-TR" sz="1100">
                          <a:solidFill>
                            <a:srgbClr val="000000"/>
                          </a:solidFill>
                          <a:latin typeface="Calibri"/>
                          <a:ea typeface="Calibri"/>
                          <a:cs typeface="Calibri"/>
                        </a:rPr>
                        <a:t>2015-2016</a:t>
                      </a:r>
                      <a:endParaRPr lang="tr-TR" sz="1100">
                        <a:latin typeface="Calibri"/>
                        <a:ea typeface="Calibri"/>
                        <a:cs typeface="Times New Roman"/>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115000"/>
                        </a:lnSpc>
                        <a:spcAft>
                          <a:spcPts val="0"/>
                        </a:spcAft>
                      </a:pPr>
                      <a:r>
                        <a:rPr lang="tr-TR" sz="1100">
                          <a:solidFill>
                            <a:srgbClr val="000000"/>
                          </a:solidFill>
                          <a:latin typeface="Calibri"/>
                          <a:ea typeface="Calibri"/>
                          <a:cs typeface="Calibri"/>
                        </a:rPr>
                        <a:t>990</a:t>
                      </a:r>
                      <a:endParaRPr lang="tr-TR" sz="1100">
                        <a:latin typeface="Calibri"/>
                        <a:ea typeface="Calibri"/>
                        <a:cs typeface="Times New Roman"/>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115000"/>
                        </a:lnSpc>
                        <a:spcAft>
                          <a:spcPts val="0"/>
                        </a:spcAft>
                      </a:pPr>
                      <a:r>
                        <a:rPr lang="tr-TR" sz="1100">
                          <a:solidFill>
                            <a:srgbClr val="000000"/>
                          </a:solidFill>
                          <a:latin typeface="Calibri"/>
                          <a:ea typeface="Calibri"/>
                          <a:cs typeface="Calibri"/>
                        </a:rPr>
                        <a:t>168</a:t>
                      </a:r>
                      <a:endParaRPr lang="tr-TR" sz="1100">
                        <a:latin typeface="Calibri"/>
                        <a:ea typeface="Calibri"/>
                        <a:cs typeface="Times New Roman"/>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115000"/>
                        </a:lnSpc>
                        <a:spcAft>
                          <a:spcPts val="0"/>
                        </a:spcAft>
                      </a:pPr>
                      <a:r>
                        <a:rPr lang="tr-TR" sz="1100">
                          <a:solidFill>
                            <a:srgbClr val="000000"/>
                          </a:solidFill>
                          <a:latin typeface="Calibri"/>
                          <a:ea typeface="Calibri"/>
                          <a:cs typeface="Calibri"/>
                        </a:rPr>
                        <a:t>5.89</a:t>
                      </a:r>
                      <a:endParaRPr lang="tr-TR" sz="1100">
                        <a:latin typeface="Calibri"/>
                        <a:ea typeface="Calibri"/>
                        <a:cs typeface="Times New Roman"/>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r>
              <a:tr h="408046">
                <a:tc>
                  <a:txBody>
                    <a:bodyPr/>
                    <a:lstStyle/>
                    <a:p>
                      <a:pPr algn="ctr">
                        <a:lnSpc>
                          <a:spcPct val="115000"/>
                        </a:lnSpc>
                        <a:spcAft>
                          <a:spcPts val="0"/>
                        </a:spcAft>
                      </a:pPr>
                      <a:r>
                        <a:rPr lang="tr-TR" sz="1100">
                          <a:solidFill>
                            <a:srgbClr val="000000"/>
                          </a:solidFill>
                          <a:latin typeface="Calibri"/>
                          <a:ea typeface="Calibri"/>
                          <a:cs typeface="Calibri"/>
                        </a:rPr>
                        <a:t>2016-2017</a:t>
                      </a:r>
                      <a:endParaRPr lang="tr-TR" sz="1100">
                        <a:latin typeface="Calibri"/>
                        <a:ea typeface="Calibri"/>
                        <a:cs typeface="Times New Roman"/>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15000"/>
                        </a:lnSpc>
                        <a:spcAft>
                          <a:spcPts val="0"/>
                        </a:spcAft>
                      </a:pPr>
                      <a:r>
                        <a:rPr lang="tr-TR" sz="1100">
                          <a:solidFill>
                            <a:srgbClr val="000000"/>
                          </a:solidFill>
                          <a:latin typeface="Calibri"/>
                          <a:ea typeface="Calibri"/>
                          <a:cs typeface="Calibri"/>
                        </a:rPr>
                        <a:t>1212</a:t>
                      </a:r>
                      <a:endParaRPr lang="tr-TR" sz="1100">
                        <a:latin typeface="Calibri"/>
                        <a:ea typeface="Calibri"/>
                        <a:cs typeface="Times New Roman"/>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15000"/>
                        </a:lnSpc>
                        <a:spcAft>
                          <a:spcPts val="0"/>
                        </a:spcAft>
                      </a:pPr>
                      <a:r>
                        <a:rPr lang="tr-TR" sz="1100">
                          <a:solidFill>
                            <a:srgbClr val="000000"/>
                          </a:solidFill>
                          <a:latin typeface="Calibri"/>
                          <a:ea typeface="Calibri"/>
                          <a:cs typeface="Calibri"/>
                        </a:rPr>
                        <a:t>152</a:t>
                      </a:r>
                      <a:endParaRPr lang="tr-TR" sz="1100">
                        <a:latin typeface="Calibri"/>
                        <a:ea typeface="Calibri"/>
                        <a:cs typeface="Times New Roman"/>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15000"/>
                        </a:lnSpc>
                        <a:spcAft>
                          <a:spcPts val="0"/>
                        </a:spcAft>
                      </a:pPr>
                      <a:r>
                        <a:rPr lang="tr-TR" sz="1100">
                          <a:solidFill>
                            <a:srgbClr val="000000"/>
                          </a:solidFill>
                          <a:latin typeface="Calibri"/>
                          <a:ea typeface="Calibri"/>
                          <a:cs typeface="Calibri"/>
                        </a:rPr>
                        <a:t>7.97</a:t>
                      </a:r>
                      <a:endParaRPr lang="tr-TR" sz="1100">
                        <a:latin typeface="Calibri"/>
                        <a:ea typeface="Calibri"/>
                        <a:cs typeface="Times New Roman"/>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r>
              <a:tr h="408046">
                <a:tc>
                  <a:txBody>
                    <a:bodyPr/>
                    <a:lstStyle/>
                    <a:p>
                      <a:pPr algn="ctr">
                        <a:lnSpc>
                          <a:spcPct val="115000"/>
                        </a:lnSpc>
                        <a:spcAft>
                          <a:spcPts val="0"/>
                        </a:spcAft>
                      </a:pPr>
                      <a:r>
                        <a:rPr lang="tr-TR" sz="1100">
                          <a:solidFill>
                            <a:srgbClr val="000000"/>
                          </a:solidFill>
                          <a:latin typeface="Calibri"/>
                          <a:ea typeface="Calibri"/>
                          <a:cs typeface="Calibri"/>
                        </a:rPr>
                        <a:t>2017-2018</a:t>
                      </a:r>
                      <a:endParaRPr lang="tr-TR" sz="1100">
                        <a:latin typeface="Calibri"/>
                        <a:ea typeface="Calibri"/>
                        <a:cs typeface="Times New Roman"/>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115000"/>
                        </a:lnSpc>
                        <a:spcAft>
                          <a:spcPts val="0"/>
                        </a:spcAft>
                      </a:pPr>
                      <a:r>
                        <a:rPr lang="tr-TR" sz="1100">
                          <a:solidFill>
                            <a:srgbClr val="000000"/>
                          </a:solidFill>
                          <a:latin typeface="Calibri"/>
                          <a:ea typeface="Calibri"/>
                          <a:cs typeface="Calibri"/>
                        </a:rPr>
                        <a:t>1216</a:t>
                      </a:r>
                      <a:endParaRPr lang="tr-TR" sz="1100">
                        <a:latin typeface="Calibri"/>
                        <a:ea typeface="Calibri"/>
                        <a:cs typeface="Times New Roman"/>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115000"/>
                        </a:lnSpc>
                        <a:spcAft>
                          <a:spcPts val="0"/>
                        </a:spcAft>
                      </a:pPr>
                      <a:r>
                        <a:rPr lang="tr-TR" sz="1100">
                          <a:solidFill>
                            <a:srgbClr val="000000"/>
                          </a:solidFill>
                          <a:latin typeface="Calibri"/>
                          <a:ea typeface="Calibri"/>
                          <a:cs typeface="Calibri"/>
                        </a:rPr>
                        <a:t>165</a:t>
                      </a:r>
                      <a:endParaRPr lang="tr-TR" sz="1100">
                        <a:latin typeface="Calibri"/>
                        <a:ea typeface="Calibri"/>
                        <a:cs typeface="Times New Roman"/>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115000"/>
                        </a:lnSpc>
                        <a:spcAft>
                          <a:spcPts val="0"/>
                        </a:spcAft>
                      </a:pPr>
                      <a:r>
                        <a:rPr lang="tr-TR" sz="1100">
                          <a:solidFill>
                            <a:srgbClr val="000000"/>
                          </a:solidFill>
                          <a:latin typeface="Calibri"/>
                          <a:ea typeface="Calibri"/>
                          <a:cs typeface="Calibri"/>
                        </a:rPr>
                        <a:t>7.36</a:t>
                      </a:r>
                      <a:endParaRPr lang="tr-TR" sz="1100">
                        <a:latin typeface="Calibri"/>
                        <a:ea typeface="Calibri"/>
                        <a:cs typeface="Times New Roman"/>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r>
              <a:tr h="408046">
                <a:tc>
                  <a:txBody>
                    <a:bodyPr/>
                    <a:lstStyle/>
                    <a:p>
                      <a:pPr algn="ctr">
                        <a:lnSpc>
                          <a:spcPct val="115000"/>
                        </a:lnSpc>
                        <a:spcAft>
                          <a:spcPts val="0"/>
                        </a:spcAft>
                      </a:pPr>
                      <a:r>
                        <a:rPr lang="tr-TR" sz="1100">
                          <a:solidFill>
                            <a:srgbClr val="000000"/>
                          </a:solidFill>
                          <a:latin typeface="Calibri"/>
                          <a:ea typeface="Calibri"/>
                          <a:cs typeface="Calibri"/>
                        </a:rPr>
                        <a:t>2018-2019</a:t>
                      </a:r>
                      <a:endParaRPr lang="tr-TR" sz="1100">
                        <a:latin typeface="Calibri"/>
                        <a:ea typeface="Calibri"/>
                        <a:cs typeface="Times New Roman"/>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15000"/>
                        </a:lnSpc>
                        <a:spcAft>
                          <a:spcPts val="0"/>
                        </a:spcAft>
                      </a:pPr>
                      <a:r>
                        <a:rPr lang="tr-TR" sz="1100">
                          <a:solidFill>
                            <a:srgbClr val="000000"/>
                          </a:solidFill>
                          <a:latin typeface="Calibri"/>
                          <a:ea typeface="Calibri"/>
                          <a:cs typeface="Calibri"/>
                        </a:rPr>
                        <a:t>1286</a:t>
                      </a:r>
                      <a:endParaRPr lang="tr-TR" sz="1100">
                        <a:latin typeface="Calibri"/>
                        <a:ea typeface="Calibri"/>
                        <a:cs typeface="Times New Roman"/>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15000"/>
                        </a:lnSpc>
                        <a:spcAft>
                          <a:spcPts val="0"/>
                        </a:spcAft>
                      </a:pPr>
                      <a:r>
                        <a:rPr lang="tr-TR" sz="1100">
                          <a:solidFill>
                            <a:srgbClr val="000000"/>
                          </a:solidFill>
                          <a:latin typeface="Calibri"/>
                          <a:ea typeface="Calibri"/>
                          <a:cs typeface="Calibri"/>
                        </a:rPr>
                        <a:t>195</a:t>
                      </a:r>
                      <a:endParaRPr lang="tr-TR" sz="1100">
                        <a:latin typeface="Calibri"/>
                        <a:ea typeface="Calibri"/>
                        <a:cs typeface="Times New Roman"/>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15000"/>
                        </a:lnSpc>
                        <a:spcAft>
                          <a:spcPts val="0"/>
                        </a:spcAft>
                      </a:pPr>
                      <a:r>
                        <a:rPr lang="tr-TR" sz="1100">
                          <a:solidFill>
                            <a:srgbClr val="000000"/>
                          </a:solidFill>
                          <a:latin typeface="Calibri"/>
                          <a:ea typeface="Calibri"/>
                          <a:cs typeface="Calibri"/>
                        </a:rPr>
                        <a:t>6.59</a:t>
                      </a:r>
                      <a:endParaRPr lang="tr-TR" sz="1100">
                        <a:latin typeface="Calibri"/>
                        <a:ea typeface="Calibri"/>
                        <a:cs typeface="Times New Roman"/>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r>
              <a:tr h="408046">
                <a:tc>
                  <a:txBody>
                    <a:bodyPr/>
                    <a:lstStyle/>
                    <a:p>
                      <a:pPr algn="ctr">
                        <a:lnSpc>
                          <a:spcPct val="115000"/>
                        </a:lnSpc>
                        <a:spcAft>
                          <a:spcPts val="0"/>
                        </a:spcAft>
                      </a:pPr>
                      <a:r>
                        <a:rPr lang="tr-TR" sz="1100">
                          <a:solidFill>
                            <a:srgbClr val="000000"/>
                          </a:solidFill>
                          <a:latin typeface="Calibri"/>
                          <a:ea typeface="Calibri"/>
                          <a:cs typeface="Calibri"/>
                        </a:rPr>
                        <a:t>2019-2020</a:t>
                      </a:r>
                      <a:endParaRPr lang="tr-TR" sz="1100">
                        <a:latin typeface="Calibri"/>
                        <a:ea typeface="Calibri"/>
                        <a:cs typeface="Times New Roman"/>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115000"/>
                        </a:lnSpc>
                        <a:spcAft>
                          <a:spcPts val="0"/>
                        </a:spcAft>
                      </a:pPr>
                      <a:r>
                        <a:rPr lang="tr-TR" sz="1100">
                          <a:solidFill>
                            <a:srgbClr val="000000"/>
                          </a:solidFill>
                          <a:latin typeface="Calibri"/>
                          <a:ea typeface="Calibri"/>
                          <a:cs typeface="Calibri"/>
                        </a:rPr>
                        <a:t>1334</a:t>
                      </a:r>
                      <a:endParaRPr lang="tr-TR" sz="1100">
                        <a:latin typeface="Calibri"/>
                        <a:ea typeface="Calibri"/>
                        <a:cs typeface="Times New Roman"/>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115000"/>
                        </a:lnSpc>
                        <a:spcAft>
                          <a:spcPts val="0"/>
                        </a:spcAft>
                      </a:pPr>
                      <a:r>
                        <a:rPr lang="tr-TR" sz="1100">
                          <a:solidFill>
                            <a:srgbClr val="000000"/>
                          </a:solidFill>
                          <a:latin typeface="Calibri"/>
                          <a:ea typeface="Calibri"/>
                          <a:cs typeface="Calibri"/>
                        </a:rPr>
                        <a:t>209</a:t>
                      </a:r>
                      <a:endParaRPr lang="tr-TR" sz="1100">
                        <a:latin typeface="Calibri"/>
                        <a:ea typeface="Calibri"/>
                        <a:cs typeface="Times New Roman"/>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115000"/>
                        </a:lnSpc>
                        <a:spcAft>
                          <a:spcPts val="0"/>
                        </a:spcAft>
                      </a:pPr>
                      <a:r>
                        <a:rPr lang="tr-TR" sz="1100">
                          <a:solidFill>
                            <a:srgbClr val="000000"/>
                          </a:solidFill>
                          <a:latin typeface="Calibri"/>
                          <a:ea typeface="Calibri"/>
                          <a:cs typeface="Calibri"/>
                        </a:rPr>
                        <a:t>6.38</a:t>
                      </a:r>
                      <a:endParaRPr lang="tr-TR" sz="1100">
                        <a:latin typeface="Calibri"/>
                        <a:ea typeface="Calibri"/>
                        <a:cs typeface="Times New Roman"/>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r>
              <a:tr h="408046">
                <a:tc>
                  <a:txBody>
                    <a:bodyPr/>
                    <a:lstStyle/>
                    <a:p>
                      <a:pPr algn="ctr">
                        <a:lnSpc>
                          <a:spcPct val="115000"/>
                        </a:lnSpc>
                        <a:spcAft>
                          <a:spcPts val="0"/>
                        </a:spcAft>
                      </a:pPr>
                      <a:r>
                        <a:rPr lang="tr-TR" sz="1100">
                          <a:solidFill>
                            <a:srgbClr val="000000"/>
                          </a:solidFill>
                          <a:latin typeface="Calibri"/>
                          <a:ea typeface="Calibri"/>
                          <a:cs typeface="Calibri"/>
                        </a:rPr>
                        <a:t>2020-2021</a:t>
                      </a:r>
                      <a:endParaRPr lang="tr-TR" sz="1100">
                        <a:latin typeface="Calibri"/>
                        <a:ea typeface="Calibri"/>
                        <a:cs typeface="Times New Roman"/>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15000"/>
                        </a:lnSpc>
                        <a:spcAft>
                          <a:spcPts val="0"/>
                        </a:spcAft>
                      </a:pPr>
                      <a:r>
                        <a:rPr lang="tr-TR" sz="1100">
                          <a:solidFill>
                            <a:srgbClr val="000000"/>
                          </a:solidFill>
                          <a:latin typeface="Calibri"/>
                          <a:ea typeface="Calibri"/>
                          <a:cs typeface="Calibri"/>
                        </a:rPr>
                        <a:t>1371</a:t>
                      </a:r>
                      <a:endParaRPr lang="tr-TR" sz="1100">
                        <a:latin typeface="Calibri"/>
                        <a:ea typeface="Calibri"/>
                        <a:cs typeface="Times New Roman"/>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FF"/>
                    </a:solidFill>
                  </a:tcPr>
                </a:tc>
                <a:tc>
                  <a:txBody>
                    <a:bodyPr/>
                    <a:lstStyle/>
                    <a:p>
                      <a:pPr algn="ctr">
                        <a:lnSpc>
                          <a:spcPct val="115000"/>
                        </a:lnSpc>
                        <a:spcAft>
                          <a:spcPts val="0"/>
                        </a:spcAft>
                      </a:pPr>
                      <a:r>
                        <a:rPr lang="tr-TR" sz="1100">
                          <a:solidFill>
                            <a:srgbClr val="000000"/>
                          </a:solidFill>
                          <a:latin typeface="Calibri"/>
                          <a:ea typeface="Calibri"/>
                          <a:cs typeface="Calibri"/>
                        </a:rPr>
                        <a:t>212</a:t>
                      </a:r>
                      <a:endParaRPr lang="tr-TR" sz="1100">
                        <a:latin typeface="Calibri"/>
                        <a:ea typeface="Calibri"/>
                        <a:cs typeface="Times New Roman"/>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15000"/>
                        </a:lnSpc>
                        <a:spcAft>
                          <a:spcPts val="0"/>
                        </a:spcAft>
                      </a:pPr>
                      <a:r>
                        <a:rPr lang="tr-TR" sz="1100">
                          <a:solidFill>
                            <a:srgbClr val="000000"/>
                          </a:solidFill>
                          <a:latin typeface="Calibri"/>
                          <a:ea typeface="Calibri"/>
                          <a:cs typeface="Calibri"/>
                        </a:rPr>
                        <a:t>6.46</a:t>
                      </a:r>
                      <a:endParaRPr lang="tr-TR" sz="1100">
                        <a:latin typeface="Calibri"/>
                        <a:ea typeface="Calibri"/>
                        <a:cs typeface="Times New Roman"/>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r>
              <a:tr h="408046">
                <a:tc>
                  <a:txBody>
                    <a:bodyPr/>
                    <a:lstStyle/>
                    <a:p>
                      <a:pPr algn="ctr">
                        <a:lnSpc>
                          <a:spcPct val="115000"/>
                        </a:lnSpc>
                        <a:spcAft>
                          <a:spcPts val="0"/>
                        </a:spcAft>
                      </a:pPr>
                      <a:r>
                        <a:rPr lang="tr-TR" sz="1100">
                          <a:solidFill>
                            <a:srgbClr val="000000"/>
                          </a:solidFill>
                          <a:latin typeface="Calibri"/>
                          <a:ea typeface="Calibri"/>
                          <a:cs typeface="Calibri"/>
                        </a:rPr>
                        <a:t>2021-2022</a:t>
                      </a:r>
                      <a:endParaRPr lang="tr-TR" sz="1100">
                        <a:latin typeface="Calibri"/>
                        <a:ea typeface="Calibri"/>
                        <a:cs typeface="Times New Roman"/>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115000"/>
                        </a:lnSpc>
                        <a:spcAft>
                          <a:spcPts val="0"/>
                        </a:spcAft>
                      </a:pPr>
                      <a:r>
                        <a:rPr lang="tr-TR" sz="1100">
                          <a:solidFill>
                            <a:srgbClr val="000000"/>
                          </a:solidFill>
                          <a:latin typeface="Calibri"/>
                          <a:ea typeface="Calibri"/>
                          <a:cs typeface="Calibri"/>
                        </a:rPr>
                        <a:t>1417</a:t>
                      </a:r>
                      <a:endParaRPr lang="tr-TR" sz="1100">
                        <a:latin typeface="Calibri"/>
                        <a:ea typeface="Calibri"/>
                        <a:cs typeface="Times New Roman"/>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115000"/>
                        </a:lnSpc>
                        <a:spcAft>
                          <a:spcPts val="0"/>
                        </a:spcAft>
                      </a:pPr>
                      <a:r>
                        <a:rPr lang="tr-TR" sz="1100">
                          <a:solidFill>
                            <a:srgbClr val="000000"/>
                          </a:solidFill>
                          <a:latin typeface="Calibri"/>
                          <a:ea typeface="Calibri"/>
                          <a:cs typeface="Calibri"/>
                        </a:rPr>
                        <a:t>215</a:t>
                      </a:r>
                      <a:endParaRPr lang="tr-TR" sz="1100">
                        <a:latin typeface="Calibri"/>
                        <a:ea typeface="Calibri"/>
                        <a:cs typeface="Times New Roman"/>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115000"/>
                        </a:lnSpc>
                        <a:spcAft>
                          <a:spcPts val="0"/>
                        </a:spcAft>
                      </a:pPr>
                      <a:r>
                        <a:rPr lang="tr-TR" sz="1100" dirty="0">
                          <a:solidFill>
                            <a:srgbClr val="000000"/>
                          </a:solidFill>
                          <a:latin typeface="Calibri"/>
                          <a:ea typeface="Calibri"/>
                          <a:cs typeface="Calibri"/>
                        </a:rPr>
                        <a:t>6.59</a:t>
                      </a:r>
                      <a:endParaRPr lang="tr-TR" sz="1100" dirty="0">
                        <a:latin typeface="Calibri"/>
                        <a:ea typeface="Calibri"/>
                        <a:cs typeface="Times New Roman"/>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r>
            </a:tbl>
          </a:graphicData>
        </a:graphic>
      </p:graphicFrame>
      <p:pic>
        <p:nvPicPr>
          <p:cNvPr id="4" name="Picture 2"/>
          <p:cNvPicPr/>
          <p:nvPr/>
        </p:nvPicPr>
        <p:blipFill>
          <a:blip r:embed="rId2" cstate="print"/>
          <a:stretch>
            <a:fillRect/>
          </a:stretch>
        </p:blipFill>
        <p:spPr>
          <a:xfrm>
            <a:off x="107504" y="0"/>
            <a:ext cx="8712968" cy="1041991"/>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a:xfrm>
            <a:off x="251520" y="1124744"/>
            <a:ext cx="8352928" cy="504056"/>
          </a:xfrm>
        </p:spPr>
        <p:txBody>
          <a:bodyPr>
            <a:normAutofit fontScale="90000"/>
          </a:bodyPr>
          <a:lstStyle/>
          <a:p>
            <a:r>
              <a:rPr lang="tr-TR" dirty="0" smtClean="0">
                <a:solidFill>
                  <a:srgbClr val="FF0000"/>
                </a:solidFill>
              </a:rPr>
              <a:t>Öğrenci ve mezun sayıları</a:t>
            </a:r>
            <a:endParaRPr lang="tr-TR" dirty="0">
              <a:solidFill>
                <a:srgbClr val="FF0000"/>
              </a:solidFill>
            </a:endParaRPr>
          </a:p>
        </p:txBody>
      </p:sp>
      <p:graphicFrame>
        <p:nvGraphicFramePr>
          <p:cNvPr id="7" name="6 İçerik Yer Tutucusu"/>
          <p:cNvGraphicFramePr>
            <a:graphicFrameLocks noGrp="1"/>
          </p:cNvGraphicFramePr>
          <p:nvPr>
            <p:ph sz="quarter" idx="1"/>
          </p:nvPr>
        </p:nvGraphicFramePr>
        <p:xfrm>
          <a:off x="1515285" y="1628800"/>
          <a:ext cx="6297074" cy="5229206"/>
        </p:xfrm>
        <a:graphic>
          <a:graphicData uri="http://schemas.openxmlformats.org/drawingml/2006/table">
            <a:tbl>
              <a:tblPr/>
              <a:tblGrid>
                <a:gridCol w="1590641"/>
                <a:gridCol w="1345055"/>
                <a:gridCol w="1345055"/>
                <a:gridCol w="1093171"/>
                <a:gridCol w="923152"/>
              </a:tblGrid>
              <a:tr h="300817">
                <a:tc rowSpan="2">
                  <a:txBody>
                    <a:bodyPr/>
                    <a:lstStyle/>
                    <a:p>
                      <a:pPr algn="ctr">
                        <a:lnSpc>
                          <a:spcPct val="115000"/>
                        </a:lnSpc>
                        <a:spcAft>
                          <a:spcPts val="0"/>
                        </a:spcAft>
                      </a:pPr>
                      <a:r>
                        <a:rPr lang="tr-TR" sz="1100" b="1">
                          <a:solidFill>
                            <a:srgbClr val="FFFFFF"/>
                          </a:solidFill>
                          <a:latin typeface="Calibri"/>
                          <a:ea typeface="Calibri"/>
                          <a:cs typeface="Calibri"/>
                        </a:rPr>
                        <a:t>Eğitim Dönemi</a:t>
                      </a:r>
                      <a:endParaRPr lang="tr-TR" sz="1100">
                        <a:latin typeface="Calibri"/>
                        <a:ea typeface="Calibri"/>
                        <a:cs typeface="Times New Roman"/>
                      </a:endParaRPr>
                    </a:p>
                  </a:txBody>
                  <a:tcPr marL="66986" marR="66986" marT="0" marB="0" anchor="ctr">
                    <a:lnL w="12700" cap="flat" cmpd="sng" algn="ctr">
                      <a:solidFill>
                        <a:srgbClr val="5B9BD5"/>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5B9BD5"/>
                    </a:solidFill>
                  </a:tcPr>
                </a:tc>
                <a:tc gridSpan="2">
                  <a:txBody>
                    <a:bodyPr/>
                    <a:lstStyle/>
                    <a:p>
                      <a:pPr algn="ctr">
                        <a:lnSpc>
                          <a:spcPct val="115000"/>
                        </a:lnSpc>
                        <a:spcAft>
                          <a:spcPts val="0"/>
                        </a:spcAft>
                      </a:pPr>
                      <a:r>
                        <a:rPr lang="tr-TR" sz="1100" b="1">
                          <a:solidFill>
                            <a:srgbClr val="FFFFFF"/>
                          </a:solidFill>
                          <a:latin typeface="Calibri"/>
                          <a:ea typeface="Calibri"/>
                          <a:cs typeface="Calibri"/>
                        </a:rPr>
                        <a:t>Öğrenci Sayıları</a:t>
                      </a:r>
                      <a:endParaRPr lang="tr-TR" sz="1100">
                        <a:latin typeface="Calibri"/>
                        <a:ea typeface="Calibri"/>
                        <a:cs typeface="Times New Roman"/>
                      </a:endParaRPr>
                    </a:p>
                  </a:txBody>
                  <a:tcPr marL="66986" marR="6698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hMerge="1">
                  <a:txBody>
                    <a:bodyPr/>
                    <a:lstStyle/>
                    <a:p>
                      <a:endParaRPr lang="tr-TR"/>
                    </a:p>
                  </a:txBody>
                  <a:tcPr/>
                </a:tc>
                <a:tc gridSpan="2">
                  <a:txBody>
                    <a:bodyPr/>
                    <a:lstStyle/>
                    <a:p>
                      <a:pPr algn="ctr">
                        <a:lnSpc>
                          <a:spcPct val="115000"/>
                        </a:lnSpc>
                        <a:spcAft>
                          <a:spcPts val="0"/>
                        </a:spcAft>
                      </a:pPr>
                      <a:r>
                        <a:rPr lang="tr-TR" sz="1100" b="1">
                          <a:solidFill>
                            <a:srgbClr val="FFFFFF"/>
                          </a:solidFill>
                          <a:latin typeface="Calibri"/>
                          <a:ea typeface="Calibri"/>
                          <a:cs typeface="Calibri"/>
                        </a:rPr>
                        <a:t>Mezun Sayıları</a:t>
                      </a:r>
                      <a:endParaRPr lang="tr-TR" sz="1100">
                        <a:latin typeface="Calibri"/>
                        <a:ea typeface="Calibri"/>
                        <a:cs typeface="Times New Roman"/>
                      </a:endParaRPr>
                    </a:p>
                  </a:txBody>
                  <a:tcPr marL="66986" marR="66986" marT="0" marB="0" anchor="ctr">
                    <a:lnL w="12700" cap="flat" cmpd="sng" algn="ctr">
                      <a:solidFill>
                        <a:srgbClr val="FFFFFF"/>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hMerge="1">
                  <a:txBody>
                    <a:bodyPr/>
                    <a:lstStyle/>
                    <a:p>
                      <a:endParaRPr lang="tr-TR"/>
                    </a:p>
                  </a:txBody>
                  <a:tcPr/>
                </a:tc>
              </a:tr>
              <a:tr h="412809">
                <a:tc vMerge="1">
                  <a:txBody>
                    <a:bodyPr/>
                    <a:lstStyle/>
                    <a:p>
                      <a:endParaRPr lang="tr-TR"/>
                    </a:p>
                  </a:txBody>
                  <a:tcPr/>
                </a:tc>
                <a:tc>
                  <a:txBody>
                    <a:bodyPr/>
                    <a:lstStyle/>
                    <a:p>
                      <a:pPr algn="ctr">
                        <a:lnSpc>
                          <a:spcPct val="115000"/>
                        </a:lnSpc>
                        <a:spcAft>
                          <a:spcPts val="0"/>
                        </a:spcAft>
                      </a:pPr>
                      <a:r>
                        <a:rPr lang="tr-TR" sz="1100" b="1">
                          <a:solidFill>
                            <a:srgbClr val="000000"/>
                          </a:solidFill>
                          <a:latin typeface="Calibri"/>
                          <a:ea typeface="Calibri"/>
                          <a:cs typeface="Calibri"/>
                        </a:rPr>
                        <a:t>Yeni Öğrenci</a:t>
                      </a:r>
                      <a:endParaRPr lang="tr-TR" sz="1100">
                        <a:latin typeface="Calibri"/>
                        <a:ea typeface="Calibri"/>
                        <a:cs typeface="Times New Roman"/>
                      </a:endParaRPr>
                    </a:p>
                  </a:txBody>
                  <a:tcPr marL="66986" marR="66986" marT="0" marB="0" anchor="ctr">
                    <a:lnL w="12700" cap="flat" cmpd="sng" algn="ctr">
                      <a:solidFill>
                        <a:srgbClr val="FFFFFF"/>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115000"/>
                        </a:lnSpc>
                        <a:spcAft>
                          <a:spcPts val="0"/>
                        </a:spcAft>
                      </a:pPr>
                      <a:r>
                        <a:rPr lang="tr-TR" sz="1100" b="1">
                          <a:solidFill>
                            <a:srgbClr val="000000"/>
                          </a:solidFill>
                          <a:latin typeface="Calibri"/>
                          <a:ea typeface="Calibri"/>
                          <a:cs typeface="Calibri"/>
                        </a:rPr>
                        <a:t>Toplam Öğrenci</a:t>
                      </a:r>
                      <a:endParaRPr lang="tr-TR" sz="1100">
                        <a:latin typeface="Calibri"/>
                        <a:ea typeface="Calibri"/>
                        <a:cs typeface="Times New Roman"/>
                      </a:endParaRPr>
                    </a:p>
                  </a:txBody>
                  <a:tcPr marL="66986" marR="6698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115000"/>
                        </a:lnSpc>
                        <a:spcAft>
                          <a:spcPts val="0"/>
                        </a:spcAft>
                      </a:pPr>
                      <a:r>
                        <a:rPr lang="tr-TR" sz="1100" b="1">
                          <a:solidFill>
                            <a:srgbClr val="000000"/>
                          </a:solidFill>
                          <a:latin typeface="Calibri"/>
                          <a:ea typeface="Calibri"/>
                          <a:cs typeface="Calibri"/>
                        </a:rPr>
                        <a:t>Mezun Yılı</a:t>
                      </a:r>
                      <a:endParaRPr lang="tr-TR" sz="1100">
                        <a:latin typeface="Calibri"/>
                        <a:ea typeface="Calibri"/>
                        <a:cs typeface="Times New Roman"/>
                      </a:endParaRPr>
                    </a:p>
                  </a:txBody>
                  <a:tcPr marL="66986" marR="6698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115000"/>
                        </a:lnSpc>
                        <a:spcAft>
                          <a:spcPts val="0"/>
                        </a:spcAft>
                      </a:pPr>
                      <a:r>
                        <a:rPr lang="tr-TR" sz="1100" b="1">
                          <a:solidFill>
                            <a:srgbClr val="000000"/>
                          </a:solidFill>
                          <a:latin typeface="Calibri"/>
                          <a:ea typeface="Calibri"/>
                          <a:cs typeface="Calibri"/>
                        </a:rPr>
                        <a:t>Mezun Sayısı</a:t>
                      </a:r>
                      <a:endParaRPr lang="tr-TR" sz="1100">
                        <a:latin typeface="Calibri"/>
                        <a:ea typeface="Calibri"/>
                        <a:cs typeface="Times New Roman"/>
                      </a:endParaRPr>
                    </a:p>
                  </a:txBody>
                  <a:tcPr marL="66986" marR="6698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r>
              <a:tr h="225779">
                <a:tc>
                  <a:txBody>
                    <a:bodyPr/>
                    <a:lstStyle/>
                    <a:p>
                      <a:pPr algn="ctr">
                        <a:lnSpc>
                          <a:spcPct val="107000"/>
                        </a:lnSpc>
                        <a:spcAft>
                          <a:spcPts val="0"/>
                        </a:spcAft>
                      </a:pPr>
                      <a:r>
                        <a:rPr lang="tr-TR" sz="1100">
                          <a:solidFill>
                            <a:srgbClr val="000000"/>
                          </a:solidFill>
                          <a:latin typeface="Calibri"/>
                          <a:ea typeface="Calibri"/>
                          <a:cs typeface="Calibri"/>
                        </a:rPr>
                        <a:t>2002-2003</a:t>
                      </a:r>
                      <a:endParaRPr lang="tr-TR" sz="1100">
                        <a:latin typeface="Calibri"/>
                        <a:ea typeface="Calibri"/>
                        <a:cs typeface="Times New Roman"/>
                      </a:endParaRPr>
                    </a:p>
                  </a:txBody>
                  <a:tcPr marL="66986" marR="6698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07000"/>
                        </a:lnSpc>
                        <a:spcAft>
                          <a:spcPts val="0"/>
                        </a:spcAft>
                      </a:pPr>
                      <a:r>
                        <a:rPr lang="tr-TR" sz="1100">
                          <a:solidFill>
                            <a:srgbClr val="000000"/>
                          </a:solidFill>
                          <a:latin typeface="Calibri"/>
                          <a:ea typeface="Calibri"/>
                          <a:cs typeface="Calibri"/>
                        </a:rPr>
                        <a:t>63</a:t>
                      </a:r>
                      <a:endParaRPr lang="tr-TR" sz="1100">
                        <a:latin typeface="Calibri"/>
                        <a:ea typeface="Calibri"/>
                        <a:cs typeface="Times New Roman"/>
                      </a:endParaRPr>
                    </a:p>
                  </a:txBody>
                  <a:tcPr marL="66986" marR="6698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07000"/>
                        </a:lnSpc>
                        <a:spcAft>
                          <a:spcPts val="0"/>
                        </a:spcAft>
                      </a:pPr>
                      <a:r>
                        <a:rPr lang="tr-TR" sz="1100">
                          <a:solidFill>
                            <a:srgbClr val="000000"/>
                          </a:solidFill>
                          <a:latin typeface="Calibri"/>
                          <a:ea typeface="Calibri"/>
                          <a:cs typeface="Calibri"/>
                        </a:rPr>
                        <a:t>63</a:t>
                      </a:r>
                      <a:endParaRPr lang="tr-TR" sz="1100">
                        <a:latin typeface="Calibri"/>
                        <a:ea typeface="Calibri"/>
                        <a:cs typeface="Times New Roman"/>
                      </a:endParaRPr>
                    </a:p>
                  </a:txBody>
                  <a:tcPr marL="66986" marR="6698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07000"/>
                        </a:lnSpc>
                        <a:spcAft>
                          <a:spcPts val="0"/>
                        </a:spcAft>
                      </a:pPr>
                      <a:r>
                        <a:rPr lang="tr-TR" sz="1100">
                          <a:solidFill>
                            <a:srgbClr val="000000"/>
                          </a:solidFill>
                          <a:latin typeface="Calibri"/>
                          <a:ea typeface="Calibri"/>
                          <a:cs typeface="Calibri"/>
                        </a:rPr>
                        <a:t>-</a:t>
                      </a:r>
                      <a:endParaRPr lang="tr-TR" sz="1100">
                        <a:latin typeface="Calibri"/>
                        <a:ea typeface="Calibri"/>
                        <a:cs typeface="Times New Roman"/>
                      </a:endParaRPr>
                    </a:p>
                  </a:txBody>
                  <a:tcPr marL="66986" marR="6698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07000"/>
                        </a:lnSpc>
                        <a:spcAft>
                          <a:spcPts val="0"/>
                        </a:spcAft>
                      </a:pPr>
                      <a:r>
                        <a:rPr lang="tr-TR" sz="1100">
                          <a:solidFill>
                            <a:srgbClr val="000000"/>
                          </a:solidFill>
                          <a:latin typeface="Calibri"/>
                          <a:ea typeface="Calibri"/>
                          <a:cs typeface="Calibri"/>
                        </a:rPr>
                        <a:t>-</a:t>
                      </a:r>
                      <a:endParaRPr lang="tr-TR" sz="1100">
                        <a:latin typeface="Calibri"/>
                        <a:ea typeface="Calibri"/>
                        <a:cs typeface="Times New Roman"/>
                      </a:endParaRPr>
                    </a:p>
                  </a:txBody>
                  <a:tcPr marL="66986" marR="6698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r>
              <a:tr h="225779">
                <a:tc>
                  <a:txBody>
                    <a:bodyPr/>
                    <a:lstStyle/>
                    <a:p>
                      <a:pPr algn="ctr">
                        <a:lnSpc>
                          <a:spcPct val="107000"/>
                        </a:lnSpc>
                        <a:spcAft>
                          <a:spcPts val="0"/>
                        </a:spcAft>
                      </a:pPr>
                      <a:r>
                        <a:rPr lang="tr-TR" sz="1100">
                          <a:solidFill>
                            <a:srgbClr val="000000"/>
                          </a:solidFill>
                          <a:latin typeface="Calibri"/>
                          <a:ea typeface="Calibri"/>
                          <a:cs typeface="Calibri"/>
                        </a:rPr>
                        <a:t>2003-2004</a:t>
                      </a:r>
                      <a:endParaRPr lang="tr-TR" sz="1100">
                        <a:latin typeface="Calibri"/>
                        <a:ea typeface="Calibri"/>
                        <a:cs typeface="Times New Roman"/>
                      </a:endParaRPr>
                    </a:p>
                  </a:txBody>
                  <a:tcPr marL="66986" marR="6698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107000"/>
                        </a:lnSpc>
                        <a:spcAft>
                          <a:spcPts val="0"/>
                        </a:spcAft>
                      </a:pPr>
                      <a:r>
                        <a:rPr lang="tr-TR" sz="1100">
                          <a:solidFill>
                            <a:srgbClr val="000000"/>
                          </a:solidFill>
                          <a:latin typeface="Calibri"/>
                          <a:ea typeface="Calibri"/>
                          <a:cs typeface="Calibri"/>
                        </a:rPr>
                        <a:t>63</a:t>
                      </a:r>
                      <a:endParaRPr lang="tr-TR" sz="1100">
                        <a:latin typeface="Calibri"/>
                        <a:ea typeface="Calibri"/>
                        <a:cs typeface="Times New Roman"/>
                      </a:endParaRPr>
                    </a:p>
                  </a:txBody>
                  <a:tcPr marL="66986" marR="6698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107000"/>
                        </a:lnSpc>
                        <a:spcAft>
                          <a:spcPts val="0"/>
                        </a:spcAft>
                      </a:pPr>
                      <a:r>
                        <a:rPr lang="tr-TR" sz="1100">
                          <a:solidFill>
                            <a:srgbClr val="000000"/>
                          </a:solidFill>
                          <a:latin typeface="Calibri"/>
                          <a:ea typeface="Calibri"/>
                          <a:cs typeface="Calibri"/>
                        </a:rPr>
                        <a:t>125</a:t>
                      </a:r>
                      <a:endParaRPr lang="tr-TR" sz="1100">
                        <a:latin typeface="Calibri"/>
                        <a:ea typeface="Calibri"/>
                        <a:cs typeface="Times New Roman"/>
                      </a:endParaRPr>
                    </a:p>
                  </a:txBody>
                  <a:tcPr marL="66986" marR="6698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107000"/>
                        </a:lnSpc>
                        <a:spcAft>
                          <a:spcPts val="0"/>
                        </a:spcAft>
                      </a:pPr>
                      <a:r>
                        <a:rPr lang="tr-TR" sz="1100">
                          <a:solidFill>
                            <a:srgbClr val="000000"/>
                          </a:solidFill>
                          <a:latin typeface="Calibri"/>
                          <a:ea typeface="Calibri"/>
                          <a:cs typeface="Calibri"/>
                        </a:rPr>
                        <a:t>-</a:t>
                      </a:r>
                      <a:endParaRPr lang="tr-TR" sz="1100">
                        <a:latin typeface="Calibri"/>
                        <a:ea typeface="Calibri"/>
                        <a:cs typeface="Times New Roman"/>
                      </a:endParaRPr>
                    </a:p>
                  </a:txBody>
                  <a:tcPr marL="66986" marR="6698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107000"/>
                        </a:lnSpc>
                        <a:spcAft>
                          <a:spcPts val="0"/>
                        </a:spcAft>
                      </a:pPr>
                      <a:r>
                        <a:rPr lang="tr-TR" sz="1100">
                          <a:solidFill>
                            <a:srgbClr val="000000"/>
                          </a:solidFill>
                          <a:latin typeface="Calibri"/>
                          <a:ea typeface="Calibri"/>
                          <a:cs typeface="Calibri"/>
                        </a:rPr>
                        <a:t>-</a:t>
                      </a:r>
                      <a:endParaRPr lang="tr-TR" sz="1100">
                        <a:latin typeface="Calibri"/>
                        <a:ea typeface="Calibri"/>
                        <a:cs typeface="Times New Roman"/>
                      </a:endParaRPr>
                    </a:p>
                  </a:txBody>
                  <a:tcPr marL="66986" marR="6698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r>
              <a:tr h="225779">
                <a:tc>
                  <a:txBody>
                    <a:bodyPr/>
                    <a:lstStyle/>
                    <a:p>
                      <a:pPr algn="ctr">
                        <a:lnSpc>
                          <a:spcPct val="107000"/>
                        </a:lnSpc>
                        <a:spcAft>
                          <a:spcPts val="0"/>
                        </a:spcAft>
                      </a:pPr>
                      <a:r>
                        <a:rPr lang="tr-TR" sz="1100">
                          <a:solidFill>
                            <a:srgbClr val="000000"/>
                          </a:solidFill>
                          <a:latin typeface="Calibri"/>
                          <a:ea typeface="Calibri"/>
                          <a:cs typeface="Calibri"/>
                        </a:rPr>
                        <a:t>2004-2005</a:t>
                      </a:r>
                      <a:endParaRPr lang="tr-TR" sz="1100">
                        <a:latin typeface="Calibri"/>
                        <a:ea typeface="Calibri"/>
                        <a:cs typeface="Times New Roman"/>
                      </a:endParaRPr>
                    </a:p>
                  </a:txBody>
                  <a:tcPr marL="66986" marR="6698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07000"/>
                        </a:lnSpc>
                        <a:spcAft>
                          <a:spcPts val="0"/>
                        </a:spcAft>
                      </a:pPr>
                      <a:r>
                        <a:rPr lang="tr-TR" sz="1100">
                          <a:solidFill>
                            <a:srgbClr val="000000"/>
                          </a:solidFill>
                          <a:latin typeface="Calibri"/>
                          <a:ea typeface="Calibri"/>
                          <a:cs typeface="Calibri"/>
                        </a:rPr>
                        <a:t>63</a:t>
                      </a:r>
                      <a:endParaRPr lang="tr-TR" sz="1100">
                        <a:latin typeface="Calibri"/>
                        <a:ea typeface="Calibri"/>
                        <a:cs typeface="Times New Roman"/>
                      </a:endParaRPr>
                    </a:p>
                  </a:txBody>
                  <a:tcPr marL="66986" marR="6698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07000"/>
                        </a:lnSpc>
                        <a:spcAft>
                          <a:spcPts val="0"/>
                        </a:spcAft>
                      </a:pPr>
                      <a:r>
                        <a:rPr lang="tr-TR" sz="1100">
                          <a:solidFill>
                            <a:srgbClr val="000000"/>
                          </a:solidFill>
                          <a:latin typeface="Calibri"/>
                          <a:ea typeface="Calibri"/>
                          <a:cs typeface="Calibri"/>
                        </a:rPr>
                        <a:t>192</a:t>
                      </a:r>
                      <a:endParaRPr lang="tr-TR" sz="1100">
                        <a:latin typeface="Calibri"/>
                        <a:ea typeface="Calibri"/>
                        <a:cs typeface="Times New Roman"/>
                      </a:endParaRPr>
                    </a:p>
                  </a:txBody>
                  <a:tcPr marL="66986" marR="6698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07000"/>
                        </a:lnSpc>
                        <a:spcAft>
                          <a:spcPts val="0"/>
                        </a:spcAft>
                      </a:pPr>
                      <a:r>
                        <a:rPr lang="tr-TR" sz="1100">
                          <a:solidFill>
                            <a:srgbClr val="000000"/>
                          </a:solidFill>
                          <a:latin typeface="Calibri"/>
                          <a:ea typeface="Calibri"/>
                          <a:cs typeface="Calibri"/>
                        </a:rPr>
                        <a:t>-</a:t>
                      </a:r>
                      <a:endParaRPr lang="tr-TR" sz="1100">
                        <a:latin typeface="Calibri"/>
                        <a:ea typeface="Calibri"/>
                        <a:cs typeface="Times New Roman"/>
                      </a:endParaRPr>
                    </a:p>
                  </a:txBody>
                  <a:tcPr marL="66986" marR="6698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07000"/>
                        </a:lnSpc>
                        <a:spcAft>
                          <a:spcPts val="0"/>
                        </a:spcAft>
                      </a:pPr>
                      <a:r>
                        <a:rPr lang="tr-TR" sz="1100">
                          <a:solidFill>
                            <a:srgbClr val="000000"/>
                          </a:solidFill>
                          <a:latin typeface="Calibri"/>
                          <a:ea typeface="Calibri"/>
                          <a:cs typeface="Calibri"/>
                        </a:rPr>
                        <a:t>-</a:t>
                      </a:r>
                      <a:endParaRPr lang="tr-TR" sz="1100">
                        <a:latin typeface="Calibri"/>
                        <a:ea typeface="Calibri"/>
                        <a:cs typeface="Times New Roman"/>
                      </a:endParaRPr>
                    </a:p>
                  </a:txBody>
                  <a:tcPr marL="66986" marR="6698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r>
              <a:tr h="225779">
                <a:tc>
                  <a:txBody>
                    <a:bodyPr/>
                    <a:lstStyle/>
                    <a:p>
                      <a:pPr algn="ctr">
                        <a:lnSpc>
                          <a:spcPct val="107000"/>
                        </a:lnSpc>
                        <a:spcAft>
                          <a:spcPts val="0"/>
                        </a:spcAft>
                      </a:pPr>
                      <a:r>
                        <a:rPr lang="tr-TR" sz="1100">
                          <a:solidFill>
                            <a:srgbClr val="000000"/>
                          </a:solidFill>
                          <a:latin typeface="Calibri"/>
                          <a:ea typeface="Calibri"/>
                          <a:cs typeface="Calibri"/>
                        </a:rPr>
                        <a:t>2005-2006</a:t>
                      </a:r>
                      <a:endParaRPr lang="tr-TR" sz="1100">
                        <a:latin typeface="Calibri"/>
                        <a:ea typeface="Calibri"/>
                        <a:cs typeface="Times New Roman"/>
                      </a:endParaRPr>
                    </a:p>
                  </a:txBody>
                  <a:tcPr marL="66986" marR="6698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107000"/>
                        </a:lnSpc>
                        <a:spcAft>
                          <a:spcPts val="0"/>
                        </a:spcAft>
                      </a:pPr>
                      <a:r>
                        <a:rPr lang="tr-TR" sz="1100">
                          <a:solidFill>
                            <a:srgbClr val="000000"/>
                          </a:solidFill>
                          <a:latin typeface="Calibri"/>
                          <a:ea typeface="Calibri"/>
                          <a:cs typeface="Calibri"/>
                        </a:rPr>
                        <a:t>62</a:t>
                      </a:r>
                      <a:endParaRPr lang="tr-TR" sz="1100">
                        <a:latin typeface="Calibri"/>
                        <a:ea typeface="Calibri"/>
                        <a:cs typeface="Times New Roman"/>
                      </a:endParaRPr>
                    </a:p>
                  </a:txBody>
                  <a:tcPr marL="66986" marR="6698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107000"/>
                        </a:lnSpc>
                        <a:spcAft>
                          <a:spcPts val="0"/>
                        </a:spcAft>
                      </a:pPr>
                      <a:r>
                        <a:rPr lang="tr-TR" sz="1100">
                          <a:solidFill>
                            <a:srgbClr val="000000"/>
                          </a:solidFill>
                          <a:latin typeface="Calibri"/>
                          <a:ea typeface="Calibri"/>
                          <a:cs typeface="Calibri"/>
                        </a:rPr>
                        <a:t>253</a:t>
                      </a:r>
                      <a:endParaRPr lang="tr-TR" sz="1100">
                        <a:latin typeface="Calibri"/>
                        <a:ea typeface="Calibri"/>
                        <a:cs typeface="Times New Roman"/>
                      </a:endParaRPr>
                    </a:p>
                  </a:txBody>
                  <a:tcPr marL="66986" marR="6698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107000"/>
                        </a:lnSpc>
                        <a:spcAft>
                          <a:spcPts val="0"/>
                        </a:spcAft>
                      </a:pPr>
                      <a:r>
                        <a:rPr lang="tr-TR" sz="1100">
                          <a:solidFill>
                            <a:srgbClr val="000000"/>
                          </a:solidFill>
                          <a:latin typeface="Calibri"/>
                          <a:ea typeface="Calibri"/>
                          <a:cs typeface="Calibri"/>
                        </a:rPr>
                        <a:t>-</a:t>
                      </a:r>
                      <a:endParaRPr lang="tr-TR" sz="1100">
                        <a:latin typeface="Calibri"/>
                        <a:ea typeface="Calibri"/>
                        <a:cs typeface="Times New Roman"/>
                      </a:endParaRPr>
                    </a:p>
                  </a:txBody>
                  <a:tcPr marL="66986" marR="6698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107000"/>
                        </a:lnSpc>
                        <a:spcAft>
                          <a:spcPts val="0"/>
                        </a:spcAft>
                      </a:pPr>
                      <a:r>
                        <a:rPr lang="tr-TR" sz="1100">
                          <a:solidFill>
                            <a:srgbClr val="000000"/>
                          </a:solidFill>
                          <a:latin typeface="Calibri"/>
                          <a:ea typeface="Calibri"/>
                          <a:cs typeface="Calibri"/>
                        </a:rPr>
                        <a:t>-</a:t>
                      </a:r>
                      <a:endParaRPr lang="tr-TR" sz="1100">
                        <a:latin typeface="Calibri"/>
                        <a:ea typeface="Calibri"/>
                        <a:cs typeface="Times New Roman"/>
                      </a:endParaRPr>
                    </a:p>
                  </a:txBody>
                  <a:tcPr marL="66986" marR="6698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r>
              <a:tr h="225779">
                <a:tc>
                  <a:txBody>
                    <a:bodyPr/>
                    <a:lstStyle/>
                    <a:p>
                      <a:pPr algn="ctr">
                        <a:lnSpc>
                          <a:spcPct val="107000"/>
                        </a:lnSpc>
                        <a:spcAft>
                          <a:spcPts val="0"/>
                        </a:spcAft>
                      </a:pPr>
                      <a:r>
                        <a:rPr lang="tr-TR" sz="1100">
                          <a:solidFill>
                            <a:srgbClr val="000000"/>
                          </a:solidFill>
                          <a:latin typeface="Calibri"/>
                          <a:ea typeface="Calibri"/>
                          <a:cs typeface="Calibri"/>
                        </a:rPr>
                        <a:t>2006-2007</a:t>
                      </a:r>
                      <a:endParaRPr lang="tr-TR" sz="1100">
                        <a:latin typeface="Calibri"/>
                        <a:ea typeface="Calibri"/>
                        <a:cs typeface="Times New Roman"/>
                      </a:endParaRPr>
                    </a:p>
                  </a:txBody>
                  <a:tcPr marL="66986" marR="6698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07000"/>
                        </a:lnSpc>
                        <a:spcAft>
                          <a:spcPts val="0"/>
                        </a:spcAft>
                      </a:pPr>
                      <a:r>
                        <a:rPr lang="tr-TR" sz="1100">
                          <a:solidFill>
                            <a:srgbClr val="000000"/>
                          </a:solidFill>
                          <a:latin typeface="Calibri"/>
                          <a:ea typeface="Calibri"/>
                          <a:cs typeface="Calibri"/>
                        </a:rPr>
                        <a:t>41</a:t>
                      </a:r>
                      <a:endParaRPr lang="tr-TR" sz="1100">
                        <a:latin typeface="Calibri"/>
                        <a:ea typeface="Calibri"/>
                        <a:cs typeface="Times New Roman"/>
                      </a:endParaRPr>
                    </a:p>
                  </a:txBody>
                  <a:tcPr marL="66986" marR="6698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07000"/>
                        </a:lnSpc>
                        <a:spcAft>
                          <a:spcPts val="0"/>
                        </a:spcAft>
                      </a:pPr>
                      <a:r>
                        <a:rPr lang="tr-TR" sz="1100">
                          <a:solidFill>
                            <a:srgbClr val="000000"/>
                          </a:solidFill>
                          <a:latin typeface="Calibri"/>
                          <a:ea typeface="Calibri"/>
                          <a:cs typeface="Calibri"/>
                        </a:rPr>
                        <a:t>306</a:t>
                      </a:r>
                      <a:endParaRPr lang="tr-TR" sz="1100">
                        <a:latin typeface="Calibri"/>
                        <a:ea typeface="Calibri"/>
                        <a:cs typeface="Times New Roman"/>
                      </a:endParaRPr>
                    </a:p>
                  </a:txBody>
                  <a:tcPr marL="66986" marR="6698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07000"/>
                        </a:lnSpc>
                        <a:spcAft>
                          <a:spcPts val="0"/>
                        </a:spcAft>
                      </a:pPr>
                      <a:r>
                        <a:rPr lang="tr-TR" sz="1100">
                          <a:solidFill>
                            <a:srgbClr val="000000"/>
                          </a:solidFill>
                          <a:latin typeface="Calibri"/>
                          <a:ea typeface="Calibri"/>
                          <a:cs typeface="Calibri"/>
                        </a:rPr>
                        <a:t>-</a:t>
                      </a:r>
                      <a:endParaRPr lang="tr-TR" sz="1100">
                        <a:latin typeface="Calibri"/>
                        <a:ea typeface="Calibri"/>
                        <a:cs typeface="Times New Roman"/>
                      </a:endParaRPr>
                    </a:p>
                  </a:txBody>
                  <a:tcPr marL="66986" marR="6698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07000"/>
                        </a:lnSpc>
                        <a:spcAft>
                          <a:spcPts val="0"/>
                        </a:spcAft>
                      </a:pPr>
                      <a:r>
                        <a:rPr lang="tr-TR" sz="1100">
                          <a:solidFill>
                            <a:srgbClr val="000000"/>
                          </a:solidFill>
                          <a:latin typeface="Calibri"/>
                          <a:ea typeface="Calibri"/>
                          <a:cs typeface="Calibri"/>
                        </a:rPr>
                        <a:t>-</a:t>
                      </a:r>
                      <a:endParaRPr lang="tr-TR" sz="1100">
                        <a:latin typeface="Calibri"/>
                        <a:ea typeface="Calibri"/>
                        <a:cs typeface="Times New Roman"/>
                      </a:endParaRPr>
                    </a:p>
                  </a:txBody>
                  <a:tcPr marL="66986" marR="6698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r>
              <a:tr h="225779">
                <a:tc>
                  <a:txBody>
                    <a:bodyPr/>
                    <a:lstStyle/>
                    <a:p>
                      <a:pPr algn="ctr">
                        <a:lnSpc>
                          <a:spcPct val="107000"/>
                        </a:lnSpc>
                        <a:spcAft>
                          <a:spcPts val="0"/>
                        </a:spcAft>
                      </a:pPr>
                      <a:r>
                        <a:rPr lang="tr-TR" sz="1100">
                          <a:solidFill>
                            <a:srgbClr val="000000"/>
                          </a:solidFill>
                          <a:latin typeface="Calibri"/>
                          <a:ea typeface="Calibri"/>
                          <a:cs typeface="Calibri"/>
                        </a:rPr>
                        <a:t>2007-2008</a:t>
                      </a:r>
                      <a:endParaRPr lang="tr-TR" sz="1100">
                        <a:latin typeface="Calibri"/>
                        <a:ea typeface="Calibri"/>
                        <a:cs typeface="Times New Roman"/>
                      </a:endParaRPr>
                    </a:p>
                  </a:txBody>
                  <a:tcPr marL="66986" marR="6698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107000"/>
                        </a:lnSpc>
                        <a:spcAft>
                          <a:spcPts val="0"/>
                        </a:spcAft>
                      </a:pPr>
                      <a:r>
                        <a:rPr lang="tr-TR" sz="1100">
                          <a:solidFill>
                            <a:srgbClr val="000000"/>
                          </a:solidFill>
                          <a:latin typeface="Calibri"/>
                          <a:ea typeface="Calibri"/>
                          <a:cs typeface="Calibri"/>
                        </a:rPr>
                        <a:t>41</a:t>
                      </a:r>
                      <a:endParaRPr lang="tr-TR" sz="1100">
                        <a:latin typeface="Calibri"/>
                        <a:ea typeface="Calibri"/>
                        <a:cs typeface="Times New Roman"/>
                      </a:endParaRPr>
                    </a:p>
                  </a:txBody>
                  <a:tcPr marL="66986" marR="6698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107000"/>
                        </a:lnSpc>
                        <a:spcAft>
                          <a:spcPts val="0"/>
                        </a:spcAft>
                      </a:pPr>
                      <a:r>
                        <a:rPr lang="tr-TR" sz="1100">
                          <a:solidFill>
                            <a:srgbClr val="000000"/>
                          </a:solidFill>
                          <a:latin typeface="Calibri"/>
                          <a:ea typeface="Calibri"/>
                          <a:cs typeface="Calibri"/>
                        </a:rPr>
                        <a:t>418</a:t>
                      </a:r>
                      <a:endParaRPr lang="tr-TR" sz="1100">
                        <a:latin typeface="Calibri"/>
                        <a:ea typeface="Calibri"/>
                        <a:cs typeface="Times New Roman"/>
                      </a:endParaRPr>
                    </a:p>
                  </a:txBody>
                  <a:tcPr marL="66986" marR="6698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107000"/>
                        </a:lnSpc>
                        <a:spcAft>
                          <a:spcPts val="0"/>
                        </a:spcAft>
                      </a:pPr>
                      <a:r>
                        <a:rPr lang="tr-TR" sz="1100">
                          <a:solidFill>
                            <a:srgbClr val="000000"/>
                          </a:solidFill>
                          <a:latin typeface="Calibri"/>
                          <a:ea typeface="Calibri"/>
                          <a:cs typeface="Calibri"/>
                        </a:rPr>
                        <a:t>-</a:t>
                      </a:r>
                      <a:endParaRPr lang="tr-TR" sz="1100">
                        <a:latin typeface="Calibri"/>
                        <a:ea typeface="Calibri"/>
                        <a:cs typeface="Times New Roman"/>
                      </a:endParaRPr>
                    </a:p>
                  </a:txBody>
                  <a:tcPr marL="66986" marR="6698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107000"/>
                        </a:lnSpc>
                        <a:spcAft>
                          <a:spcPts val="0"/>
                        </a:spcAft>
                      </a:pPr>
                      <a:r>
                        <a:rPr lang="tr-TR" sz="1100">
                          <a:solidFill>
                            <a:srgbClr val="000000"/>
                          </a:solidFill>
                          <a:latin typeface="Calibri"/>
                          <a:ea typeface="Calibri"/>
                          <a:cs typeface="Calibri"/>
                        </a:rPr>
                        <a:t>-</a:t>
                      </a:r>
                      <a:endParaRPr lang="tr-TR" sz="1100">
                        <a:latin typeface="Calibri"/>
                        <a:ea typeface="Calibri"/>
                        <a:cs typeface="Times New Roman"/>
                      </a:endParaRPr>
                    </a:p>
                  </a:txBody>
                  <a:tcPr marL="66986" marR="6698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r>
              <a:tr h="225779">
                <a:tc>
                  <a:txBody>
                    <a:bodyPr/>
                    <a:lstStyle/>
                    <a:p>
                      <a:pPr algn="ctr">
                        <a:lnSpc>
                          <a:spcPct val="107000"/>
                        </a:lnSpc>
                        <a:spcAft>
                          <a:spcPts val="0"/>
                        </a:spcAft>
                      </a:pPr>
                      <a:r>
                        <a:rPr lang="tr-TR" sz="1100">
                          <a:solidFill>
                            <a:srgbClr val="000000"/>
                          </a:solidFill>
                          <a:latin typeface="Calibri"/>
                          <a:ea typeface="Calibri"/>
                          <a:cs typeface="Calibri"/>
                        </a:rPr>
                        <a:t>2008-2009</a:t>
                      </a:r>
                      <a:endParaRPr lang="tr-TR" sz="1100">
                        <a:latin typeface="Calibri"/>
                        <a:ea typeface="Calibri"/>
                        <a:cs typeface="Times New Roman"/>
                      </a:endParaRPr>
                    </a:p>
                  </a:txBody>
                  <a:tcPr marL="66986" marR="6698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07000"/>
                        </a:lnSpc>
                        <a:spcAft>
                          <a:spcPts val="0"/>
                        </a:spcAft>
                      </a:pPr>
                      <a:r>
                        <a:rPr lang="tr-TR" sz="1100">
                          <a:solidFill>
                            <a:srgbClr val="000000"/>
                          </a:solidFill>
                          <a:latin typeface="Calibri"/>
                          <a:ea typeface="Calibri"/>
                          <a:cs typeface="Calibri"/>
                        </a:rPr>
                        <a:t>82</a:t>
                      </a:r>
                      <a:endParaRPr lang="tr-TR" sz="1100">
                        <a:latin typeface="Calibri"/>
                        <a:ea typeface="Calibri"/>
                        <a:cs typeface="Times New Roman"/>
                      </a:endParaRPr>
                    </a:p>
                  </a:txBody>
                  <a:tcPr marL="66986" marR="6698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07000"/>
                        </a:lnSpc>
                        <a:spcAft>
                          <a:spcPts val="0"/>
                        </a:spcAft>
                      </a:pPr>
                      <a:r>
                        <a:rPr lang="tr-TR" sz="1100">
                          <a:solidFill>
                            <a:srgbClr val="000000"/>
                          </a:solidFill>
                          <a:latin typeface="Calibri"/>
                          <a:ea typeface="Calibri"/>
                          <a:cs typeface="Calibri"/>
                        </a:rPr>
                        <a:t>408</a:t>
                      </a:r>
                      <a:endParaRPr lang="tr-TR" sz="1100">
                        <a:latin typeface="Calibri"/>
                        <a:ea typeface="Calibri"/>
                        <a:cs typeface="Times New Roman"/>
                      </a:endParaRPr>
                    </a:p>
                  </a:txBody>
                  <a:tcPr marL="66986" marR="6698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07000"/>
                        </a:lnSpc>
                        <a:spcAft>
                          <a:spcPts val="0"/>
                        </a:spcAft>
                      </a:pPr>
                      <a:r>
                        <a:rPr lang="tr-TR" sz="1100">
                          <a:solidFill>
                            <a:srgbClr val="000000"/>
                          </a:solidFill>
                          <a:latin typeface="Calibri"/>
                          <a:ea typeface="Calibri"/>
                          <a:cs typeface="Calibri"/>
                        </a:rPr>
                        <a:t>1.</a:t>
                      </a:r>
                      <a:endParaRPr lang="tr-TR" sz="1100">
                        <a:latin typeface="Calibri"/>
                        <a:ea typeface="Calibri"/>
                        <a:cs typeface="Times New Roman"/>
                      </a:endParaRPr>
                    </a:p>
                  </a:txBody>
                  <a:tcPr marL="66986" marR="6698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07000"/>
                        </a:lnSpc>
                        <a:spcAft>
                          <a:spcPts val="0"/>
                        </a:spcAft>
                      </a:pPr>
                      <a:r>
                        <a:rPr lang="tr-TR" sz="1100">
                          <a:solidFill>
                            <a:srgbClr val="000000"/>
                          </a:solidFill>
                          <a:latin typeface="Calibri"/>
                          <a:ea typeface="Calibri"/>
                          <a:cs typeface="Calibri"/>
                        </a:rPr>
                        <a:t>56</a:t>
                      </a:r>
                      <a:endParaRPr lang="tr-TR" sz="1100">
                        <a:latin typeface="Calibri"/>
                        <a:ea typeface="Calibri"/>
                        <a:cs typeface="Times New Roman"/>
                      </a:endParaRPr>
                    </a:p>
                  </a:txBody>
                  <a:tcPr marL="66986" marR="6698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r>
              <a:tr h="225779">
                <a:tc>
                  <a:txBody>
                    <a:bodyPr/>
                    <a:lstStyle/>
                    <a:p>
                      <a:pPr algn="ctr">
                        <a:lnSpc>
                          <a:spcPct val="107000"/>
                        </a:lnSpc>
                        <a:spcAft>
                          <a:spcPts val="0"/>
                        </a:spcAft>
                      </a:pPr>
                      <a:r>
                        <a:rPr lang="tr-TR" sz="1100">
                          <a:solidFill>
                            <a:srgbClr val="000000"/>
                          </a:solidFill>
                          <a:latin typeface="Calibri"/>
                          <a:ea typeface="Calibri"/>
                          <a:cs typeface="Calibri"/>
                        </a:rPr>
                        <a:t>2009-2010</a:t>
                      </a:r>
                      <a:endParaRPr lang="tr-TR" sz="1100">
                        <a:latin typeface="Calibri"/>
                        <a:ea typeface="Calibri"/>
                        <a:cs typeface="Times New Roman"/>
                      </a:endParaRPr>
                    </a:p>
                  </a:txBody>
                  <a:tcPr marL="66986" marR="6698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107000"/>
                        </a:lnSpc>
                        <a:spcAft>
                          <a:spcPts val="0"/>
                        </a:spcAft>
                      </a:pPr>
                      <a:r>
                        <a:rPr lang="tr-TR" sz="1100">
                          <a:solidFill>
                            <a:srgbClr val="000000"/>
                          </a:solidFill>
                          <a:latin typeface="Calibri"/>
                          <a:ea typeface="Calibri"/>
                          <a:cs typeface="Calibri"/>
                        </a:rPr>
                        <a:t>103</a:t>
                      </a:r>
                      <a:endParaRPr lang="tr-TR" sz="1100">
                        <a:latin typeface="Calibri"/>
                        <a:ea typeface="Calibri"/>
                        <a:cs typeface="Times New Roman"/>
                      </a:endParaRPr>
                    </a:p>
                  </a:txBody>
                  <a:tcPr marL="66986" marR="6698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107000"/>
                        </a:lnSpc>
                        <a:spcAft>
                          <a:spcPts val="0"/>
                        </a:spcAft>
                      </a:pPr>
                      <a:r>
                        <a:rPr lang="tr-TR" sz="1100">
                          <a:solidFill>
                            <a:srgbClr val="000000"/>
                          </a:solidFill>
                          <a:latin typeface="Calibri"/>
                          <a:ea typeface="Calibri"/>
                          <a:cs typeface="Calibri"/>
                        </a:rPr>
                        <a:t>473</a:t>
                      </a:r>
                      <a:endParaRPr lang="tr-TR" sz="1100">
                        <a:latin typeface="Calibri"/>
                        <a:ea typeface="Calibri"/>
                        <a:cs typeface="Times New Roman"/>
                      </a:endParaRPr>
                    </a:p>
                  </a:txBody>
                  <a:tcPr marL="66986" marR="6698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107000"/>
                        </a:lnSpc>
                        <a:spcAft>
                          <a:spcPts val="0"/>
                        </a:spcAft>
                      </a:pPr>
                      <a:r>
                        <a:rPr lang="tr-TR" sz="1100">
                          <a:solidFill>
                            <a:srgbClr val="000000"/>
                          </a:solidFill>
                          <a:latin typeface="Calibri"/>
                          <a:ea typeface="Calibri"/>
                          <a:cs typeface="Calibri"/>
                        </a:rPr>
                        <a:t>2.</a:t>
                      </a:r>
                      <a:endParaRPr lang="tr-TR" sz="1100">
                        <a:latin typeface="Calibri"/>
                        <a:ea typeface="Calibri"/>
                        <a:cs typeface="Times New Roman"/>
                      </a:endParaRPr>
                    </a:p>
                  </a:txBody>
                  <a:tcPr marL="66986" marR="6698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107000"/>
                        </a:lnSpc>
                        <a:spcAft>
                          <a:spcPts val="0"/>
                        </a:spcAft>
                      </a:pPr>
                      <a:r>
                        <a:rPr lang="tr-TR" sz="1100">
                          <a:solidFill>
                            <a:srgbClr val="000000"/>
                          </a:solidFill>
                          <a:latin typeface="Calibri"/>
                          <a:ea typeface="Calibri"/>
                          <a:cs typeface="Calibri"/>
                        </a:rPr>
                        <a:t>66</a:t>
                      </a:r>
                      <a:endParaRPr lang="tr-TR" sz="1100">
                        <a:latin typeface="Calibri"/>
                        <a:ea typeface="Calibri"/>
                        <a:cs typeface="Times New Roman"/>
                      </a:endParaRPr>
                    </a:p>
                  </a:txBody>
                  <a:tcPr marL="66986" marR="6698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r>
              <a:tr h="225779">
                <a:tc>
                  <a:txBody>
                    <a:bodyPr/>
                    <a:lstStyle/>
                    <a:p>
                      <a:pPr algn="ctr">
                        <a:lnSpc>
                          <a:spcPct val="107000"/>
                        </a:lnSpc>
                        <a:spcAft>
                          <a:spcPts val="0"/>
                        </a:spcAft>
                      </a:pPr>
                      <a:r>
                        <a:rPr lang="tr-TR" sz="1100">
                          <a:solidFill>
                            <a:srgbClr val="000000"/>
                          </a:solidFill>
                          <a:latin typeface="Calibri"/>
                          <a:ea typeface="Calibri"/>
                          <a:cs typeface="Calibri"/>
                        </a:rPr>
                        <a:t>2010-2011</a:t>
                      </a:r>
                      <a:endParaRPr lang="tr-TR" sz="1100">
                        <a:latin typeface="Calibri"/>
                        <a:ea typeface="Calibri"/>
                        <a:cs typeface="Times New Roman"/>
                      </a:endParaRPr>
                    </a:p>
                  </a:txBody>
                  <a:tcPr marL="66986" marR="6698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07000"/>
                        </a:lnSpc>
                        <a:spcAft>
                          <a:spcPts val="0"/>
                        </a:spcAft>
                      </a:pPr>
                      <a:r>
                        <a:rPr lang="tr-TR" sz="1100">
                          <a:solidFill>
                            <a:srgbClr val="000000"/>
                          </a:solidFill>
                          <a:latin typeface="Calibri"/>
                          <a:ea typeface="Calibri"/>
                          <a:cs typeface="Calibri"/>
                        </a:rPr>
                        <a:t>113</a:t>
                      </a:r>
                      <a:endParaRPr lang="tr-TR" sz="1100">
                        <a:latin typeface="Calibri"/>
                        <a:ea typeface="Calibri"/>
                        <a:cs typeface="Times New Roman"/>
                      </a:endParaRPr>
                    </a:p>
                  </a:txBody>
                  <a:tcPr marL="66986" marR="6698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07000"/>
                        </a:lnSpc>
                        <a:spcAft>
                          <a:spcPts val="0"/>
                        </a:spcAft>
                      </a:pPr>
                      <a:r>
                        <a:rPr lang="tr-TR" sz="1100">
                          <a:solidFill>
                            <a:srgbClr val="000000"/>
                          </a:solidFill>
                          <a:latin typeface="Calibri"/>
                          <a:ea typeface="Calibri"/>
                          <a:cs typeface="Calibri"/>
                        </a:rPr>
                        <a:t>534</a:t>
                      </a:r>
                      <a:endParaRPr lang="tr-TR" sz="1100">
                        <a:latin typeface="Calibri"/>
                        <a:ea typeface="Calibri"/>
                        <a:cs typeface="Times New Roman"/>
                      </a:endParaRPr>
                    </a:p>
                  </a:txBody>
                  <a:tcPr marL="66986" marR="6698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07000"/>
                        </a:lnSpc>
                        <a:spcAft>
                          <a:spcPts val="0"/>
                        </a:spcAft>
                      </a:pPr>
                      <a:r>
                        <a:rPr lang="tr-TR" sz="1100">
                          <a:solidFill>
                            <a:srgbClr val="000000"/>
                          </a:solidFill>
                          <a:latin typeface="Calibri"/>
                          <a:ea typeface="Calibri"/>
                          <a:cs typeface="Calibri"/>
                        </a:rPr>
                        <a:t>3.</a:t>
                      </a:r>
                      <a:endParaRPr lang="tr-TR" sz="1100">
                        <a:latin typeface="Calibri"/>
                        <a:ea typeface="Calibri"/>
                        <a:cs typeface="Times New Roman"/>
                      </a:endParaRPr>
                    </a:p>
                  </a:txBody>
                  <a:tcPr marL="66986" marR="6698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07000"/>
                        </a:lnSpc>
                        <a:spcAft>
                          <a:spcPts val="0"/>
                        </a:spcAft>
                      </a:pPr>
                      <a:r>
                        <a:rPr lang="tr-TR" sz="1100">
                          <a:solidFill>
                            <a:srgbClr val="000000"/>
                          </a:solidFill>
                          <a:latin typeface="Calibri"/>
                          <a:ea typeface="Calibri"/>
                          <a:cs typeface="Calibri"/>
                        </a:rPr>
                        <a:t>65</a:t>
                      </a:r>
                      <a:endParaRPr lang="tr-TR" sz="1100">
                        <a:latin typeface="Calibri"/>
                        <a:ea typeface="Calibri"/>
                        <a:cs typeface="Times New Roman"/>
                      </a:endParaRPr>
                    </a:p>
                  </a:txBody>
                  <a:tcPr marL="66986" marR="6698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r>
              <a:tr h="225779">
                <a:tc>
                  <a:txBody>
                    <a:bodyPr/>
                    <a:lstStyle/>
                    <a:p>
                      <a:pPr algn="ctr">
                        <a:lnSpc>
                          <a:spcPct val="107000"/>
                        </a:lnSpc>
                        <a:spcAft>
                          <a:spcPts val="0"/>
                        </a:spcAft>
                      </a:pPr>
                      <a:r>
                        <a:rPr lang="tr-TR" sz="1100">
                          <a:solidFill>
                            <a:srgbClr val="000000"/>
                          </a:solidFill>
                          <a:latin typeface="Calibri"/>
                          <a:ea typeface="Calibri"/>
                          <a:cs typeface="Calibri"/>
                        </a:rPr>
                        <a:t>2011-2012</a:t>
                      </a:r>
                      <a:endParaRPr lang="tr-TR" sz="1100">
                        <a:latin typeface="Calibri"/>
                        <a:ea typeface="Calibri"/>
                        <a:cs typeface="Times New Roman"/>
                      </a:endParaRPr>
                    </a:p>
                  </a:txBody>
                  <a:tcPr marL="66986" marR="6698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107000"/>
                        </a:lnSpc>
                        <a:spcAft>
                          <a:spcPts val="0"/>
                        </a:spcAft>
                      </a:pPr>
                      <a:r>
                        <a:rPr lang="tr-TR" sz="1100">
                          <a:solidFill>
                            <a:srgbClr val="000000"/>
                          </a:solidFill>
                          <a:latin typeface="Calibri"/>
                          <a:ea typeface="Calibri"/>
                          <a:cs typeface="Calibri"/>
                        </a:rPr>
                        <a:t>118</a:t>
                      </a:r>
                      <a:endParaRPr lang="tr-TR" sz="1100">
                        <a:latin typeface="Calibri"/>
                        <a:ea typeface="Calibri"/>
                        <a:cs typeface="Times New Roman"/>
                      </a:endParaRPr>
                    </a:p>
                  </a:txBody>
                  <a:tcPr marL="66986" marR="6698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107000"/>
                        </a:lnSpc>
                        <a:spcAft>
                          <a:spcPts val="0"/>
                        </a:spcAft>
                      </a:pPr>
                      <a:r>
                        <a:rPr lang="tr-TR" sz="1100">
                          <a:solidFill>
                            <a:srgbClr val="000000"/>
                          </a:solidFill>
                          <a:latin typeface="Calibri"/>
                          <a:ea typeface="Calibri"/>
                          <a:cs typeface="Calibri"/>
                        </a:rPr>
                        <a:t>617</a:t>
                      </a:r>
                      <a:endParaRPr lang="tr-TR" sz="1100">
                        <a:latin typeface="Calibri"/>
                        <a:ea typeface="Calibri"/>
                        <a:cs typeface="Times New Roman"/>
                      </a:endParaRPr>
                    </a:p>
                  </a:txBody>
                  <a:tcPr marL="66986" marR="6698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107000"/>
                        </a:lnSpc>
                        <a:spcAft>
                          <a:spcPts val="0"/>
                        </a:spcAft>
                      </a:pPr>
                      <a:r>
                        <a:rPr lang="tr-TR" sz="1100">
                          <a:solidFill>
                            <a:srgbClr val="000000"/>
                          </a:solidFill>
                          <a:latin typeface="Calibri"/>
                          <a:ea typeface="Calibri"/>
                          <a:cs typeface="Calibri"/>
                        </a:rPr>
                        <a:t>4.</a:t>
                      </a:r>
                      <a:endParaRPr lang="tr-TR" sz="1100">
                        <a:latin typeface="Calibri"/>
                        <a:ea typeface="Calibri"/>
                        <a:cs typeface="Times New Roman"/>
                      </a:endParaRPr>
                    </a:p>
                  </a:txBody>
                  <a:tcPr marL="66986" marR="6698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107000"/>
                        </a:lnSpc>
                        <a:spcAft>
                          <a:spcPts val="0"/>
                        </a:spcAft>
                      </a:pPr>
                      <a:r>
                        <a:rPr lang="tr-TR" sz="1100">
                          <a:solidFill>
                            <a:srgbClr val="000000"/>
                          </a:solidFill>
                          <a:latin typeface="Calibri"/>
                          <a:ea typeface="Calibri"/>
                          <a:cs typeface="Calibri"/>
                        </a:rPr>
                        <a:t>64</a:t>
                      </a:r>
                      <a:endParaRPr lang="tr-TR" sz="1100">
                        <a:latin typeface="Calibri"/>
                        <a:ea typeface="Calibri"/>
                        <a:cs typeface="Times New Roman"/>
                      </a:endParaRPr>
                    </a:p>
                  </a:txBody>
                  <a:tcPr marL="66986" marR="6698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r>
              <a:tr h="225779">
                <a:tc>
                  <a:txBody>
                    <a:bodyPr/>
                    <a:lstStyle/>
                    <a:p>
                      <a:pPr algn="ctr">
                        <a:lnSpc>
                          <a:spcPct val="107000"/>
                        </a:lnSpc>
                        <a:spcAft>
                          <a:spcPts val="0"/>
                        </a:spcAft>
                      </a:pPr>
                      <a:r>
                        <a:rPr lang="tr-TR" sz="1100">
                          <a:solidFill>
                            <a:srgbClr val="000000"/>
                          </a:solidFill>
                          <a:latin typeface="Calibri"/>
                          <a:ea typeface="Calibri"/>
                          <a:cs typeface="Calibri"/>
                        </a:rPr>
                        <a:t>2012-2013</a:t>
                      </a:r>
                      <a:endParaRPr lang="tr-TR" sz="1100">
                        <a:latin typeface="Calibri"/>
                        <a:ea typeface="Calibri"/>
                        <a:cs typeface="Times New Roman"/>
                      </a:endParaRPr>
                    </a:p>
                  </a:txBody>
                  <a:tcPr marL="66986" marR="6698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07000"/>
                        </a:lnSpc>
                        <a:spcAft>
                          <a:spcPts val="0"/>
                        </a:spcAft>
                      </a:pPr>
                      <a:r>
                        <a:rPr lang="tr-TR" sz="1100">
                          <a:solidFill>
                            <a:srgbClr val="000000"/>
                          </a:solidFill>
                          <a:latin typeface="Calibri"/>
                          <a:ea typeface="Calibri"/>
                          <a:cs typeface="Calibri"/>
                        </a:rPr>
                        <a:t>123</a:t>
                      </a:r>
                      <a:endParaRPr lang="tr-TR" sz="1100">
                        <a:latin typeface="Calibri"/>
                        <a:ea typeface="Calibri"/>
                        <a:cs typeface="Times New Roman"/>
                      </a:endParaRPr>
                    </a:p>
                  </a:txBody>
                  <a:tcPr marL="66986" marR="6698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07000"/>
                        </a:lnSpc>
                        <a:spcAft>
                          <a:spcPts val="0"/>
                        </a:spcAft>
                      </a:pPr>
                      <a:r>
                        <a:rPr lang="tr-TR" sz="1100">
                          <a:solidFill>
                            <a:srgbClr val="000000"/>
                          </a:solidFill>
                          <a:latin typeface="Calibri"/>
                          <a:ea typeface="Calibri"/>
                          <a:cs typeface="Calibri"/>
                        </a:rPr>
                        <a:t>697</a:t>
                      </a:r>
                      <a:endParaRPr lang="tr-TR" sz="1100">
                        <a:latin typeface="Calibri"/>
                        <a:ea typeface="Calibri"/>
                        <a:cs typeface="Times New Roman"/>
                      </a:endParaRPr>
                    </a:p>
                  </a:txBody>
                  <a:tcPr marL="66986" marR="6698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07000"/>
                        </a:lnSpc>
                        <a:spcAft>
                          <a:spcPts val="0"/>
                        </a:spcAft>
                      </a:pPr>
                      <a:r>
                        <a:rPr lang="tr-TR" sz="1100">
                          <a:solidFill>
                            <a:srgbClr val="000000"/>
                          </a:solidFill>
                          <a:latin typeface="Calibri"/>
                          <a:ea typeface="Calibri"/>
                          <a:cs typeface="Calibri"/>
                        </a:rPr>
                        <a:t>5.</a:t>
                      </a:r>
                      <a:endParaRPr lang="tr-TR" sz="1100">
                        <a:latin typeface="Calibri"/>
                        <a:ea typeface="Calibri"/>
                        <a:cs typeface="Times New Roman"/>
                      </a:endParaRPr>
                    </a:p>
                  </a:txBody>
                  <a:tcPr marL="66986" marR="6698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07000"/>
                        </a:lnSpc>
                        <a:spcAft>
                          <a:spcPts val="0"/>
                        </a:spcAft>
                      </a:pPr>
                      <a:r>
                        <a:rPr lang="tr-TR" sz="1100">
                          <a:solidFill>
                            <a:srgbClr val="000000"/>
                          </a:solidFill>
                          <a:latin typeface="Calibri"/>
                          <a:ea typeface="Calibri"/>
                          <a:cs typeface="Calibri"/>
                        </a:rPr>
                        <a:t>48</a:t>
                      </a:r>
                      <a:endParaRPr lang="tr-TR" sz="1100">
                        <a:latin typeface="Calibri"/>
                        <a:ea typeface="Calibri"/>
                        <a:cs typeface="Times New Roman"/>
                      </a:endParaRPr>
                    </a:p>
                  </a:txBody>
                  <a:tcPr marL="66986" marR="6698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r>
              <a:tr h="225779">
                <a:tc>
                  <a:txBody>
                    <a:bodyPr/>
                    <a:lstStyle/>
                    <a:p>
                      <a:pPr algn="ctr">
                        <a:lnSpc>
                          <a:spcPct val="107000"/>
                        </a:lnSpc>
                        <a:spcAft>
                          <a:spcPts val="0"/>
                        </a:spcAft>
                      </a:pPr>
                      <a:r>
                        <a:rPr lang="tr-TR" sz="1100">
                          <a:solidFill>
                            <a:srgbClr val="000000"/>
                          </a:solidFill>
                          <a:latin typeface="Calibri"/>
                          <a:ea typeface="Calibri"/>
                          <a:cs typeface="Calibri"/>
                        </a:rPr>
                        <a:t>2013-2014</a:t>
                      </a:r>
                      <a:endParaRPr lang="tr-TR" sz="1100">
                        <a:latin typeface="Calibri"/>
                        <a:ea typeface="Calibri"/>
                        <a:cs typeface="Times New Roman"/>
                      </a:endParaRPr>
                    </a:p>
                  </a:txBody>
                  <a:tcPr marL="66986" marR="6698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107000"/>
                        </a:lnSpc>
                        <a:spcAft>
                          <a:spcPts val="0"/>
                        </a:spcAft>
                      </a:pPr>
                      <a:r>
                        <a:rPr lang="tr-TR" sz="1100">
                          <a:solidFill>
                            <a:srgbClr val="000000"/>
                          </a:solidFill>
                          <a:latin typeface="Calibri"/>
                          <a:ea typeface="Calibri"/>
                          <a:cs typeface="Calibri"/>
                        </a:rPr>
                        <a:t>150</a:t>
                      </a:r>
                      <a:endParaRPr lang="tr-TR" sz="1100">
                        <a:latin typeface="Calibri"/>
                        <a:ea typeface="Calibri"/>
                        <a:cs typeface="Times New Roman"/>
                      </a:endParaRPr>
                    </a:p>
                  </a:txBody>
                  <a:tcPr marL="66986" marR="6698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107000"/>
                        </a:lnSpc>
                        <a:spcAft>
                          <a:spcPts val="0"/>
                        </a:spcAft>
                      </a:pPr>
                      <a:r>
                        <a:rPr lang="tr-TR" sz="1100">
                          <a:solidFill>
                            <a:srgbClr val="000000"/>
                          </a:solidFill>
                          <a:latin typeface="Calibri"/>
                          <a:ea typeface="Calibri"/>
                          <a:cs typeface="Calibri"/>
                        </a:rPr>
                        <a:t>825</a:t>
                      </a:r>
                      <a:endParaRPr lang="tr-TR" sz="1100">
                        <a:latin typeface="Calibri"/>
                        <a:ea typeface="Calibri"/>
                        <a:cs typeface="Times New Roman"/>
                      </a:endParaRPr>
                    </a:p>
                  </a:txBody>
                  <a:tcPr marL="66986" marR="6698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107000"/>
                        </a:lnSpc>
                        <a:spcAft>
                          <a:spcPts val="0"/>
                        </a:spcAft>
                      </a:pPr>
                      <a:r>
                        <a:rPr lang="tr-TR" sz="1100">
                          <a:solidFill>
                            <a:srgbClr val="000000"/>
                          </a:solidFill>
                          <a:latin typeface="Calibri"/>
                          <a:ea typeface="Calibri"/>
                          <a:cs typeface="Calibri"/>
                        </a:rPr>
                        <a:t>6.</a:t>
                      </a:r>
                      <a:endParaRPr lang="tr-TR" sz="1100">
                        <a:latin typeface="Calibri"/>
                        <a:ea typeface="Calibri"/>
                        <a:cs typeface="Times New Roman"/>
                      </a:endParaRPr>
                    </a:p>
                  </a:txBody>
                  <a:tcPr marL="66986" marR="6698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107000"/>
                        </a:lnSpc>
                        <a:spcAft>
                          <a:spcPts val="0"/>
                        </a:spcAft>
                      </a:pPr>
                      <a:r>
                        <a:rPr lang="tr-TR" sz="1100">
                          <a:solidFill>
                            <a:srgbClr val="000000"/>
                          </a:solidFill>
                          <a:latin typeface="Calibri"/>
                          <a:ea typeface="Calibri"/>
                          <a:cs typeface="Calibri"/>
                        </a:rPr>
                        <a:t>96</a:t>
                      </a:r>
                      <a:endParaRPr lang="tr-TR" sz="1100">
                        <a:latin typeface="Calibri"/>
                        <a:ea typeface="Calibri"/>
                        <a:cs typeface="Times New Roman"/>
                      </a:endParaRPr>
                    </a:p>
                  </a:txBody>
                  <a:tcPr marL="66986" marR="6698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r>
              <a:tr h="225779">
                <a:tc>
                  <a:txBody>
                    <a:bodyPr/>
                    <a:lstStyle/>
                    <a:p>
                      <a:pPr algn="ctr">
                        <a:lnSpc>
                          <a:spcPct val="107000"/>
                        </a:lnSpc>
                        <a:spcAft>
                          <a:spcPts val="0"/>
                        </a:spcAft>
                      </a:pPr>
                      <a:r>
                        <a:rPr lang="tr-TR" sz="1100">
                          <a:solidFill>
                            <a:srgbClr val="000000"/>
                          </a:solidFill>
                          <a:latin typeface="Calibri"/>
                          <a:ea typeface="Calibri"/>
                          <a:cs typeface="Calibri"/>
                        </a:rPr>
                        <a:t>2014-2015</a:t>
                      </a:r>
                      <a:endParaRPr lang="tr-TR" sz="1100">
                        <a:latin typeface="Calibri"/>
                        <a:ea typeface="Calibri"/>
                        <a:cs typeface="Times New Roman"/>
                      </a:endParaRPr>
                    </a:p>
                  </a:txBody>
                  <a:tcPr marL="66986" marR="6698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07000"/>
                        </a:lnSpc>
                        <a:spcAft>
                          <a:spcPts val="0"/>
                        </a:spcAft>
                      </a:pPr>
                      <a:r>
                        <a:rPr lang="tr-TR" sz="1100">
                          <a:solidFill>
                            <a:srgbClr val="000000"/>
                          </a:solidFill>
                          <a:latin typeface="Calibri"/>
                          <a:ea typeface="Calibri"/>
                          <a:cs typeface="Calibri"/>
                        </a:rPr>
                        <a:t>150</a:t>
                      </a:r>
                      <a:endParaRPr lang="tr-TR" sz="1100">
                        <a:latin typeface="Calibri"/>
                        <a:ea typeface="Calibri"/>
                        <a:cs typeface="Times New Roman"/>
                      </a:endParaRPr>
                    </a:p>
                  </a:txBody>
                  <a:tcPr marL="66986" marR="6698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07000"/>
                        </a:lnSpc>
                        <a:spcAft>
                          <a:spcPts val="0"/>
                        </a:spcAft>
                      </a:pPr>
                      <a:r>
                        <a:rPr lang="tr-TR" sz="1100">
                          <a:solidFill>
                            <a:srgbClr val="000000"/>
                          </a:solidFill>
                          <a:latin typeface="Calibri"/>
                          <a:ea typeface="Calibri"/>
                          <a:cs typeface="Calibri"/>
                        </a:rPr>
                        <a:t>928</a:t>
                      </a:r>
                      <a:endParaRPr lang="tr-TR" sz="1100">
                        <a:latin typeface="Calibri"/>
                        <a:ea typeface="Calibri"/>
                        <a:cs typeface="Times New Roman"/>
                      </a:endParaRPr>
                    </a:p>
                  </a:txBody>
                  <a:tcPr marL="66986" marR="6698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07000"/>
                        </a:lnSpc>
                        <a:spcAft>
                          <a:spcPts val="0"/>
                        </a:spcAft>
                      </a:pPr>
                      <a:r>
                        <a:rPr lang="tr-TR" sz="1100">
                          <a:solidFill>
                            <a:srgbClr val="000000"/>
                          </a:solidFill>
                          <a:latin typeface="Calibri"/>
                          <a:ea typeface="Calibri"/>
                          <a:cs typeface="Calibri"/>
                        </a:rPr>
                        <a:t>7.</a:t>
                      </a:r>
                      <a:endParaRPr lang="tr-TR" sz="1100">
                        <a:latin typeface="Calibri"/>
                        <a:ea typeface="Calibri"/>
                        <a:cs typeface="Times New Roman"/>
                      </a:endParaRPr>
                    </a:p>
                  </a:txBody>
                  <a:tcPr marL="66986" marR="6698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07000"/>
                        </a:lnSpc>
                        <a:spcAft>
                          <a:spcPts val="0"/>
                        </a:spcAft>
                      </a:pPr>
                      <a:r>
                        <a:rPr lang="tr-TR" sz="1100">
                          <a:solidFill>
                            <a:srgbClr val="000000"/>
                          </a:solidFill>
                          <a:latin typeface="Calibri"/>
                          <a:ea typeface="Calibri"/>
                          <a:cs typeface="Calibri"/>
                        </a:rPr>
                        <a:t>118</a:t>
                      </a:r>
                      <a:endParaRPr lang="tr-TR" sz="1100">
                        <a:latin typeface="Calibri"/>
                        <a:ea typeface="Calibri"/>
                        <a:cs typeface="Times New Roman"/>
                      </a:endParaRPr>
                    </a:p>
                  </a:txBody>
                  <a:tcPr marL="66986" marR="6698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r>
              <a:tr h="225779">
                <a:tc>
                  <a:txBody>
                    <a:bodyPr/>
                    <a:lstStyle/>
                    <a:p>
                      <a:pPr algn="ctr">
                        <a:lnSpc>
                          <a:spcPct val="107000"/>
                        </a:lnSpc>
                        <a:spcAft>
                          <a:spcPts val="0"/>
                        </a:spcAft>
                      </a:pPr>
                      <a:r>
                        <a:rPr lang="tr-TR" sz="1100">
                          <a:solidFill>
                            <a:srgbClr val="000000"/>
                          </a:solidFill>
                          <a:latin typeface="Calibri"/>
                          <a:ea typeface="Calibri"/>
                          <a:cs typeface="Calibri"/>
                        </a:rPr>
                        <a:t>2015-2016</a:t>
                      </a:r>
                      <a:endParaRPr lang="tr-TR" sz="1100">
                        <a:latin typeface="Calibri"/>
                        <a:ea typeface="Calibri"/>
                        <a:cs typeface="Times New Roman"/>
                      </a:endParaRPr>
                    </a:p>
                  </a:txBody>
                  <a:tcPr marL="66986" marR="6698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107000"/>
                        </a:lnSpc>
                        <a:spcAft>
                          <a:spcPts val="0"/>
                        </a:spcAft>
                      </a:pPr>
                      <a:r>
                        <a:rPr lang="tr-TR" sz="1100">
                          <a:solidFill>
                            <a:srgbClr val="000000"/>
                          </a:solidFill>
                          <a:latin typeface="Calibri"/>
                          <a:ea typeface="Calibri"/>
                          <a:cs typeface="Calibri"/>
                        </a:rPr>
                        <a:t>149</a:t>
                      </a:r>
                      <a:endParaRPr lang="tr-TR" sz="1100">
                        <a:latin typeface="Calibri"/>
                        <a:ea typeface="Calibri"/>
                        <a:cs typeface="Times New Roman"/>
                      </a:endParaRPr>
                    </a:p>
                  </a:txBody>
                  <a:tcPr marL="66986" marR="6698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107000"/>
                        </a:lnSpc>
                        <a:spcAft>
                          <a:spcPts val="0"/>
                        </a:spcAft>
                      </a:pPr>
                      <a:r>
                        <a:rPr lang="tr-TR" sz="1100">
                          <a:solidFill>
                            <a:srgbClr val="000000"/>
                          </a:solidFill>
                          <a:latin typeface="Calibri"/>
                          <a:ea typeface="Calibri"/>
                          <a:cs typeface="Calibri"/>
                        </a:rPr>
                        <a:t>990</a:t>
                      </a:r>
                      <a:endParaRPr lang="tr-TR" sz="1100">
                        <a:latin typeface="Calibri"/>
                        <a:ea typeface="Calibri"/>
                        <a:cs typeface="Times New Roman"/>
                      </a:endParaRPr>
                    </a:p>
                  </a:txBody>
                  <a:tcPr marL="66986" marR="6698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107000"/>
                        </a:lnSpc>
                        <a:spcAft>
                          <a:spcPts val="0"/>
                        </a:spcAft>
                      </a:pPr>
                      <a:r>
                        <a:rPr lang="tr-TR" sz="1100">
                          <a:solidFill>
                            <a:srgbClr val="000000"/>
                          </a:solidFill>
                          <a:latin typeface="Calibri"/>
                          <a:ea typeface="Calibri"/>
                          <a:cs typeface="Calibri"/>
                        </a:rPr>
                        <a:t>8.</a:t>
                      </a:r>
                      <a:endParaRPr lang="tr-TR" sz="1100">
                        <a:latin typeface="Calibri"/>
                        <a:ea typeface="Calibri"/>
                        <a:cs typeface="Times New Roman"/>
                      </a:endParaRPr>
                    </a:p>
                  </a:txBody>
                  <a:tcPr marL="66986" marR="6698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107000"/>
                        </a:lnSpc>
                        <a:spcAft>
                          <a:spcPts val="0"/>
                        </a:spcAft>
                      </a:pPr>
                      <a:r>
                        <a:rPr lang="tr-TR" sz="1100">
                          <a:solidFill>
                            <a:srgbClr val="000000"/>
                          </a:solidFill>
                          <a:latin typeface="Calibri"/>
                          <a:ea typeface="Calibri"/>
                          <a:cs typeface="Calibri"/>
                        </a:rPr>
                        <a:t>122</a:t>
                      </a:r>
                      <a:endParaRPr lang="tr-TR" sz="1100">
                        <a:latin typeface="Calibri"/>
                        <a:ea typeface="Calibri"/>
                        <a:cs typeface="Times New Roman"/>
                      </a:endParaRPr>
                    </a:p>
                  </a:txBody>
                  <a:tcPr marL="66986" marR="6698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r>
              <a:tr h="225779">
                <a:tc>
                  <a:txBody>
                    <a:bodyPr/>
                    <a:lstStyle/>
                    <a:p>
                      <a:pPr algn="ctr">
                        <a:lnSpc>
                          <a:spcPct val="107000"/>
                        </a:lnSpc>
                        <a:spcAft>
                          <a:spcPts val="0"/>
                        </a:spcAft>
                      </a:pPr>
                      <a:r>
                        <a:rPr lang="tr-TR" sz="1100">
                          <a:solidFill>
                            <a:srgbClr val="000000"/>
                          </a:solidFill>
                          <a:latin typeface="Calibri"/>
                          <a:ea typeface="Calibri"/>
                          <a:cs typeface="Calibri"/>
                        </a:rPr>
                        <a:t>2016-2017</a:t>
                      </a:r>
                      <a:endParaRPr lang="tr-TR" sz="1100">
                        <a:latin typeface="Calibri"/>
                        <a:ea typeface="Calibri"/>
                        <a:cs typeface="Times New Roman"/>
                      </a:endParaRPr>
                    </a:p>
                  </a:txBody>
                  <a:tcPr marL="66986" marR="6698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07000"/>
                        </a:lnSpc>
                        <a:spcAft>
                          <a:spcPts val="0"/>
                        </a:spcAft>
                      </a:pPr>
                      <a:r>
                        <a:rPr lang="tr-TR" sz="1100">
                          <a:solidFill>
                            <a:srgbClr val="000000"/>
                          </a:solidFill>
                          <a:latin typeface="Calibri"/>
                          <a:ea typeface="Calibri"/>
                          <a:cs typeface="Calibri"/>
                        </a:rPr>
                        <a:t>164</a:t>
                      </a:r>
                      <a:endParaRPr lang="tr-TR" sz="1100">
                        <a:latin typeface="Calibri"/>
                        <a:ea typeface="Calibri"/>
                        <a:cs typeface="Times New Roman"/>
                      </a:endParaRPr>
                    </a:p>
                  </a:txBody>
                  <a:tcPr marL="66986" marR="6698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07000"/>
                        </a:lnSpc>
                        <a:spcAft>
                          <a:spcPts val="0"/>
                        </a:spcAft>
                      </a:pPr>
                      <a:r>
                        <a:rPr lang="tr-TR" sz="1100">
                          <a:solidFill>
                            <a:srgbClr val="000000"/>
                          </a:solidFill>
                          <a:latin typeface="Calibri"/>
                          <a:ea typeface="Calibri"/>
                          <a:cs typeface="Calibri"/>
                        </a:rPr>
                        <a:t>1212</a:t>
                      </a:r>
                      <a:endParaRPr lang="tr-TR" sz="1100">
                        <a:latin typeface="Calibri"/>
                        <a:ea typeface="Calibri"/>
                        <a:cs typeface="Times New Roman"/>
                      </a:endParaRPr>
                    </a:p>
                  </a:txBody>
                  <a:tcPr marL="66986" marR="6698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07000"/>
                        </a:lnSpc>
                        <a:spcAft>
                          <a:spcPts val="0"/>
                        </a:spcAft>
                      </a:pPr>
                      <a:r>
                        <a:rPr lang="tr-TR" sz="1100">
                          <a:solidFill>
                            <a:srgbClr val="000000"/>
                          </a:solidFill>
                          <a:latin typeface="Calibri"/>
                          <a:ea typeface="Calibri"/>
                          <a:cs typeface="Calibri"/>
                        </a:rPr>
                        <a:t>9.</a:t>
                      </a:r>
                      <a:endParaRPr lang="tr-TR" sz="1100">
                        <a:latin typeface="Calibri"/>
                        <a:ea typeface="Calibri"/>
                        <a:cs typeface="Times New Roman"/>
                      </a:endParaRPr>
                    </a:p>
                  </a:txBody>
                  <a:tcPr marL="66986" marR="6698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07000"/>
                        </a:lnSpc>
                        <a:spcAft>
                          <a:spcPts val="0"/>
                        </a:spcAft>
                      </a:pPr>
                      <a:r>
                        <a:rPr lang="tr-TR" sz="1100">
                          <a:solidFill>
                            <a:srgbClr val="000000"/>
                          </a:solidFill>
                          <a:latin typeface="Calibri"/>
                          <a:ea typeface="Calibri"/>
                          <a:cs typeface="Calibri"/>
                        </a:rPr>
                        <a:t>126</a:t>
                      </a:r>
                      <a:endParaRPr lang="tr-TR" sz="1100">
                        <a:latin typeface="Calibri"/>
                        <a:ea typeface="Calibri"/>
                        <a:cs typeface="Times New Roman"/>
                      </a:endParaRPr>
                    </a:p>
                  </a:txBody>
                  <a:tcPr marL="66986" marR="6698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r>
              <a:tr h="225779">
                <a:tc>
                  <a:txBody>
                    <a:bodyPr/>
                    <a:lstStyle/>
                    <a:p>
                      <a:pPr algn="ctr">
                        <a:lnSpc>
                          <a:spcPct val="107000"/>
                        </a:lnSpc>
                        <a:spcAft>
                          <a:spcPts val="0"/>
                        </a:spcAft>
                      </a:pPr>
                      <a:r>
                        <a:rPr lang="tr-TR" sz="1100">
                          <a:solidFill>
                            <a:srgbClr val="000000"/>
                          </a:solidFill>
                          <a:latin typeface="Calibri"/>
                          <a:ea typeface="Calibri"/>
                          <a:cs typeface="Calibri"/>
                        </a:rPr>
                        <a:t>2017-2018</a:t>
                      </a:r>
                      <a:endParaRPr lang="tr-TR" sz="1100">
                        <a:latin typeface="Calibri"/>
                        <a:ea typeface="Calibri"/>
                        <a:cs typeface="Times New Roman"/>
                      </a:endParaRPr>
                    </a:p>
                  </a:txBody>
                  <a:tcPr marL="66986" marR="6698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107000"/>
                        </a:lnSpc>
                        <a:spcAft>
                          <a:spcPts val="0"/>
                        </a:spcAft>
                      </a:pPr>
                      <a:r>
                        <a:rPr lang="tr-TR" sz="1100">
                          <a:solidFill>
                            <a:srgbClr val="000000"/>
                          </a:solidFill>
                          <a:latin typeface="Calibri"/>
                          <a:ea typeface="Calibri"/>
                          <a:cs typeface="Calibri"/>
                        </a:rPr>
                        <a:t>175</a:t>
                      </a:r>
                      <a:endParaRPr lang="tr-TR" sz="1100">
                        <a:latin typeface="Calibri"/>
                        <a:ea typeface="Calibri"/>
                        <a:cs typeface="Times New Roman"/>
                      </a:endParaRPr>
                    </a:p>
                  </a:txBody>
                  <a:tcPr marL="66986" marR="6698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107000"/>
                        </a:lnSpc>
                        <a:spcAft>
                          <a:spcPts val="0"/>
                        </a:spcAft>
                      </a:pPr>
                      <a:r>
                        <a:rPr lang="tr-TR" sz="1100">
                          <a:solidFill>
                            <a:srgbClr val="000000"/>
                          </a:solidFill>
                          <a:latin typeface="Calibri"/>
                          <a:ea typeface="Calibri"/>
                          <a:cs typeface="Calibri"/>
                        </a:rPr>
                        <a:t>1245</a:t>
                      </a:r>
                      <a:endParaRPr lang="tr-TR" sz="1100">
                        <a:latin typeface="Calibri"/>
                        <a:ea typeface="Calibri"/>
                        <a:cs typeface="Times New Roman"/>
                      </a:endParaRPr>
                    </a:p>
                  </a:txBody>
                  <a:tcPr marL="66986" marR="6698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107000"/>
                        </a:lnSpc>
                        <a:spcAft>
                          <a:spcPts val="0"/>
                        </a:spcAft>
                      </a:pPr>
                      <a:r>
                        <a:rPr lang="tr-TR" sz="1100">
                          <a:solidFill>
                            <a:srgbClr val="000000"/>
                          </a:solidFill>
                          <a:latin typeface="Calibri"/>
                          <a:ea typeface="Calibri"/>
                          <a:cs typeface="Calibri"/>
                        </a:rPr>
                        <a:t>10.</a:t>
                      </a:r>
                      <a:endParaRPr lang="tr-TR" sz="1100">
                        <a:latin typeface="Calibri"/>
                        <a:ea typeface="Calibri"/>
                        <a:cs typeface="Times New Roman"/>
                      </a:endParaRPr>
                    </a:p>
                  </a:txBody>
                  <a:tcPr marL="66986" marR="6698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107000"/>
                        </a:lnSpc>
                        <a:spcAft>
                          <a:spcPts val="0"/>
                        </a:spcAft>
                      </a:pPr>
                      <a:r>
                        <a:rPr lang="tr-TR" sz="1100">
                          <a:solidFill>
                            <a:srgbClr val="000000"/>
                          </a:solidFill>
                          <a:latin typeface="Calibri"/>
                          <a:ea typeface="Calibri"/>
                          <a:cs typeface="Calibri"/>
                        </a:rPr>
                        <a:t>152</a:t>
                      </a:r>
                      <a:endParaRPr lang="tr-TR" sz="1100">
                        <a:latin typeface="Calibri"/>
                        <a:ea typeface="Calibri"/>
                        <a:cs typeface="Times New Roman"/>
                      </a:endParaRPr>
                    </a:p>
                  </a:txBody>
                  <a:tcPr marL="66986" marR="6698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r>
              <a:tr h="225779">
                <a:tc>
                  <a:txBody>
                    <a:bodyPr/>
                    <a:lstStyle/>
                    <a:p>
                      <a:pPr algn="ctr">
                        <a:lnSpc>
                          <a:spcPct val="107000"/>
                        </a:lnSpc>
                        <a:spcAft>
                          <a:spcPts val="0"/>
                        </a:spcAft>
                      </a:pPr>
                      <a:r>
                        <a:rPr lang="tr-TR" sz="1100">
                          <a:solidFill>
                            <a:srgbClr val="000000"/>
                          </a:solidFill>
                          <a:latin typeface="Calibri"/>
                          <a:ea typeface="Calibri"/>
                          <a:cs typeface="Calibri"/>
                        </a:rPr>
                        <a:t>2018-2019</a:t>
                      </a:r>
                      <a:endParaRPr lang="tr-TR" sz="1100">
                        <a:latin typeface="Calibri"/>
                        <a:ea typeface="Calibri"/>
                        <a:cs typeface="Times New Roman"/>
                      </a:endParaRPr>
                    </a:p>
                  </a:txBody>
                  <a:tcPr marL="66986" marR="6698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07000"/>
                        </a:lnSpc>
                        <a:spcAft>
                          <a:spcPts val="0"/>
                        </a:spcAft>
                      </a:pPr>
                      <a:r>
                        <a:rPr lang="tr-TR" sz="1100">
                          <a:solidFill>
                            <a:srgbClr val="000000"/>
                          </a:solidFill>
                          <a:latin typeface="Calibri"/>
                          <a:ea typeface="Calibri"/>
                          <a:cs typeface="Calibri"/>
                        </a:rPr>
                        <a:t>185</a:t>
                      </a:r>
                      <a:endParaRPr lang="tr-TR" sz="1100">
                        <a:latin typeface="Calibri"/>
                        <a:ea typeface="Calibri"/>
                        <a:cs typeface="Times New Roman"/>
                      </a:endParaRPr>
                    </a:p>
                  </a:txBody>
                  <a:tcPr marL="66986" marR="6698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07000"/>
                        </a:lnSpc>
                        <a:spcAft>
                          <a:spcPts val="0"/>
                        </a:spcAft>
                      </a:pPr>
                      <a:r>
                        <a:rPr lang="tr-TR" sz="1100">
                          <a:solidFill>
                            <a:srgbClr val="000000"/>
                          </a:solidFill>
                          <a:latin typeface="Calibri"/>
                          <a:ea typeface="Calibri"/>
                          <a:cs typeface="Calibri"/>
                        </a:rPr>
                        <a:t>1289</a:t>
                      </a:r>
                      <a:endParaRPr lang="tr-TR" sz="1100">
                        <a:latin typeface="Calibri"/>
                        <a:ea typeface="Calibri"/>
                        <a:cs typeface="Times New Roman"/>
                      </a:endParaRPr>
                    </a:p>
                  </a:txBody>
                  <a:tcPr marL="66986" marR="6698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07000"/>
                        </a:lnSpc>
                        <a:spcAft>
                          <a:spcPts val="0"/>
                        </a:spcAft>
                      </a:pPr>
                      <a:r>
                        <a:rPr lang="tr-TR" sz="1100">
                          <a:solidFill>
                            <a:srgbClr val="000000"/>
                          </a:solidFill>
                          <a:latin typeface="Calibri"/>
                          <a:ea typeface="Calibri"/>
                          <a:cs typeface="Calibri"/>
                        </a:rPr>
                        <a:t>11.</a:t>
                      </a:r>
                      <a:endParaRPr lang="tr-TR" sz="1100">
                        <a:latin typeface="Calibri"/>
                        <a:ea typeface="Calibri"/>
                        <a:cs typeface="Times New Roman"/>
                      </a:endParaRPr>
                    </a:p>
                  </a:txBody>
                  <a:tcPr marL="66986" marR="6698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07000"/>
                        </a:lnSpc>
                        <a:spcAft>
                          <a:spcPts val="0"/>
                        </a:spcAft>
                      </a:pPr>
                      <a:r>
                        <a:rPr lang="tr-TR" sz="1100">
                          <a:solidFill>
                            <a:srgbClr val="000000"/>
                          </a:solidFill>
                          <a:latin typeface="Calibri"/>
                          <a:ea typeface="Calibri"/>
                          <a:cs typeface="Calibri"/>
                        </a:rPr>
                        <a:t>168</a:t>
                      </a:r>
                      <a:endParaRPr lang="tr-TR" sz="1100">
                        <a:latin typeface="Calibri"/>
                        <a:ea typeface="Calibri"/>
                        <a:cs typeface="Times New Roman"/>
                      </a:endParaRPr>
                    </a:p>
                  </a:txBody>
                  <a:tcPr marL="66986" marR="6698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r>
              <a:tr h="225779">
                <a:tc>
                  <a:txBody>
                    <a:bodyPr/>
                    <a:lstStyle/>
                    <a:p>
                      <a:pPr algn="ctr">
                        <a:lnSpc>
                          <a:spcPct val="107000"/>
                        </a:lnSpc>
                        <a:spcAft>
                          <a:spcPts val="0"/>
                        </a:spcAft>
                      </a:pPr>
                      <a:r>
                        <a:rPr lang="tr-TR" sz="1100">
                          <a:solidFill>
                            <a:srgbClr val="000000"/>
                          </a:solidFill>
                          <a:latin typeface="Calibri"/>
                          <a:ea typeface="Calibri"/>
                          <a:cs typeface="Calibri"/>
                        </a:rPr>
                        <a:t>2019-2020</a:t>
                      </a:r>
                      <a:endParaRPr lang="tr-TR" sz="1100">
                        <a:latin typeface="Calibri"/>
                        <a:ea typeface="Calibri"/>
                        <a:cs typeface="Times New Roman"/>
                      </a:endParaRPr>
                    </a:p>
                  </a:txBody>
                  <a:tcPr marL="66986" marR="6698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107000"/>
                        </a:lnSpc>
                        <a:spcAft>
                          <a:spcPts val="0"/>
                        </a:spcAft>
                      </a:pPr>
                      <a:r>
                        <a:rPr lang="tr-TR" sz="1100">
                          <a:solidFill>
                            <a:srgbClr val="000000"/>
                          </a:solidFill>
                          <a:latin typeface="Calibri"/>
                          <a:ea typeface="Calibri"/>
                          <a:cs typeface="Calibri"/>
                        </a:rPr>
                        <a:t>195</a:t>
                      </a:r>
                      <a:endParaRPr lang="tr-TR" sz="1100">
                        <a:latin typeface="Calibri"/>
                        <a:ea typeface="Calibri"/>
                        <a:cs typeface="Times New Roman"/>
                      </a:endParaRPr>
                    </a:p>
                  </a:txBody>
                  <a:tcPr marL="66986" marR="6698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107000"/>
                        </a:lnSpc>
                        <a:spcAft>
                          <a:spcPts val="0"/>
                        </a:spcAft>
                      </a:pPr>
                      <a:r>
                        <a:rPr lang="tr-TR" sz="1100">
                          <a:solidFill>
                            <a:srgbClr val="000000"/>
                          </a:solidFill>
                          <a:latin typeface="Calibri"/>
                          <a:ea typeface="Calibri"/>
                          <a:cs typeface="Calibri"/>
                        </a:rPr>
                        <a:t>1260</a:t>
                      </a:r>
                      <a:endParaRPr lang="tr-TR" sz="1100">
                        <a:latin typeface="Calibri"/>
                        <a:ea typeface="Calibri"/>
                        <a:cs typeface="Times New Roman"/>
                      </a:endParaRPr>
                    </a:p>
                  </a:txBody>
                  <a:tcPr marL="66986" marR="6698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107000"/>
                        </a:lnSpc>
                        <a:spcAft>
                          <a:spcPts val="0"/>
                        </a:spcAft>
                      </a:pPr>
                      <a:r>
                        <a:rPr lang="tr-TR" sz="1100">
                          <a:solidFill>
                            <a:srgbClr val="000000"/>
                          </a:solidFill>
                          <a:latin typeface="Calibri"/>
                          <a:ea typeface="Calibri"/>
                          <a:cs typeface="Calibri"/>
                        </a:rPr>
                        <a:t>12.</a:t>
                      </a:r>
                      <a:endParaRPr lang="tr-TR" sz="1100">
                        <a:latin typeface="Calibri"/>
                        <a:ea typeface="Calibri"/>
                        <a:cs typeface="Times New Roman"/>
                      </a:endParaRPr>
                    </a:p>
                  </a:txBody>
                  <a:tcPr marL="66986" marR="6698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107000"/>
                        </a:lnSpc>
                        <a:spcAft>
                          <a:spcPts val="0"/>
                        </a:spcAft>
                      </a:pPr>
                      <a:r>
                        <a:rPr lang="tr-TR" sz="1100">
                          <a:solidFill>
                            <a:srgbClr val="000000"/>
                          </a:solidFill>
                          <a:latin typeface="Calibri"/>
                          <a:ea typeface="Calibri"/>
                          <a:cs typeface="Calibri"/>
                        </a:rPr>
                        <a:t>175</a:t>
                      </a:r>
                      <a:endParaRPr lang="tr-TR" sz="1100">
                        <a:latin typeface="Calibri"/>
                        <a:ea typeface="Calibri"/>
                        <a:cs typeface="Times New Roman"/>
                      </a:endParaRPr>
                    </a:p>
                  </a:txBody>
                  <a:tcPr marL="66986" marR="6698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r>
              <a:tr h="225779">
                <a:tc>
                  <a:txBody>
                    <a:bodyPr/>
                    <a:lstStyle/>
                    <a:p>
                      <a:pPr algn="ctr">
                        <a:lnSpc>
                          <a:spcPct val="107000"/>
                        </a:lnSpc>
                        <a:spcAft>
                          <a:spcPts val="0"/>
                        </a:spcAft>
                      </a:pPr>
                      <a:r>
                        <a:rPr lang="tr-TR" sz="1100">
                          <a:solidFill>
                            <a:srgbClr val="000000"/>
                          </a:solidFill>
                          <a:latin typeface="Calibri"/>
                          <a:ea typeface="Calibri"/>
                          <a:cs typeface="Calibri"/>
                        </a:rPr>
                        <a:t>2020-2021</a:t>
                      </a:r>
                      <a:endParaRPr lang="tr-TR" sz="1100">
                        <a:latin typeface="Calibri"/>
                        <a:ea typeface="Calibri"/>
                        <a:cs typeface="Times New Roman"/>
                      </a:endParaRPr>
                    </a:p>
                  </a:txBody>
                  <a:tcPr marL="66986" marR="6698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07000"/>
                        </a:lnSpc>
                        <a:spcAft>
                          <a:spcPts val="0"/>
                        </a:spcAft>
                      </a:pPr>
                      <a:r>
                        <a:rPr lang="tr-TR" sz="1100">
                          <a:solidFill>
                            <a:srgbClr val="000000"/>
                          </a:solidFill>
                          <a:latin typeface="Calibri"/>
                          <a:ea typeface="Calibri"/>
                          <a:cs typeface="Calibri"/>
                        </a:rPr>
                        <a:t>260</a:t>
                      </a:r>
                      <a:endParaRPr lang="tr-TR" sz="1100">
                        <a:latin typeface="Calibri"/>
                        <a:ea typeface="Calibri"/>
                        <a:cs typeface="Times New Roman"/>
                      </a:endParaRPr>
                    </a:p>
                  </a:txBody>
                  <a:tcPr marL="66986" marR="6698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07000"/>
                        </a:lnSpc>
                        <a:spcAft>
                          <a:spcPts val="0"/>
                        </a:spcAft>
                      </a:pPr>
                      <a:r>
                        <a:rPr lang="tr-TR" sz="1100">
                          <a:solidFill>
                            <a:srgbClr val="000000"/>
                          </a:solidFill>
                          <a:latin typeface="Calibri"/>
                          <a:ea typeface="Calibri"/>
                          <a:cs typeface="Calibri"/>
                        </a:rPr>
                        <a:t>1371</a:t>
                      </a:r>
                      <a:endParaRPr lang="tr-TR" sz="1100">
                        <a:latin typeface="Calibri"/>
                        <a:ea typeface="Calibri"/>
                        <a:cs typeface="Times New Roman"/>
                      </a:endParaRPr>
                    </a:p>
                  </a:txBody>
                  <a:tcPr marL="66986" marR="6698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07000"/>
                        </a:lnSpc>
                        <a:spcAft>
                          <a:spcPts val="0"/>
                        </a:spcAft>
                      </a:pPr>
                      <a:r>
                        <a:rPr lang="tr-TR" sz="1100">
                          <a:solidFill>
                            <a:srgbClr val="000000"/>
                          </a:solidFill>
                          <a:latin typeface="Calibri"/>
                          <a:ea typeface="Calibri"/>
                          <a:cs typeface="Calibri"/>
                        </a:rPr>
                        <a:t>13.</a:t>
                      </a:r>
                      <a:endParaRPr lang="tr-TR" sz="1100">
                        <a:latin typeface="Calibri"/>
                        <a:ea typeface="Calibri"/>
                        <a:cs typeface="Times New Roman"/>
                      </a:endParaRPr>
                    </a:p>
                  </a:txBody>
                  <a:tcPr marL="66986" marR="6698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07000"/>
                        </a:lnSpc>
                        <a:spcAft>
                          <a:spcPts val="0"/>
                        </a:spcAft>
                      </a:pPr>
                      <a:r>
                        <a:rPr lang="tr-TR" sz="1100">
                          <a:solidFill>
                            <a:srgbClr val="000000"/>
                          </a:solidFill>
                          <a:latin typeface="Calibri"/>
                          <a:ea typeface="Calibri"/>
                          <a:cs typeface="Calibri"/>
                        </a:rPr>
                        <a:t>167</a:t>
                      </a:r>
                      <a:endParaRPr lang="tr-TR" sz="1100">
                        <a:latin typeface="Calibri"/>
                        <a:ea typeface="Calibri"/>
                        <a:cs typeface="Times New Roman"/>
                      </a:endParaRPr>
                    </a:p>
                  </a:txBody>
                  <a:tcPr marL="66986" marR="6698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r>
              <a:tr h="225779">
                <a:tc gridSpan="4">
                  <a:txBody>
                    <a:bodyPr/>
                    <a:lstStyle/>
                    <a:p>
                      <a:pPr algn="ctr">
                        <a:lnSpc>
                          <a:spcPct val="107000"/>
                        </a:lnSpc>
                        <a:spcAft>
                          <a:spcPts val="0"/>
                        </a:spcAft>
                      </a:pPr>
                      <a:r>
                        <a:rPr lang="tr-TR" sz="1100" b="1">
                          <a:solidFill>
                            <a:srgbClr val="000000"/>
                          </a:solidFill>
                          <a:latin typeface="Calibri"/>
                          <a:ea typeface="Calibri"/>
                          <a:cs typeface="Calibri"/>
                        </a:rPr>
                        <a:t>Toplam</a:t>
                      </a:r>
                      <a:endParaRPr lang="tr-TR" sz="1100">
                        <a:latin typeface="Calibri"/>
                        <a:ea typeface="Calibri"/>
                        <a:cs typeface="Times New Roman"/>
                      </a:endParaRPr>
                    </a:p>
                  </a:txBody>
                  <a:tcPr marL="66986" marR="66986" marT="0" marB="0" anchor="ctr">
                    <a:lnL w="12700" cap="flat" cmpd="sng" algn="ctr">
                      <a:solidFill>
                        <a:srgbClr val="9CC2E5"/>
                      </a:solidFill>
                      <a:prstDash val="solid"/>
                      <a:round/>
                      <a:headEnd type="none" w="med" len="med"/>
                      <a:tailEnd type="none" w="med" len="med"/>
                    </a:lnL>
                    <a:lnR w="12700" cap="flat" cmpd="sng" algn="ctr">
                      <a:solidFill>
                        <a:srgbClr val="ACB9CA"/>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a:lnSpc>
                          <a:spcPct val="107000"/>
                        </a:lnSpc>
                        <a:spcAft>
                          <a:spcPts val="0"/>
                        </a:spcAft>
                      </a:pPr>
                      <a:r>
                        <a:rPr lang="tr-TR" sz="1100" b="1" dirty="0">
                          <a:solidFill>
                            <a:srgbClr val="000000"/>
                          </a:solidFill>
                          <a:latin typeface="Calibri"/>
                          <a:ea typeface="Calibri"/>
                          <a:cs typeface="Calibri"/>
                        </a:rPr>
                        <a:t>1423</a:t>
                      </a:r>
                      <a:endParaRPr lang="tr-TR" sz="1100" dirty="0">
                        <a:latin typeface="Calibri"/>
                        <a:ea typeface="Calibri"/>
                        <a:cs typeface="Times New Roman"/>
                      </a:endParaRPr>
                    </a:p>
                  </a:txBody>
                  <a:tcPr marL="66986" marR="66986" marT="0" marB="0" anchor="ctr">
                    <a:lnL w="12700" cap="flat" cmpd="sng" algn="ctr">
                      <a:solidFill>
                        <a:srgbClr val="ACB9CA"/>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r>
            </a:tbl>
          </a:graphicData>
        </a:graphic>
      </p:graphicFrame>
      <p:pic>
        <p:nvPicPr>
          <p:cNvPr id="4" name="Picture 2"/>
          <p:cNvPicPr/>
          <p:nvPr/>
        </p:nvPicPr>
        <p:blipFill>
          <a:blip r:embed="rId2" cstate="print"/>
          <a:stretch>
            <a:fillRect/>
          </a:stretch>
        </p:blipFill>
        <p:spPr>
          <a:xfrm>
            <a:off x="107504" y="0"/>
            <a:ext cx="8712968" cy="1041991"/>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a:xfrm>
            <a:off x="251520" y="1124744"/>
            <a:ext cx="8352928" cy="432048"/>
          </a:xfrm>
        </p:spPr>
        <p:txBody>
          <a:bodyPr>
            <a:noAutofit/>
          </a:bodyPr>
          <a:lstStyle/>
          <a:p>
            <a:r>
              <a:rPr lang="tr-TR" sz="1600" b="1" i="1" dirty="0" smtClean="0">
                <a:solidFill>
                  <a:srgbClr val="C00000"/>
                </a:solidFill>
              </a:rPr>
              <a:t>Devlet Üniversitesi  (DÜS) Tıp Fakültelerinin Akademik Başarı Sıralaması </a:t>
            </a:r>
            <a:endParaRPr lang="tr-TR" sz="1600" b="1" dirty="0">
              <a:solidFill>
                <a:srgbClr val="C00000"/>
              </a:solidFill>
            </a:endParaRPr>
          </a:p>
        </p:txBody>
      </p:sp>
      <p:graphicFrame>
        <p:nvGraphicFramePr>
          <p:cNvPr id="7" name="6 İçerik Yer Tutucusu"/>
          <p:cNvGraphicFramePr>
            <a:graphicFrameLocks noGrp="1"/>
          </p:cNvGraphicFramePr>
          <p:nvPr>
            <p:ph sz="quarter" idx="1"/>
          </p:nvPr>
        </p:nvGraphicFramePr>
        <p:xfrm>
          <a:off x="611562" y="1916834"/>
          <a:ext cx="7920879" cy="4532101"/>
        </p:xfrm>
        <a:graphic>
          <a:graphicData uri="http://schemas.openxmlformats.org/drawingml/2006/table">
            <a:tbl>
              <a:tblPr/>
              <a:tblGrid>
                <a:gridCol w="1061397"/>
                <a:gridCol w="1281598"/>
                <a:gridCol w="1281598"/>
                <a:gridCol w="1281598"/>
                <a:gridCol w="1281598"/>
                <a:gridCol w="941001"/>
                <a:gridCol w="792089"/>
              </a:tblGrid>
              <a:tr h="172317">
                <a:tc rowSpan="3">
                  <a:txBody>
                    <a:bodyPr/>
                    <a:lstStyle/>
                    <a:p>
                      <a:pPr algn="ctr">
                        <a:lnSpc>
                          <a:spcPct val="107000"/>
                        </a:lnSpc>
                        <a:spcAft>
                          <a:spcPts val="0"/>
                        </a:spcAft>
                      </a:pPr>
                      <a:r>
                        <a:rPr lang="tr-TR" sz="1000" b="1" dirty="0">
                          <a:latin typeface="Calibri"/>
                          <a:ea typeface="Calibri"/>
                          <a:cs typeface="Calibri"/>
                        </a:rPr>
                        <a:t>Yıllar</a:t>
                      </a:r>
                      <a:endParaRPr lang="tr-TR"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gridSpan="6">
                  <a:txBody>
                    <a:bodyPr/>
                    <a:lstStyle/>
                    <a:p>
                      <a:pPr algn="ctr">
                        <a:lnSpc>
                          <a:spcPct val="107000"/>
                        </a:lnSpc>
                        <a:spcAft>
                          <a:spcPts val="0"/>
                        </a:spcAft>
                      </a:pPr>
                      <a:r>
                        <a:rPr lang="tr-TR" sz="1000" b="1">
                          <a:latin typeface="Calibri"/>
                          <a:ea typeface="Calibri"/>
                          <a:cs typeface="Calibri"/>
                        </a:rPr>
                        <a:t>DÜS Türkiye Sıralaması</a:t>
                      </a: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72317">
                <a:tc vMerge="1">
                  <a:txBody>
                    <a:bodyPr/>
                    <a:lstStyle/>
                    <a:p>
                      <a:endParaRPr lang="tr-TR"/>
                    </a:p>
                  </a:txBody>
                  <a:tcPr/>
                </a:tc>
                <a:tc gridSpan="3">
                  <a:txBody>
                    <a:bodyPr/>
                    <a:lstStyle/>
                    <a:p>
                      <a:pPr algn="ctr">
                        <a:lnSpc>
                          <a:spcPct val="107000"/>
                        </a:lnSpc>
                        <a:spcAft>
                          <a:spcPts val="0"/>
                        </a:spcAft>
                      </a:pPr>
                      <a:r>
                        <a:rPr lang="tr-TR" sz="1000" b="1">
                          <a:latin typeface="Calibri"/>
                          <a:ea typeface="Calibri"/>
                          <a:cs typeface="Calibri"/>
                        </a:rPr>
                        <a:t>Devlet Tıp Fakülteleri Sıralaması</a:t>
                      </a: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endParaRPr lang="tr-TR"/>
                    </a:p>
                  </a:txBody>
                  <a:tcPr/>
                </a:tc>
                <a:tc hMerge="1">
                  <a:txBody>
                    <a:bodyPr/>
                    <a:lstStyle/>
                    <a:p>
                      <a:endParaRPr lang="tr-TR"/>
                    </a:p>
                  </a:txBody>
                  <a:tcPr/>
                </a:tc>
                <a:tc gridSpan="3">
                  <a:txBody>
                    <a:bodyPr/>
                    <a:lstStyle/>
                    <a:p>
                      <a:pPr algn="ctr">
                        <a:lnSpc>
                          <a:spcPct val="107000"/>
                        </a:lnSpc>
                        <a:spcAft>
                          <a:spcPts val="0"/>
                        </a:spcAft>
                      </a:pPr>
                      <a:r>
                        <a:rPr lang="tr-TR" sz="1000" b="1">
                          <a:latin typeface="Calibri"/>
                          <a:ea typeface="Calibri"/>
                          <a:cs typeface="Calibri"/>
                        </a:rPr>
                        <a:t>Üniversite Sıralaması</a:t>
                      </a: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endParaRPr lang="tr-TR"/>
                    </a:p>
                  </a:txBody>
                  <a:tcPr/>
                </a:tc>
                <a:tc hMerge="1">
                  <a:txBody>
                    <a:bodyPr/>
                    <a:lstStyle/>
                    <a:p>
                      <a:endParaRPr lang="tr-TR"/>
                    </a:p>
                  </a:txBody>
                  <a:tcPr/>
                </a:tc>
              </a:tr>
              <a:tr h="1723166">
                <a:tc vMerge="1">
                  <a:txBody>
                    <a:bodyPr/>
                    <a:lstStyle/>
                    <a:p>
                      <a:endParaRPr lang="tr-TR"/>
                    </a:p>
                  </a:txBody>
                  <a:tcPr/>
                </a:tc>
                <a:tc>
                  <a:txBody>
                    <a:bodyPr/>
                    <a:lstStyle/>
                    <a:p>
                      <a:pPr algn="ctr">
                        <a:lnSpc>
                          <a:spcPct val="107000"/>
                        </a:lnSpc>
                        <a:spcAft>
                          <a:spcPts val="0"/>
                        </a:spcAft>
                      </a:pPr>
                      <a:r>
                        <a:rPr lang="tr-TR" sz="1000" b="1">
                          <a:latin typeface="Calibri"/>
                          <a:ea typeface="Calibri"/>
                          <a:cs typeface="Calibri"/>
                        </a:rPr>
                        <a:t>Sırası</a:t>
                      </a: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07000"/>
                        </a:lnSpc>
                        <a:spcAft>
                          <a:spcPts val="0"/>
                        </a:spcAft>
                      </a:pPr>
                      <a:r>
                        <a:rPr lang="tr-TR" sz="1000" b="1">
                          <a:latin typeface="Calibri"/>
                          <a:ea typeface="Calibri"/>
                          <a:cs typeface="Calibri"/>
                        </a:rPr>
                        <a:t>Puan Aralığı</a:t>
                      </a: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07000"/>
                        </a:lnSpc>
                        <a:spcAft>
                          <a:spcPts val="0"/>
                        </a:spcAft>
                      </a:pPr>
                      <a:r>
                        <a:rPr lang="tr-TR" sz="1000" b="1">
                          <a:latin typeface="Calibri"/>
                          <a:ea typeface="Calibri"/>
                          <a:cs typeface="Calibri"/>
                        </a:rPr>
                        <a:t>Fakülte Sayısı</a:t>
                      </a: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indent="-69215" algn="ctr">
                        <a:lnSpc>
                          <a:spcPct val="107000"/>
                        </a:lnSpc>
                        <a:spcAft>
                          <a:spcPts val="0"/>
                        </a:spcAft>
                      </a:pPr>
                      <a:r>
                        <a:rPr lang="tr-TR" sz="1000" b="1">
                          <a:latin typeface="Calibri"/>
                          <a:ea typeface="Calibri"/>
                          <a:cs typeface="Calibri"/>
                        </a:rPr>
                        <a:t>Sırası</a:t>
                      </a: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indent="-69215" algn="ctr">
                        <a:lnSpc>
                          <a:spcPct val="107000"/>
                        </a:lnSpc>
                        <a:spcAft>
                          <a:spcPts val="0"/>
                        </a:spcAft>
                      </a:pPr>
                      <a:r>
                        <a:rPr lang="tr-TR" sz="1000" b="1">
                          <a:latin typeface="Calibri"/>
                          <a:ea typeface="Calibri"/>
                          <a:cs typeface="Calibri"/>
                        </a:rPr>
                        <a:t>Puan Aralığı</a:t>
                      </a: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indent="-69215" algn="ctr">
                        <a:lnSpc>
                          <a:spcPct val="107000"/>
                        </a:lnSpc>
                        <a:spcAft>
                          <a:spcPts val="0"/>
                        </a:spcAft>
                      </a:pPr>
                      <a:r>
                        <a:rPr lang="tr-TR" sz="1000" b="1">
                          <a:latin typeface="Calibri"/>
                          <a:ea typeface="Calibri"/>
                          <a:cs typeface="Calibri"/>
                        </a:rPr>
                        <a:t>Üniversite Sayısı</a:t>
                      </a: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r>
              <a:tr h="379123">
                <a:tc>
                  <a:txBody>
                    <a:bodyPr/>
                    <a:lstStyle/>
                    <a:p>
                      <a:pPr algn="ctr">
                        <a:lnSpc>
                          <a:spcPct val="107000"/>
                        </a:lnSpc>
                        <a:spcAft>
                          <a:spcPts val="0"/>
                        </a:spcAft>
                      </a:pPr>
                      <a:r>
                        <a:rPr lang="tr-TR" sz="1100">
                          <a:latin typeface="Calibri"/>
                          <a:ea typeface="Calibri"/>
                          <a:cs typeface="Calibri"/>
                        </a:rPr>
                        <a:t>2016</a:t>
                      </a: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07000"/>
                        </a:lnSpc>
                        <a:spcAft>
                          <a:spcPts val="0"/>
                        </a:spcAft>
                      </a:pPr>
                      <a:r>
                        <a:rPr lang="tr-TR" sz="1100">
                          <a:latin typeface="Calibri"/>
                          <a:ea typeface="Calibri"/>
                          <a:cs typeface="Calibri"/>
                        </a:rPr>
                        <a:t>2</a:t>
                      </a: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100">
                          <a:latin typeface="Calibri"/>
                          <a:ea typeface="Calibri"/>
                          <a:cs typeface="Calibri"/>
                        </a:rPr>
                        <a:t>45-50</a:t>
                      </a: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100" dirty="0">
                          <a:latin typeface="Calibri"/>
                          <a:ea typeface="Calibri"/>
                          <a:cs typeface="Calibri"/>
                        </a:rPr>
                        <a:t>31</a:t>
                      </a:r>
                      <a:endParaRPr lang="tr-T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100">
                          <a:latin typeface="Calibri"/>
                          <a:ea typeface="Calibri"/>
                          <a:cs typeface="Calibri"/>
                        </a:rPr>
                        <a:t>6</a:t>
                      </a: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100">
                          <a:latin typeface="Calibri"/>
                          <a:ea typeface="Calibri"/>
                          <a:cs typeface="Calibri"/>
                        </a:rPr>
                        <a:t>50-55</a:t>
                      </a: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100" dirty="0">
                          <a:latin typeface="Calibri"/>
                          <a:ea typeface="Calibri"/>
                          <a:cs typeface="Calibri"/>
                        </a:rPr>
                        <a:t>95</a:t>
                      </a:r>
                      <a:endParaRPr lang="tr-T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9123">
                <a:tc>
                  <a:txBody>
                    <a:bodyPr/>
                    <a:lstStyle/>
                    <a:p>
                      <a:pPr algn="ctr">
                        <a:lnSpc>
                          <a:spcPct val="107000"/>
                        </a:lnSpc>
                        <a:spcAft>
                          <a:spcPts val="0"/>
                        </a:spcAft>
                      </a:pPr>
                      <a:r>
                        <a:rPr lang="tr-TR" sz="1100">
                          <a:latin typeface="Calibri"/>
                          <a:ea typeface="Calibri"/>
                          <a:cs typeface="Calibri"/>
                        </a:rPr>
                        <a:t>2017</a:t>
                      </a: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07000"/>
                        </a:lnSpc>
                        <a:spcAft>
                          <a:spcPts val="0"/>
                        </a:spcAft>
                      </a:pPr>
                      <a:r>
                        <a:rPr lang="tr-TR" sz="1100">
                          <a:latin typeface="Calibri"/>
                          <a:ea typeface="Calibri"/>
                          <a:cs typeface="Calibri"/>
                        </a:rPr>
                        <a:t>2</a:t>
                      </a: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100">
                          <a:latin typeface="Calibri"/>
                          <a:ea typeface="Calibri"/>
                          <a:cs typeface="Calibri"/>
                        </a:rPr>
                        <a:t>60-65</a:t>
                      </a: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100">
                          <a:latin typeface="Calibri"/>
                          <a:ea typeface="Calibri"/>
                          <a:cs typeface="Calibri"/>
                        </a:rPr>
                        <a:t>52</a:t>
                      </a: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100">
                          <a:latin typeface="Calibri"/>
                          <a:ea typeface="Calibri"/>
                          <a:cs typeface="Calibri"/>
                        </a:rPr>
                        <a:t>9</a:t>
                      </a: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100">
                          <a:latin typeface="Calibri"/>
                          <a:ea typeface="Calibri"/>
                          <a:cs typeface="Calibri"/>
                        </a:rPr>
                        <a:t>60-65</a:t>
                      </a: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100">
                          <a:latin typeface="Calibri"/>
                          <a:ea typeface="Calibri"/>
                          <a:cs typeface="Calibri"/>
                        </a:rPr>
                        <a:t>97</a:t>
                      </a: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8685">
                <a:tc>
                  <a:txBody>
                    <a:bodyPr/>
                    <a:lstStyle/>
                    <a:p>
                      <a:pPr algn="ctr">
                        <a:lnSpc>
                          <a:spcPct val="107000"/>
                        </a:lnSpc>
                        <a:spcAft>
                          <a:spcPts val="0"/>
                        </a:spcAft>
                      </a:pPr>
                      <a:r>
                        <a:rPr lang="tr-TR" sz="1100">
                          <a:latin typeface="Calibri"/>
                          <a:ea typeface="Calibri"/>
                          <a:cs typeface="Calibri"/>
                        </a:rPr>
                        <a:t>2018</a:t>
                      </a: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07000"/>
                        </a:lnSpc>
                        <a:spcAft>
                          <a:spcPts val="0"/>
                        </a:spcAft>
                      </a:pPr>
                      <a:r>
                        <a:rPr lang="tr-TR" sz="1100">
                          <a:latin typeface="Calibri"/>
                          <a:ea typeface="Calibri"/>
                          <a:cs typeface="Calibri"/>
                        </a:rPr>
                        <a:t>6</a:t>
                      </a: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100">
                          <a:latin typeface="Calibri"/>
                          <a:ea typeface="Calibri"/>
                          <a:cs typeface="Calibri"/>
                        </a:rPr>
                        <a:t>60-65</a:t>
                      </a: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100">
                          <a:latin typeface="Calibri"/>
                          <a:ea typeface="Calibri"/>
                          <a:cs typeface="Calibri"/>
                        </a:rPr>
                        <a:t>58</a:t>
                      </a: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100">
                          <a:latin typeface="Calibri"/>
                          <a:ea typeface="Calibri"/>
                          <a:cs typeface="Calibri"/>
                        </a:rPr>
                        <a:t>12</a:t>
                      </a: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100">
                          <a:latin typeface="Calibri"/>
                          <a:ea typeface="Calibri"/>
                          <a:cs typeface="Calibri"/>
                        </a:rPr>
                        <a:t>65-70</a:t>
                      </a: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100">
                          <a:latin typeface="Calibri"/>
                          <a:ea typeface="Calibri"/>
                          <a:cs typeface="Calibri"/>
                        </a:rPr>
                        <a:t>108</a:t>
                      </a: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8685">
                <a:tc>
                  <a:txBody>
                    <a:bodyPr/>
                    <a:lstStyle/>
                    <a:p>
                      <a:pPr algn="ctr">
                        <a:lnSpc>
                          <a:spcPct val="107000"/>
                        </a:lnSpc>
                        <a:spcAft>
                          <a:spcPts val="0"/>
                        </a:spcAft>
                      </a:pPr>
                      <a:r>
                        <a:rPr lang="tr-TR" sz="1100">
                          <a:latin typeface="Calibri"/>
                          <a:ea typeface="Calibri"/>
                          <a:cs typeface="Calibri"/>
                        </a:rPr>
                        <a:t>2019</a:t>
                      </a: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07000"/>
                        </a:lnSpc>
                        <a:spcAft>
                          <a:spcPts val="0"/>
                        </a:spcAft>
                      </a:pPr>
                      <a:r>
                        <a:rPr lang="tr-TR" sz="1100">
                          <a:latin typeface="Calibri"/>
                          <a:ea typeface="Calibri"/>
                          <a:cs typeface="Calibri"/>
                        </a:rPr>
                        <a:t>21</a:t>
                      </a: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100">
                          <a:latin typeface="Calibri"/>
                          <a:ea typeface="Calibri"/>
                          <a:cs typeface="Calibri"/>
                        </a:rPr>
                        <a:t>35-40</a:t>
                      </a: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100">
                          <a:latin typeface="Calibri"/>
                          <a:ea typeface="Calibri"/>
                          <a:cs typeface="Calibri"/>
                        </a:rPr>
                        <a:t>50</a:t>
                      </a: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100">
                          <a:latin typeface="Calibri"/>
                          <a:ea typeface="Calibri"/>
                          <a:cs typeface="Calibri"/>
                        </a:rPr>
                        <a:t>12</a:t>
                      </a: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100">
                          <a:latin typeface="Calibri"/>
                          <a:ea typeface="Calibri"/>
                          <a:cs typeface="Calibri"/>
                        </a:rPr>
                        <a:t>45-50</a:t>
                      </a: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100">
                          <a:latin typeface="Calibri"/>
                          <a:ea typeface="Calibri"/>
                          <a:cs typeface="Calibri"/>
                        </a:rPr>
                        <a:t>116</a:t>
                      </a: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8685">
                <a:tc>
                  <a:txBody>
                    <a:bodyPr/>
                    <a:lstStyle/>
                    <a:p>
                      <a:pPr algn="ctr">
                        <a:lnSpc>
                          <a:spcPct val="107000"/>
                        </a:lnSpc>
                        <a:spcAft>
                          <a:spcPts val="0"/>
                        </a:spcAft>
                      </a:pPr>
                      <a:r>
                        <a:rPr lang="tr-TR" sz="1100">
                          <a:latin typeface="Calibri"/>
                          <a:ea typeface="Calibri"/>
                          <a:cs typeface="Calibri"/>
                        </a:rPr>
                        <a:t>2020</a:t>
                      </a:r>
                      <a:endParaRPr lang="tr-TR"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07000"/>
                        </a:lnSpc>
                        <a:spcAft>
                          <a:spcPts val="0"/>
                        </a:spcAft>
                      </a:pPr>
                      <a:r>
                        <a:rPr lang="tr-TR" sz="1100">
                          <a:latin typeface="Calibri"/>
                          <a:ea typeface="Calibri"/>
                          <a:cs typeface="Calibri"/>
                        </a:rPr>
                        <a:t>6</a:t>
                      </a: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100">
                          <a:latin typeface="Calibri"/>
                          <a:ea typeface="Calibri"/>
                          <a:cs typeface="Calibri"/>
                        </a:rPr>
                        <a:t>40-45</a:t>
                      </a: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100">
                          <a:latin typeface="Calibri"/>
                          <a:ea typeface="Calibri"/>
                          <a:cs typeface="Calibri"/>
                        </a:rPr>
                        <a:t>50</a:t>
                      </a: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9215" algn="ctr">
                        <a:lnSpc>
                          <a:spcPct val="107000"/>
                        </a:lnSpc>
                        <a:spcAft>
                          <a:spcPts val="0"/>
                        </a:spcAft>
                      </a:pPr>
                      <a:r>
                        <a:rPr lang="tr-TR" sz="1100">
                          <a:latin typeface="Calibri"/>
                          <a:ea typeface="Calibri"/>
                          <a:cs typeface="Calibri"/>
                        </a:rPr>
                        <a:t>5</a:t>
                      </a: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9215" algn="ctr">
                        <a:lnSpc>
                          <a:spcPct val="107000"/>
                        </a:lnSpc>
                        <a:spcAft>
                          <a:spcPts val="0"/>
                        </a:spcAft>
                      </a:pPr>
                      <a:r>
                        <a:rPr lang="tr-TR" sz="1100">
                          <a:latin typeface="Calibri"/>
                          <a:ea typeface="Calibri"/>
                          <a:cs typeface="Calibri"/>
                        </a:rPr>
                        <a:t>45-50</a:t>
                      </a: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9215" algn="ctr">
                        <a:lnSpc>
                          <a:spcPct val="107000"/>
                        </a:lnSpc>
                        <a:spcAft>
                          <a:spcPts val="0"/>
                        </a:spcAft>
                      </a:pPr>
                      <a:r>
                        <a:rPr lang="tr-TR" sz="1100" dirty="0">
                          <a:latin typeface="Calibri"/>
                          <a:ea typeface="Calibri"/>
                          <a:cs typeface="Calibri"/>
                        </a:rPr>
                        <a:t>123</a:t>
                      </a:r>
                      <a:endParaRPr lang="tr-T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4" name="Picture 2"/>
          <p:cNvPicPr/>
          <p:nvPr/>
        </p:nvPicPr>
        <p:blipFill>
          <a:blip r:embed="rId2" cstate="print"/>
          <a:stretch>
            <a:fillRect/>
          </a:stretch>
        </p:blipFill>
        <p:spPr>
          <a:xfrm>
            <a:off x="107504" y="0"/>
            <a:ext cx="8712968" cy="1041991"/>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a:xfrm>
            <a:off x="251520" y="1124744"/>
            <a:ext cx="8352928" cy="504056"/>
          </a:xfrm>
        </p:spPr>
        <p:txBody>
          <a:bodyPr>
            <a:noAutofit/>
          </a:bodyPr>
          <a:lstStyle/>
          <a:p>
            <a:r>
              <a:rPr lang="tr-TR" sz="1400" b="1" i="1" dirty="0" smtClean="0">
                <a:solidFill>
                  <a:srgbClr val="C00000"/>
                </a:solidFill>
              </a:rPr>
              <a:t>URAP Türkiye Akademik Performansa Göre Üniversitelerin ve Tıp Fakültesi Olan Üniversitelerin Alan Bazlı Sıralaması </a:t>
            </a:r>
            <a:endParaRPr lang="tr-TR" sz="1400" b="1" dirty="0">
              <a:solidFill>
                <a:srgbClr val="C00000"/>
              </a:solidFill>
            </a:endParaRPr>
          </a:p>
        </p:txBody>
      </p:sp>
      <p:graphicFrame>
        <p:nvGraphicFramePr>
          <p:cNvPr id="7" name="6 İçerik Yer Tutucusu"/>
          <p:cNvGraphicFramePr>
            <a:graphicFrameLocks noGrp="1"/>
          </p:cNvGraphicFramePr>
          <p:nvPr>
            <p:ph sz="quarter" idx="1"/>
          </p:nvPr>
        </p:nvGraphicFramePr>
        <p:xfrm>
          <a:off x="251518" y="1700808"/>
          <a:ext cx="8640961" cy="4752528"/>
        </p:xfrm>
        <a:graphic>
          <a:graphicData uri="http://schemas.openxmlformats.org/drawingml/2006/table">
            <a:tbl>
              <a:tblPr/>
              <a:tblGrid>
                <a:gridCol w="1244298"/>
                <a:gridCol w="1396379"/>
                <a:gridCol w="1396379"/>
                <a:gridCol w="1270222"/>
                <a:gridCol w="1145791"/>
                <a:gridCol w="1524266"/>
                <a:gridCol w="663626"/>
              </a:tblGrid>
              <a:tr h="475253">
                <a:tc rowSpan="3">
                  <a:txBody>
                    <a:bodyPr/>
                    <a:lstStyle/>
                    <a:p>
                      <a:pPr algn="ctr">
                        <a:lnSpc>
                          <a:spcPct val="107000"/>
                        </a:lnSpc>
                        <a:spcAft>
                          <a:spcPts val="0"/>
                        </a:spcAft>
                      </a:pPr>
                      <a:r>
                        <a:rPr lang="tr-TR" sz="1000" b="1">
                          <a:latin typeface="Calibri"/>
                          <a:ea typeface="Calibri"/>
                          <a:cs typeface="Calibri"/>
                        </a:rPr>
                        <a:t>Yıllar</a:t>
                      </a:r>
                      <a:endParaRPr lang="tr-TR"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gridSpan="6">
                  <a:txBody>
                    <a:bodyPr/>
                    <a:lstStyle/>
                    <a:p>
                      <a:pPr algn="ctr">
                        <a:lnSpc>
                          <a:spcPct val="107000"/>
                        </a:lnSpc>
                        <a:spcAft>
                          <a:spcPts val="0"/>
                        </a:spcAft>
                      </a:pPr>
                      <a:r>
                        <a:rPr lang="tr-TR" sz="1000" b="1">
                          <a:latin typeface="Calibri"/>
                          <a:ea typeface="Calibri"/>
                          <a:cs typeface="Calibri"/>
                        </a:rPr>
                        <a:t>URAP  Türkiye Sıralaması</a:t>
                      </a:r>
                      <a:endParaRPr lang="tr-TR"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475253">
                <a:tc vMerge="1">
                  <a:txBody>
                    <a:bodyPr/>
                    <a:lstStyle/>
                    <a:p>
                      <a:endParaRPr lang="tr-TR"/>
                    </a:p>
                  </a:txBody>
                  <a:tcPr/>
                </a:tc>
                <a:tc gridSpan="3">
                  <a:txBody>
                    <a:bodyPr/>
                    <a:lstStyle/>
                    <a:p>
                      <a:pPr algn="ctr">
                        <a:lnSpc>
                          <a:spcPct val="107000"/>
                        </a:lnSpc>
                        <a:spcAft>
                          <a:spcPts val="0"/>
                        </a:spcAft>
                      </a:pPr>
                      <a:r>
                        <a:rPr lang="tr-TR" sz="1000" b="1">
                          <a:latin typeface="Calibri"/>
                          <a:ea typeface="Calibri"/>
                          <a:cs typeface="Calibri"/>
                        </a:rPr>
                        <a:t>Ulusal Tıp Fakülteleri</a:t>
                      </a:r>
                      <a:endParaRPr lang="tr-TR"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hMerge="1">
                  <a:txBody>
                    <a:bodyPr/>
                    <a:lstStyle/>
                    <a:p>
                      <a:endParaRPr lang="tr-TR"/>
                    </a:p>
                  </a:txBody>
                  <a:tcPr/>
                </a:tc>
                <a:tc hMerge="1">
                  <a:txBody>
                    <a:bodyPr/>
                    <a:lstStyle/>
                    <a:p>
                      <a:endParaRPr lang="tr-TR"/>
                    </a:p>
                  </a:txBody>
                  <a:tcPr/>
                </a:tc>
                <a:tc gridSpan="3">
                  <a:txBody>
                    <a:bodyPr/>
                    <a:lstStyle/>
                    <a:p>
                      <a:pPr algn="ctr">
                        <a:lnSpc>
                          <a:spcPct val="107000"/>
                        </a:lnSpc>
                        <a:spcAft>
                          <a:spcPts val="0"/>
                        </a:spcAft>
                      </a:pPr>
                      <a:r>
                        <a:rPr lang="tr-TR" sz="1000" b="1">
                          <a:latin typeface="Calibri"/>
                          <a:ea typeface="Calibri"/>
                          <a:cs typeface="Calibri"/>
                        </a:rPr>
                        <a:t>Ulusal Üniversiteler</a:t>
                      </a:r>
                      <a:endParaRPr lang="tr-TR"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hMerge="1">
                  <a:txBody>
                    <a:bodyPr/>
                    <a:lstStyle/>
                    <a:p>
                      <a:endParaRPr lang="tr-TR"/>
                    </a:p>
                  </a:txBody>
                  <a:tcPr/>
                </a:tc>
                <a:tc hMerge="1">
                  <a:txBody>
                    <a:bodyPr/>
                    <a:lstStyle/>
                    <a:p>
                      <a:endParaRPr lang="tr-TR"/>
                    </a:p>
                  </a:txBody>
                  <a:tcPr/>
                </a:tc>
              </a:tr>
              <a:tr h="1425757">
                <a:tc vMerge="1">
                  <a:txBody>
                    <a:bodyPr/>
                    <a:lstStyle/>
                    <a:p>
                      <a:endParaRPr lang="tr-TR"/>
                    </a:p>
                  </a:txBody>
                  <a:tcPr/>
                </a:tc>
                <a:tc>
                  <a:txBody>
                    <a:bodyPr/>
                    <a:lstStyle/>
                    <a:p>
                      <a:pPr algn="ctr">
                        <a:lnSpc>
                          <a:spcPct val="107000"/>
                        </a:lnSpc>
                        <a:spcAft>
                          <a:spcPts val="0"/>
                        </a:spcAft>
                      </a:pPr>
                      <a:r>
                        <a:rPr lang="tr-TR" sz="1000" b="1">
                          <a:latin typeface="Calibri"/>
                          <a:ea typeface="Calibri"/>
                          <a:cs typeface="Calibri"/>
                        </a:rPr>
                        <a:t>Sırası</a:t>
                      </a:r>
                      <a:endParaRPr lang="tr-TR"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07000"/>
                        </a:lnSpc>
                        <a:spcAft>
                          <a:spcPts val="0"/>
                        </a:spcAft>
                      </a:pPr>
                      <a:r>
                        <a:rPr lang="tr-TR" sz="1000" b="1">
                          <a:latin typeface="Calibri"/>
                          <a:ea typeface="Calibri"/>
                          <a:cs typeface="Calibri"/>
                        </a:rPr>
                        <a:t>Puanı</a:t>
                      </a:r>
                      <a:endParaRPr lang="tr-TR"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07000"/>
                        </a:lnSpc>
                        <a:spcAft>
                          <a:spcPts val="0"/>
                        </a:spcAft>
                      </a:pPr>
                      <a:r>
                        <a:rPr lang="tr-TR" sz="1000" b="1">
                          <a:latin typeface="Calibri"/>
                          <a:ea typeface="Calibri"/>
                          <a:cs typeface="Calibri"/>
                        </a:rPr>
                        <a:t>Fakülte Sayısı</a:t>
                      </a:r>
                      <a:endParaRPr lang="tr-TR"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07000"/>
                        </a:lnSpc>
                        <a:spcAft>
                          <a:spcPts val="0"/>
                        </a:spcAft>
                      </a:pPr>
                      <a:r>
                        <a:rPr lang="tr-TR" sz="1000" b="1">
                          <a:latin typeface="Calibri"/>
                          <a:ea typeface="Calibri"/>
                          <a:cs typeface="Calibri"/>
                        </a:rPr>
                        <a:t>Sırası</a:t>
                      </a:r>
                      <a:endParaRPr lang="tr-TR"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07000"/>
                        </a:lnSpc>
                        <a:spcAft>
                          <a:spcPts val="0"/>
                        </a:spcAft>
                      </a:pPr>
                      <a:r>
                        <a:rPr lang="tr-TR" sz="1000" b="1">
                          <a:latin typeface="Calibri"/>
                          <a:ea typeface="Calibri"/>
                          <a:cs typeface="Calibri"/>
                        </a:rPr>
                        <a:t>Puanı</a:t>
                      </a:r>
                      <a:endParaRPr lang="tr-TR"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07000"/>
                        </a:lnSpc>
                        <a:spcAft>
                          <a:spcPts val="0"/>
                        </a:spcAft>
                      </a:pPr>
                      <a:r>
                        <a:rPr lang="tr-TR" sz="1000" b="1">
                          <a:latin typeface="Calibri"/>
                          <a:ea typeface="Calibri"/>
                          <a:cs typeface="Calibri"/>
                        </a:rPr>
                        <a:t>Üniversite Sayısı</a:t>
                      </a:r>
                      <a:endParaRPr lang="tr-TR"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r>
              <a:tr h="475253">
                <a:tc>
                  <a:txBody>
                    <a:bodyPr/>
                    <a:lstStyle/>
                    <a:p>
                      <a:pPr algn="ctr">
                        <a:lnSpc>
                          <a:spcPct val="107000"/>
                        </a:lnSpc>
                        <a:spcAft>
                          <a:spcPts val="0"/>
                        </a:spcAft>
                      </a:pPr>
                      <a:r>
                        <a:rPr lang="tr-TR" sz="1000">
                          <a:latin typeface="Calibri"/>
                          <a:ea typeface="Calibri"/>
                          <a:cs typeface="Calibri"/>
                        </a:rPr>
                        <a:t>2016-2017</a:t>
                      </a: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07000"/>
                        </a:lnSpc>
                        <a:spcAft>
                          <a:spcPts val="0"/>
                        </a:spcAft>
                      </a:pPr>
                      <a:r>
                        <a:rPr lang="tr-TR" sz="1000">
                          <a:latin typeface="Calibri"/>
                          <a:ea typeface="Calibri"/>
                          <a:cs typeface="Calibri"/>
                        </a:rPr>
                        <a:t>9</a:t>
                      </a: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000">
                          <a:latin typeface="Calibri"/>
                          <a:ea typeface="Calibri"/>
                          <a:cs typeface="Calibri"/>
                        </a:rPr>
                        <a:t>550-599</a:t>
                      </a: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000">
                          <a:latin typeface="Calibri"/>
                          <a:ea typeface="Calibri"/>
                          <a:cs typeface="Calibri"/>
                        </a:rPr>
                        <a:t>68</a:t>
                      </a: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000">
                          <a:latin typeface="Calibri"/>
                          <a:ea typeface="Calibri"/>
                          <a:cs typeface="Calibri"/>
                        </a:rPr>
                        <a:t>15</a:t>
                      </a: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000">
                          <a:latin typeface="Calibri"/>
                          <a:ea typeface="Calibri"/>
                          <a:cs typeface="Calibri"/>
                        </a:rPr>
                        <a:t>594</a:t>
                      </a: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000">
                          <a:latin typeface="Calibri"/>
                          <a:ea typeface="Calibri"/>
                          <a:cs typeface="Calibri"/>
                        </a:rPr>
                        <a:t>125</a:t>
                      </a: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5253">
                <a:tc>
                  <a:txBody>
                    <a:bodyPr/>
                    <a:lstStyle/>
                    <a:p>
                      <a:pPr algn="ctr">
                        <a:lnSpc>
                          <a:spcPct val="107000"/>
                        </a:lnSpc>
                        <a:spcAft>
                          <a:spcPts val="0"/>
                        </a:spcAft>
                      </a:pPr>
                      <a:r>
                        <a:rPr lang="tr-TR" sz="1000">
                          <a:latin typeface="Calibri"/>
                          <a:ea typeface="Calibri"/>
                          <a:cs typeface="Calibri"/>
                        </a:rPr>
                        <a:t>2017-2018</a:t>
                      </a: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07000"/>
                        </a:lnSpc>
                        <a:spcAft>
                          <a:spcPts val="0"/>
                        </a:spcAft>
                      </a:pPr>
                      <a:r>
                        <a:rPr lang="tr-TR" sz="1000">
                          <a:latin typeface="Calibri"/>
                          <a:ea typeface="Calibri"/>
                          <a:cs typeface="Calibri"/>
                        </a:rPr>
                        <a:t>10</a:t>
                      </a: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000">
                          <a:latin typeface="Calibri"/>
                          <a:ea typeface="Calibri"/>
                          <a:cs typeface="Calibri"/>
                        </a:rPr>
                        <a:t>600-649</a:t>
                      </a: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000">
                          <a:latin typeface="Calibri"/>
                          <a:ea typeface="Calibri"/>
                          <a:cs typeface="Calibri"/>
                        </a:rPr>
                        <a:t>74</a:t>
                      </a: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000">
                          <a:latin typeface="Calibri"/>
                          <a:ea typeface="Calibri"/>
                          <a:cs typeface="Calibri"/>
                        </a:rPr>
                        <a:t>18</a:t>
                      </a: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000">
                          <a:latin typeface="Calibri"/>
                          <a:ea typeface="Calibri"/>
                          <a:cs typeface="Calibri"/>
                        </a:rPr>
                        <a:t>605</a:t>
                      </a: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000">
                          <a:latin typeface="Calibri"/>
                          <a:ea typeface="Calibri"/>
                          <a:cs typeface="Calibri"/>
                        </a:rPr>
                        <a:t>148</a:t>
                      </a: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5253">
                <a:tc>
                  <a:txBody>
                    <a:bodyPr/>
                    <a:lstStyle/>
                    <a:p>
                      <a:pPr algn="ctr">
                        <a:lnSpc>
                          <a:spcPct val="107000"/>
                        </a:lnSpc>
                        <a:spcAft>
                          <a:spcPts val="0"/>
                        </a:spcAft>
                      </a:pPr>
                      <a:r>
                        <a:rPr lang="tr-TR" sz="1000">
                          <a:latin typeface="Calibri"/>
                          <a:ea typeface="Calibri"/>
                          <a:cs typeface="Calibri"/>
                        </a:rPr>
                        <a:t>2018-2019</a:t>
                      </a: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07000"/>
                        </a:lnSpc>
                        <a:spcAft>
                          <a:spcPts val="0"/>
                        </a:spcAft>
                      </a:pPr>
                      <a:r>
                        <a:rPr lang="tr-TR" sz="1000">
                          <a:latin typeface="Calibri"/>
                          <a:ea typeface="Calibri"/>
                          <a:cs typeface="Calibri"/>
                        </a:rPr>
                        <a:t>12</a:t>
                      </a: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000">
                          <a:latin typeface="Calibri"/>
                          <a:ea typeface="Calibri"/>
                          <a:cs typeface="Calibri"/>
                        </a:rPr>
                        <a:t>550-599</a:t>
                      </a: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000">
                          <a:latin typeface="Calibri"/>
                          <a:ea typeface="Calibri"/>
                          <a:cs typeface="Calibri"/>
                        </a:rPr>
                        <a:t>74</a:t>
                      </a: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000">
                          <a:latin typeface="Calibri"/>
                          <a:ea typeface="Calibri"/>
                          <a:cs typeface="Calibri"/>
                        </a:rPr>
                        <a:t>20</a:t>
                      </a: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000">
                          <a:latin typeface="Calibri"/>
                          <a:ea typeface="Calibri"/>
                          <a:cs typeface="Calibri"/>
                        </a:rPr>
                        <a:t>587</a:t>
                      </a: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000">
                          <a:latin typeface="Calibri"/>
                          <a:ea typeface="Calibri"/>
                          <a:cs typeface="Calibri"/>
                        </a:rPr>
                        <a:t>157</a:t>
                      </a: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5253">
                <a:tc>
                  <a:txBody>
                    <a:bodyPr/>
                    <a:lstStyle/>
                    <a:p>
                      <a:pPr algn="ctr">
                        <a:lnSpc>
                          <a:spcPct val="107000"/>
                        </a:lnSpc>
                        <a:spcAft>
                          <a:spcPts val="0"/>
                        </a:spcAft>
                      </a:pPr>
                      <a:r>
                        <a:rPr lang="tr-TR" sz="1000">
                          <a:latin typeface="Calibri"/>
                          <a:ea typeface="Calibri"/>
                          <a:cs typeface="Calibri"/>
                        </a:rPr>
                        <a:t>2019-2020</a:t>
                      </a: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07000"/>
                        </a:lnSpc>
                        <a:spcAft>
                          <a:spcPts val="0"/>
                        </a:spcAft>
                      </a:pPr>
                      <a:r>
                        <a:rPr lang="tr-TR" sz="1000">
                          <a:latin typeface="Calibri"/>
                          <a:ea typeface="Calibri"/>
                          <a:cs typeface="Calibri"/>
                        </a:rPr>
                        <a:t>12</a:t>
                      </a: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000">
                          <a:latin typeface="Calibri"/>
                          <a:ea typeface="Calibri"/>
                          <a:cs typeface="Calibri"/>
                        </a:rPr>
                        <a:t>550-599</a:t>
                      </a: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000">
                          <a:latin typeface="Calibri"/>
                          <a:ea typeface="Calibri"/>
                          <a:cs typeface="Calibri"/>
                        </a:rPr>
                        <a:t>80</a:t>
                      </a: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000">
                          <a:latin typeface="Calibri"/>
                          <a:ea typeface="Calibri"/>
                          <a:cs typeface="Calibri"/>
                        </a:rPr>
                        <a:t>20</a:t>
                      </a: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000">
                          <a:latin typeface="Calibri"/>
                          <a:ea typeface="Calibri"/>
                          <a:cs typeface="Calibri"/>
                        </a:rPr>
                        <a:t>585</a:t>
                      </a: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000">
                          <a:latin typeface="Calibri"/>
                          <a:ea typeface="Calibri"/>
                          <a:cs typeface="Calibri"/>
                        </a:rPr>
                        <a:t>166</a:t>
                      </a: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5253">
                <a:tc>
                  <a:txBody>
                    <a:bodyPr/>
                    <a:lstStyle/>
                    <a:p>
                      <a:pPr algn="ctr">
                        <a:lnSpc>
                          <a:spcPct val="107000"/>
                        </a:lnSpc>
                        <a:spcAft>
                          <a:spcPts val="0"/>
                        </a:spcAft>
                      </a:pPr>
                      <a:r>
                        <a:rPr lang="tr-TR" sz="1000">
                          <a:latin typeface="Calibri"/>
                          <a:ea typeface="Calibri"/>
                          <a:cs typeface="Calibri"/>
                        </a:rPr>
                        <a:t>2020-2021</a:t>
                      </a:r>
                      <a:endParaRPr lang="tr-TR"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07000"/>
                        </a:lnSpc>
                        <a:spcAft>
                          <a:spcPts val="0"/>
                        </a:spcAft>
                      </a:pPr>
                      <a:r>
                        <a:rPr lang="tr-TR" sz="1000">
                          <a:latin typeface="Calibri"/>
                          <a:ea typeface="Calibri"/>
                          <a:cs typeface="Calibri"/>
                        </a:rPr>
                        <a:t>12</a:t>
                      </a:r>
                      <a:endParaRPr lang="tr-TR"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000">
                          <a:latin typeface="Calibri"/>
                          <a:ea typeface="Calibri"/>
                          <a:cs typeface="Calibri"/>
                        </a:rPr>
                        <a:t>613</a:t>
                      </a:r>
                      <a:endParaRPr lang="tr-TR"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000">
                          <a:latin typeface="Calibri"/>
                          <a:ea typeface="Calibri"/>
                          <a:cs typeface="Calibri"/>
                        </a:rPr>
                        <a:t>81</a:t>
                      </a:r>
                      <a:endParaRPr lang="tr-TR"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000">
                          <a:latin typeface="Calibri"/>
                          <a:ea typeface="Calibri"/>
                          <a:cs typeface="Calibri"/>
                        </a:rPr>
                        <a:t>19</a:t>
                      </a:r>
                      <a:endParaRPr lang="tr-TR"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000">
                          <a:latin typeface="Calibri"/>
                          <a:ea typeface="Calibri"/>
                          <a:cs typeface="Calibri"/>
                        </a:rPr>
                        <a:t>613</a:t>
                      </a:r>
                      <a:endParaRPr lang="tr-TR"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000" dirty="0">
                          <a:latin typeface="Calibri"/>
                          <a:ea typeface="Calibri"/>
                          <a:cs typeface="Calibri"/>
                        </a:rPr>
                        <a:t>166</a:t>
                      </a:r>
                      <a:endParaRPr lang="tr-TR"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4" name="Picture 2"/>
          <p:cNvPicPr/>
          <p:nvPr/>
        </p:nvPicPr>
        <p:blipFill>
          <a:blip r:embed="rId2" cstate="print"/>
          <a:stretch>
            <a:fillRect/>
          </a:stretch>
        </p:blipFill>
        <p:spPr>
          <a:xfrm>
            <a:off x="107504" y="0"/>
            <a:ext cx="8712968" cy="1041991"/>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a:xfrm>
            <a:off x="251520" y="1124744"/>
            <a:ext cx="8352928" cy="648072"/>
          </a:xfrm>
        </p:spPr>
        <p:txBody>
          <a:bodyPr/>
          <a:lstStyle/>
          <a:p>
            <a:r>
              <a:rPr lang="tr-TR" b="1" dirty="0" smtClean="0">
                <a:solidFill>
                  <a:srgbClr val="C00000"/>
                </a:solidFill>
              </a:rPr>
              <a:t>Tıp eğitimi akreditasyonu </a:t>
            </a:r>
            <a:r>
              <a:rPr lang="tr-TR" sz="2400" b="1" dirty="0" smtClean="0">
                <a:solidFill>
                  <a:srgbClr val="C00000"/>
                </a:solidFill>
              </a:rPr>
              <a:t>NEDİR?</a:t>
            </a:r>
            <a:endParaRPr lang="tr-TR" b="1" dirty="0">
              <a:solidFill>
                <a:srgbClr val="C00000"/>
              </a:solidFill>
            </a:endParaRPr>
          </a:p>
        </p:txBody>
      </p:sp>
      <p:sp>
        <p:nvSpPr>
          <p:cNvPr id="6" name="5 İçerik Yer Tutucusu"/>
          <p:cNvSpPr>
            <a:spLocks noGrp="1"/>
          </p:cNvSpPr>
          <p:nvPr>
            <p:ph sz="quarter" idx="1"/>
          </p:nvPr>
        </p:nvSpPr>
        <p:spPr>
          <a:xfrm>
            <a:off x="251520" y="1867616"/>
            <a:ext cx="8352928" cy="4873752"/>
          </a:xfrm>
        </p:spPr>
        <p:txBody>
          <a:bodyPr>
            <a:normAutofit/>
          </a:bodyPr>
          <a:lstStyle/>
          <a:p>
            <a:r>
              <a:rPr lang="tr-TR" sz="2800" dirty="0" smtClean="0"/>
              <a:t>Ülkemizdeki tıp eğitimi ve tıp eğitim kurumlarının güvenirliliğinin, kalitesinin ve sürekliliğinin belgelenmesi için yaygın olarak başvurulan bir süreçtir.</a:t>
            </a:r>
          </a:p>
          <a:p>
            <a:r>
              <a:rPr lang="tr-TR" sz="2800" dirty="0" smtClean="0"/>
              <a:t>Tıp eğitim programının akreditasyonu, gerekli şartlara, standartlara ve mevzuata uygunluğunun bu konuda yetkilendirilmiş bağımsız kuruluşlar tarafından değerlendirilmesi ve onaylanmasıdır. </a:t>
            </a:r>
          </a:p>
          <a:p>
            <a:endParaRPr lang="tr-TR" sz="2800" dirty="0" smtClean="0"/>
          </a:p>
          <a:p>
            <a:endParaRPr lang="tr-TR" sz="2800" dirty="0"/>
          </a:p>
        </p:txBody>
      </p:sp>
      <p:pic>
        <p:nvPicPr>
          <p:cNvPr id="4" name="Picture 2"/>
          <p:cNvPicPr/>
          <p:nvPr/>
        </p:nvPicPr>
        <p:blipFill>
          <a:blip r:embed="rId2" cstate="print"/>
          <a:stretch>
            <a:fillRect/>
          </a:stretch>
        </p:blipFill>
        <p:spPr>
          <a:xfrm>
            <a:off x="107504" y="0"/>
            <a:ext cx="8712968" cy="104199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a:xfrm>
            <a:off x="251520" y="1124744"/>
            <a:ext cx="8352928" cy="648072"/>
          </a:xfrm>
        </p:spPr>
        <p:txBody>
          <a:bodyPr>
            <a:normAutofit fontScale="9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tr-TR"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Black" pitchFamily="34" charset="0"/>
              </a:rPr>
              <a:t>Fakültemizin kuruluşunun 20.YILI</a:t>
            </a:r>
            <a:endParaRPr lang="tr-TR"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Black" pitchFamily="34" charset="0"/>
            </a:endParaRPr>
          </a:p>
        </p:txBody>
      </p:sp>
      <p:pic>
        <p:nvPicPr>
          <p:cNvPr id="4" name="Picture 2"/>
          <p:cNvPicPr/>
          <p:nvPr/>
        </p:nvPicPr>
        <p:blipFill>
          <a:blip r:embed="rId2" cstate="print"/>
          <a:stretch>
            <a:fillRect/>
          </a:stretch>
        </p:blipFill>
        <p:spPr>
          <a:xfrm>
            <a:off x="107504" y="0"/>
            <a:ext cx="8712968" cy="1041991"/>
          </a:xfrm>
          <a:prstGeom prst="rect">
            <a:avLst/>
          </a:prstGeom>
        </p:spPr>
      </p:pic>
      <p:pic>
        <p:nvPicPr>
          <p:cNvPr id="7" name="Picture 5" descr="C:\Users\Selçuktıp\Desktop\ARA DEGERLENDIRME\muammer-1-1.png"/>
          <p:cNvPicPr>
            <a:picLocks noGrp="1" noChangeAspect="1" noChangeArrowheads="1"/>
          </p:cNvPicPr>
          <p:nvPr>
            <p:ph sz="quarter" idx="1"/>
          </p:nvPr>
        </p:nvPicPr>
        <p:blipFill>
          <a:blip r:embed="rId3" cstate="print"/>
          <a:srcRect/>
          <a:stretch>
            <a:fillRect/>
          </a:stretch>
        </p:blipFill>
        <p:spPr bwMode="auto">
          <a:xfrm>
            <a:off x="3405023" y="3212976"/>
            <a:ext cx="2045029" cy="1899550"/>
          </a:xfrm>
          <a:prstGeom prst="rect">
            <a:avLst/>
          </a:prstGeom>
          <a:noFill/>
          <a:ln w="9525">
            <a:noFill/>
            <a:miter lim="800000"/>
            <a:headEnd/>
            <a:tailEnd/>
          </a:ln>
        </p:spPr>
      </p:pic>
      <p:sp>
        <p:nvSpPr>
          <p:cNvPr id="8" name="7 Metin kutusu"/>
          <p:cNvSpPr txBox="1"/>
          <p:nvPr/>
        </p:nvSpPr>
        <p:spPr>
          <a:xfrm>
            <a:off x="683568" y="2204864"/>
            <a:ext cx="7776864" cy="70788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Fakültemize  6.9.2002 yılında resmi olarak ilk dekanı atanmış ve ilk </a:t>
            </a:r>
            <a:r>
              <a:rPr lang="tr-TR"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öğrencilerini de </a:t>
            </a:r>
            <a:r>
              <a:rPr lang="tr-TR"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2002 yılında almıştır.</a:t>
            </a:r>
            <a:endParaRPr lang="tr-TR"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8 Dikdörtgen"/>
          <p:cNvSpPr/>
          <p:nvPr/>
        </p:nvSpPr>
        <p:spPr>
          <a:xfrm>
            <a:off x="1979712" y="5373216"/>
            <a:ext cx="5688632" cy="830997"/>
          </a:xfrm>
          <a:prstGeom prst="rect">
            <a:avLst/>
          </a:prstGeom>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tr-TR" sz="2400" b="1" dirty="0" smtClean="0">
                <a:ln/>
                <a:solidFill>
                  <a:schemeClr val="accent3"/>
                </a:solidFill>
              </a:rPr>
              <a:t>Bu yıl, 20. Yıla ulaşmanın gurur ve mutluluğunu yaşıyoruz.</a:t>
            </a:r>
            <a:endParaRPr lang="tr-TR" sz="2400" b="1" dirty="0">
              <a:ln/>
              <a:solidFill>
                <a:schemeClr val="accent3"/>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a:xfrm>
            <a:off x="251520" y="1124744"/>
            <a:ext cx="8352928" cy="648072"/>
          </a:xfrm>
        </p:spPr>
        <p:txBody>
          <a:bodyPr>
            <a:normAutofit/>
          </a:bodyPr>
          <a:lstStyle/>
          <a:p>
            <a:pPr lvl="0"/>
            <a:r>
              <a:rPr lang="tr-TR" b="1" dirty="0" smtClean="0">
                <a:solidFill>
                  <a:srgbClr val="C00000"/>
                </a:solidFill>
              </a:rPr>
              <a:t>Akreditasyon bize ne sağlayacak?</a:t>
            </a:r>
            <a:endParaRPr lang="tr-TR" dirty="0">
              <a:solidFill>
                <a:srgbClr val="C00000"/>
              </a:solidFill>
            </a:endParaRPr>
          </a:p>
        </p:txBody>
      </p:sp>
      <p:sp>
        <p:nvSpPr>
          <p:cNvPr id="6" name="5 İçerik Yer Tutucusu"/>
          <p:cNvSpPr>
            <a:spLocks noGrp="1"/>
          </p:cNvSpPr>
          <p:nvPr>
            <p:ph sz="quarter" idx="1"/>
          </p:nvPr>
        </p:nvSpPr>
        <p:spPr>
          <a:xfrm>
            <a:off x="251520" y="1867616"/>
            <a:ext cx="8352928" cy="4873752"/>
          </a:xfrm>
        </p:spPr>
        <p:txBody>
          <a:bodyPr>
            <a:normAutofit/>
          </a:bodyPr>
          <a:lstStyle/>
          <a:p>
            <a:r>
              <a:rPr lang="tr-TR" dirty="0" smtClean="0"/>
              <a:t>Yüksek öğretim sürecinin nitelikli olması, bilginin, çağdaş, sürekli yenilenen ve değişime açık olması ile mümkündür. Bu nedenle, eğitim programlarının bileşenlerinin ve hedeflere ulaşmada kullandığı yöntemlerin belli aralıklarla gözden geçirildiği bir değerlendirmenin yararları yadsınamaz. </a:t>
            </a:r>
          </a:p>
          <a:p>
            <a:r>
              <a:rPr lang="tr-TR" dirty="0" smtClean="0"/>
              <a:t>Ulusal ve uluslararası akreditasyon, sadece kalite güvencesini elde etmek için bir amaç değil, aynı zamanda çağdaş eğitimi yakalamak ve korumak için gerekli değişimleri belirlemekte yararlanılabilecek bir araç olarak da düşünülmelidir.</a:t>
            </a:r>
          </a:p>
          <a:p>
            <a:endParaRPr lang="tr-TR" dirty="0"/>
          </a:p>
        </p:txBody>
      </p:sp>
      <p:pic>
        <p:nvPicPr>
          <p:cNvPr id="4" name="Picture 2"/>
          <p:cNvPicPr/>
          <p:nvPr/>
        </p:nvPicPr>
        <p:blipFill>
          <a:blip r:embed="rId2" cstate="print"/>
          <a:stretch>
            <a:fillRect/>
          </a:stretch>
        </p:blipFill>
        <p:spPr>
          <a:xfrm>
            <a:off x="107504" y="0"/>
            <a:ext cx="8712968" cy="1041991"/>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a:xfrm>
            <a:off x="251520" y="1124744"/>
            <a:ext cx="8352928" cy="648072"/>
          </a:xfrm>
        </p:spPr>
        <p:txBody>
          <a:bodyPr/>
          <a:lstStyle/>
          <a:p>
            <a:r>
              <a:rPr lang="tr-TR" b="1" dirty="0" smtClean="0">
                <a:solidFill>
                  <a:srgbClr val="C00000"/>
                </a:solidFill>
              </a:rPr>
              <a:t>Fakültemiz akreditasyonu</a:t>
            </a:r>
            <a:endParaRPr lang="tr-TR" b="1" dirty="0">
              <a:solidFill>
                <a:srgbClr val="C00000"/>
              </a:solidFill>
            </a:endParaRPr>
          </a:p>
        </p:txBody>
      </p:sp>
      <p:sp>
        <p:nvSpPr>
          <p:cNvPr id="6" name="5 İçerik Yer Tutucusu"/>
          <p:cNvSpPr>
            <a:spLocks noGrp="1"/>
          </p:cNvSpPr>
          <p:nvPr>
            <p:ph sz="quarter" idx="1"/>
          </p:nvPr>
        </p:nvSpPr>
        <p:spPr>
          <a:xfrm>
            <a:off x="251520" y="1867616"/>
            <a:ext cx="4176464" cy="4873752"/>
          </a:xfrm>
        </p:spPr>
        <p:txBody>
          <a:bodyPr>
            <a:normAutofit fontScale="92500" lnSpcReduction="10000"/>
          </a:bodyPr>
          <a:lstStyle/>
          <a:p>
            <a:r>
              <a:rPr lang="tr-TR" dirty="0" smtClean="0"/>
              <a:t>Fakültemiz Akreditasyon sürecini başlatma başvurusunu 2 Ocak 2013 tarihinde başlatmıştır.</a:t>
            </a:r>
          </a:p>
          <a:p>
            <a:pPr>
              <a:buNone/>
            </a:pPr>
            <a:endParaRPr lang="tr-TR" dirty="0" smtClean="0"/>
          </a:p>
          <a:p>
            <a:r>
              <a:rPr lang="tr-TR" dirty="0" smtClean="0"/>
              <a:t>Fakültemizin “Mezuniyet Öncesi Tıp Eğitimi Programı”, 01.01.2015 tarihi itibari ile 01.01.2021 tarihine kadar,Tıp Eğitimi Programlarını Değerlendirme ve Akreditasyon Derneği (TEPDAD) tarafından akredite edilmiştir.</a:t>
            </a:r>
          </a:p>
          <a:p>
            <a:endParaRPr lang="tr-TR" dirty="0" smtClean="0"/>
          </a:p>
          <a:p>
            <a:endParaRPr lang="tr-TR" dirty="0"/>
          </a:p>
        </p:txBody>
      </p:sp>
      <p:pic>
        <p:nvPicPr>
          <p:cNvPr id="4" name="Picture 2"/>
          <p:cNvPicPr/>
          <p:nvPr/>
        </p:nvPicPr>
        <p:blipFill>
          <a:blip r:embed="rId2" cstate="print"/>
          <a:stretch>
            <a:fillRect/>
          </a:stretch>
        </p:blipFill>
        <p:spPr>
          <a:xfrm>
            <a:off x="107504" y="0"/>
            <a:ext cx="8712968" cy="1041991"/>
          </a:xfrm>
          <a:prstGeom prst="rect">
            <a:avLst/>
          </a:prstGeom>
        </p:spPr>
      </p:pic>
      <p:pic>
        <p:nvPicPr>
          <p:cNvPr id="8" name="Picture 2" descr="\\10.10.40.37\ortak\5-AKR.SUNUMLARI 22\Akr.Sunum Verileri 2022\Akreditasyon Belgesi 2015-2022\1-SÜTF Akreditasyon Belgesi 2015-2021.jpg"/>
          <p:cNvPicPr>
            <a:picLocks noChangeAspect="1" noChangeArrowheads="1"/>
          </p:cNvPicPr>
          <p:nvPr/>
        </p:nvPicPr>
        <p:blipFill>
          <a:blip r:embed="rId3" cstate="print"/>
          <a:srcRect/>
          <a:stretch>
            <a:fillRect/>
          </a:stretch>
        </p:blipFill>
        <p:spPr bwMode="auto">
          <a:xfrm>
            <a:off x="4427984" y="2394347"/>
            <a:ext cx="4291792" cy="2690837"/>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a:xfrm>
            <a:off x="251520" y="1124744"/>
            <a:ext cx="8352928" cy="648072"/>
          </a:xfrm>
        </p:spPr>
        <p:txBody>
          <a:bodyPr>
            <a:noAutofit/>
          </a:bodyPr>
          <a:lstStyle/>
          <a:p>
            <a:pPr lvl="0"/>
            <a:r>
              <a:rPr lang="tr-TR" sz="2400" b="1" dirty="0" smtClean="0">
                <a:solidFill>
                  <a:srgbClr val="C00000"/>
                </a:solidFill>
              </a:rPr>
              <a:t>Tıp Fakültesinde  </a:t>
            </a:r>
            <a:r>
              <a:rPr lang="tr-TR" sz="2400" b="1" dirty="0" err="1" smtClean="0">
                <a:solidFill>
                  <a:srgbClr val="C00000"/>
                </a:solidFill>
              </a:rPr>
              <a:t>reakreditasyon</a:t>
            </a:r>
            <a:r>
              <a:rPr lang="tr-TR" sz="2400" b="1" dirty="0" smtClean="0">
                <a:solidFill>
                  <a:srgbClr val="C00000"/>
                </a:solidFill>
              </a:rPr>
              <a:t> süreci</a:t>
            </a:r>
            <a:endParaRPr lang="tr-TR" sz="2400" dirty="0">
              <a:solidFill>
                <a:srgbClr val="C00000"/>
              </a:solidFill>
            </a:endParaRPr>
          </a:p>
        </p:txBody>
      </p:sp>
      <p:sp>
        <p:nvSpPr>
          <p:cNvPr id="6" name="5 İçerik Yer Tutucusu"/>
          <p:cNvSpPr>
            <a:spLocks noGrp="1"/>
          </p:cNvSpPr>
          <p:nvPr>
            <p:ph sz="quarter" idx="1"/>
          </p:nvPr>
        </p:nvSpPr>
        <p:spPr>
          <a:xfrm>
            <a:off x="251520" y="1867616"/>
            <a:ext cx="8352928" cy="4873752"/>
          </a:xfrm>
        </p:spPr>
        <p:txBody>
          <a:bodyPr>
            <a:normAutofit lnSpcReduction="10000"/>
          </a:bodyPr>
          <a:lstStyle/>
          <a:p>
            <a:r>
              <a:rPr lang="tr-TR" dirty="0" smtClean="0"/>
              <a:t>TEPDAD mevzuatına göre tıp eğitimi akreditasyonu 6 yıl için geçerli olmak üzere verilmektedir. </a:t>
            </a:r>
          </a:p>
          <a:p>
            <a:r>
              <a:rPr lang="tr-TR" dirty="0" smtClean="0"/>
              <a:t>Bu sürenin sonlarında tıp fakülteleri TEPDAD tarafından belirlenen tarihlere göre </a:t>
            </a:r>
            <a:r>
              <a:rPr lang="tr-TR" dirty="0" err="1" smtClean="0"/>
              <a:t>reakreditasyon</a:t>
            </a:r>
            <a:r>
              <a:rPr lang="tr-TR" dirty="0" smtClean="0"/>
              <a:t> için başvurmaktadırlar. </a:t>
            </a:r>
          </a:p>
          <a:p>
            <a:r>
              <a:rPr lang="tr-TR" dirty="0" smtClean="0"/>
              <a:t>Fakültemiz TEPDAD tarafından belirlenen süre içinde 02.01.2020 tarihinde başvurarak </a:t>
            </a:r>
            <a:r>
              <a:rPr lang="tr-TR" dirty="0" err="1" smtClean="0"/>
              <a:t>reakreditasyon</a:t>
            </a:r>
            <a:r>
              <a:rPr lang="tr-TR" dirty="0" smtClean="0"/>
              <a:t> sürecini başlatmıştır. </a:t>
            </a:r>
          </a:p>
          <a:p>
            <a:r>
              <a:rPr lang="tr-TR" dirty="0" smtClean="0"/>
              <a:t>Fakültemizden istenen tüm bilgi ve belgeler tamamlanıp, raporlanarak </a:t>
            </a:r>
            <a:r>
              <a:rPr lang="tr-TR" dirty="0" err="1" smtClean="0"/>
              <a:t>TEPDAD’a</a:t>
            </a:r>
            <a:r>
              <a:rPr lang="tr-TR" dirty="0" smtClean="0"/>
              <a:t> 01.09.2021 tarihinde ulaştırılmıştır. </a:t>
            </a:r>
          </a:p>
          <a:p>
            <a:r>
              <a:rPr lang="tr-TR" dirty="0" smtClean="0"/>
              <a:t>Fakültemiz, şu anda </a:t>
            </a:r>
            <a:r>
              <a:rPr lang="tr-TR" dirty="0" err="1" smtClean="0"/>
              <a:t>TEPDAD’ın</a:t>
            </a:r>
            <a:r>
              <a:rPr lang="tr-TR" dirty="0" smtClean="0"/>
              <a:t> saha ziyareti için bekleme sürecindedir.</a:t>
            </a:r>
          </a:p>
          <a:p>
            <a:endParaRPr lang="tr-TR" dirty="0"/>
          </a:p>
        </p:txBody>
      </p:sp>
      <p:pic>
        <p:nvPicPr>
          <p:cNvPr id="4" name="Picture 2"/>
          <p:cNvPicPr/>
          <p:nvPr/>
        </p:nvPicPr>
        <p:blipFill>
          <a:blip r:embed="rId2" cstate="print"/>
          <a:stretch>
            <a:fillRect/>
          </a:stretch>
        </p:blipFill>
        <p:spPr>
          <a:xfrm>
            <a:off x="107504" y="0"/>
            <a:ext cx="8712968" cy="1041991"/>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a:xfrm>
            <a:off x="251520" y="1124744"/>
            <a:ext cx="8208912" cy="648072"/>
          </a:xfrm>
        </p:spPr>
        <p:txBody>
          <a:bodyPr>
            <a:noAutofit/>
          </a:bodyPr>
          <a:lstStyle/>
          <a:p>
            <a:r>
              <a:rPr lang="tr-TR" sz="2000" b="1" dirty="0" smtClean="0">
                <a:solidFill>
                  <a:srgbClr val="FF0000"/>
                </a:solidFill>
              </a:rPr>
              <a:t>TEPDAD (Tıp eğitimi programlarını değerlendirme ve akreditasyon derneği</a:t>
            </a:r>
            <a:endParaRPr lang="tr-TR" sz="2000" b="1" dirty="0">
              <a:solidFill>
                <a:srgbClr val="FF0000"/>
              </a:solidFill>
            </a:endParaRPr>
          </a:p>
        </p:txBody>
      </p:sp>
      <p:pic>
        <p:nvPicPr>
          <p:cNvPr id="4" name="Picture 2"/>
          <p:cNvPicPr/>
          <p:nvPr/>
        </p:nvPicPr>
        <p:blipFill>
          <a:blip r:embed="rId2" cstate="print"/>
          <a:stretch>
            <a:fillRect/>
          </a:stretch>
        </p:blipFill>
        <p:spPr>
          <a:xfrm>
            <a:off x="107504" y="0"/>
            <a:ext cx="8712968" cy="1041991"/>
          </a:xfrm>
          <a:prstGeom prst="rect">
            <a:avLst/>
          </a:prstGeom>
        </p:spPr>
      </p:pic>
      <p:pic>
        <p:nvPicPr>
          <p:cNvPr id="7" name="6 Resim" descr="http://tepdad.org.tr/uploads/images/slider/slider-tepdadpng_H6lpkMWA.png"/>
          <p:cNvPicPr/>
          <p:nvPr/>
        </p:nvPicPr>
        <p:blipFill>
          <a:blip r:embed="rId3" cstate="print"/>
          <a:srcRect/>
          <a:stretch>
            <a:fillRect/>
          </a:stretch>
        </p:blipFill>
        <p:spPr bwMode="auto">
          <a:xfrm>
            <a:off x="179512" y="2060848"/>
            <a:ext cx="4608512" cy="2304256"/>
          </a:xfrm>
          <a:prstGeom prst="rect">
            <a:avLst/>
          </a:prstGeom>
          <a:noFill/>
          <a:ln w="9525">
            <a:noFill/>
            <a:miter lim="800000"/>
            <a:headEnd/>
            <a:tailEnd/>
          </a:ln>
        </p:spPr>
      </p:pic>
      <p:pic>
        <p:nvPicPr>
          <p:cNvPr id="8" name="7 İçerik Yer Tutucusu" descr="http://tepdad.org.tr/uploads/images/slider/bilgilendirme-egitimi-sliderpng_iZ44LJLe.png"/>
          <p:cNvPicPr>
            <a:picLocks noGrp="1"/>
          </p:cNvPicPr>
          <p:nvPr>
            <p:ph sz="quarter" idx="1"/>
          </p:nvPr>
        </p:nvPicPr>
        <p:blipFill>
          <a:blip r:embed="rId4" cstate="print"/>
          <a:srcRect/>
          <a:stretch>
            <a:fillRect/>
          </a:stretch>
        </p:blipFill>
        <p:spPr bwMode="auto">
          <a:xfrm>
            <a:off x="3059832" y="4581128"/>
            <a:ext cx="5617319" cy="2036505"/>
          </a:xfrm>
          <a:prstGeom prst="rect">
            <a:avLst/>
          </a:prstGeom>
          <a:noFill/>
          <a:ln w="9525">
            <a:noFill/>
            <a:miter lim="800000"/>
            <a:headEnd/>
            <a:tailEnd/>
          </a:ln>
        </p:spPr>
      </p:pic>
      <p:sp>
        <p:nvSpPr>
          <p:cNvPr id="9" name="8 Metin kutusu"/>
          <p:cNvSpPr txBox="1"/>
          <p:nvPr/>
        </p:nvSpPr>
        <p:spPr>
          <a:xfrm>
            <a:off x="3275856" y="5147900"/>
            <a:ext cx="792087"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tr-TR"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2021</a:t>
            </a:r>
            <a:endParaRPr lang="tr-T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6865" name="Rectangle 1"/>
          <p:cNvSpPr>
            <a:spLocks noChangeArrowheads="1"/>
          </p:cNvSpPr>
          <p:nvPr/>
        </p:nvSpPr>
        <p:spPr bwMode="auto">
          <a:xfrm>
            <a:off x="5076056" y="2780928"/>
            <a:ext cx="3564904" cy="1477328"/>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TEPDAD Mezuniyet Öncesi Tıp Eğitimi Programları'nın Akreditasyonu için ulusal bir Kalite Güvence Kuruluşu olarak tanınmıştır.</a:t>
            </a:r>
            <a:endParaRPr kumimoji="0" lang="tr-T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9 Dikdörtgen"/>
          <p:cNvSpPr/>
          <p:nvPr/>
        </p:nvSpPr>
        <p:spPr>
          <a:xfrm>
            <a:off x="179512" y="5013176"/>
            <a:ext cx="2736304" cy="1477328"/>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tr-TR" dirty="0" smtClean="0"/>
              <a:t>**06.01.2022 tarihi itibariyle 38 tıp fakültesine bağlı 41 tıp programı akredite edilmiştir.</a:t>
            </a:r>
            <a:endParaRPr lang="tr-TR" dirty="0"/>
          </a:p>
        </p:txBody>
      </p:sp>
      <p:sp>
        <p:nvSpPr>
          <p:cNvPr id="12" name="11 Dikdörtgen"/>
          <p:cNvSpPr/>
          <p:nvPr/>
        </p:nvSpPr>
        <p:spPr>
          <a:xfrm>
            <a:off x="5580112" y="2204864"/>
            <a:ext cx="2531462" cy="369332"/>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tr-TR" b="1" u="sng"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hlinkClick r:id="rId5"/>
              </a:rPr>
              <a:t>http://tepdad.org.tr/</a:t>
            </a:r>
            <a:endParaRPr lang="tr-T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a:xfrm>
            <a:off x="251520" y="1124744"/>
            <a:ext cx="8352928" cy="360040"/>
          </a:xfrm>
        </p:spPr>
        <p:txBody>
          <a:bodyPr>
            <a:noAutofit/>
          </a:bodyPr>
          <a:lstStyle/>
          <a:p>
            <a:r>
              <a:rPr lang="tr-TR" sz="1800" b="1" dirty="0" smtClean="0">
                <a:solidFill>
                  <a:srgbClr val="FF0000"/>
                </a:solidFill>
              </a:rPr>
              <a:t>Akredite Eğitim Programlarının Güncel Listesi-6.1.22</a:t>
            </a:r>
            <a:endParaRPr lang="tr-TR" sz="1800" dirty="0">
              <a:solidFill>
                <a:srgbClr val="FF0000"/>
              </a:solidFill>
            </a:endParaRPr>
          </a:p>
        </p:txBody>
      </p:sp>
      <p:graphicFrame>
        <p:nvGraphicFramePr>
          <p:cNvPr id="7" name="6 İçerik Yer Tutucusu"/>
          <p:cNvGraphicFramePr>
            <a:graphicFrameLocks noGrp="1"/>
          </p:cNvGraphicFramePr>
          <p:nvPr>
            <p:ph sz="quarter" idx="1"/>
          </p:nvPr>
        </p:nvGraphicFramePr>
        <p:xfrm>
          <a:off x="1135697" y="1556792"/>
          <a:ext cx="6583681" cy="4732020"/>
        </p:xfrm>
        <a:graphic>
          <a:graphicData uri="http://schemas.openxmlformats.org/drawingml/2006/table">
            <a:tbl>
              <a:tblPr/>
              <a:tblGrid>
                <a:gridCol w="2616088"/>
                <a:gridCol w="719435"/>
                <a:gridCol w="719435"/>
                <a:gridCol w="548269"/>
                <a:gridCol w="720773"/>
                <a:gridCol w="720773"/>
                <a:gridCol w="538908"/>
              </a:tblGrid>
              <a:tr h="0">
                <a:tc rowSpan="2">
                  <a:txBody>
                    <a:bodyPr/>
                    <a:lstStyle/>
                    <a:p>
                      <a:pPr>
                        <a:lnSpc>
                          <a:spcPct val="115000"/>
                        </a:lnSpc>
                        <a:spcAft>
                          <a:spcPts val="0"/>
                        </a:spcAft>
                      </a:pPr>
                      <a:r>
                        <a:rPr lang="tr-TR" sz="1000" b="1" dirty="0">
                          <a:solidFill>
                            <a:srgbClr val="555555"/>
                          </a:solidFill>
                          <a:latin typeface="Calibri"/>
                          <a:ea typeface="Times New Roman"/>
                          <a:cs typeface="Times New Roman"/>
                        </a:rPr>
                        <a:t>Tıp Fakültesi Mezuniyet Öncesi Tıp Eğitimi Programı</a:t>
                      </a:r>
                      <a:endParaRPr lang="tr-TR" sz="1100" dirty="0">
                        <a:latin typeface="Calibri"/>
                        <a:ea typeface="Times New Roman"/>
                        <a:cs typeface="Times New Roman"/>
                      </a:endParaRPr>
                    </a:p>
                  </a:txBody>
                  <a:tcPr marL="0" marR="0" marT="0" marB="0" anchor="ctr">
                    <a:lnL>
                      <a:noFill/>
                    </a:lnL>
                    <a:lnR>
                      <a:noFill/>
                    </a:lnR>
                    <a:lnT>
                      <a:noFill/>
                    </a:lnT>
                    <a:lnB>
                      <a:noFill/>
                    </a:lnB>
                    <a:solidFill>
                      <a:srgbClr val="FFFFFF"/>
                    </a:solidFill>
                  </a:tcPr>
                </a:tc>
                <a:tc gridSpan="3">
                  <a:txBody>
                    <a:bodyPr/>
                    <a:lstStyle/>
                    <a:p>
                      <a:pPr algn="ctr">
                        <a:lnSpc>
                          <a:spcPct val="115000"/>
                        </a:lnSpc>
                        <a:spcAft>
                          <a:spcPts val="0"/>
                        </a:spcAft>
                      </a:pPr>
                      <a:r>
                        <a:rPr lang="tr-TR" sz="1000" b="1">
                          <a:solidFill>
                            <a:srgbClr val="555555"/>
                          </a:solidFill>
                          <a:latin typeface="Calibri"/>
                          <a:ea typeface="Times New Roman"/>
                          <a:cs typeface="Times New Roman"/>
                        </a:rPr>
                        <a:t>İlk Akreditasyon</a:t>
                      </a:r>
                      <a:endParaRPr lang="tr-TR" sz="1100">
                        <a:latin typeface="Calibri"/>
                        <a:ea typeface="Times New Roman"/>
                        <a:cs typeface="Times New Roman"/>
                      </a:endParaRPr>
                    </a:p>
                  </a:txBody>
                  <a:tcPr marL="0" marR="0" marT="0" marB="0" anchor="ctr">
                    <a:lnL>
                      <a:noFill/>
                    </a:lnL>
                    <a:lnR>
                      <a:noFill/>
                    </a:lnR>
                    <a:lnT>
                      <a:noFill/>
                    </a:lnT>
                    <a:lnB>
                      <a:noFill/>
                    </a:lnB>
                    <a:solidFill>
                      <a:srgbClr val="FFFFFF"/>
                    </a:solidFill>
                  </a:tcPr>
                </a:tc>
                <a:tc hMerge="1">
                  <a:txBody>
                    <a:bodyPr/>
                    <a:lstStyle/>
                    <a:p>
                      <a:endParaRPr lang="tr-TR"/>
                    </a:p>
                  </a:txBody>
                  <a:tcPr/>
                </a:tc>
                <a:tc hMerge="1">
                  <a:txBody>
                    <a:bodyPr/>
                    <a:lstStyle/>
                    <a:p>
                      <a:endParaRPr lang="tr-TR"/>
                    </a:p>
                  </a:txBody>
                  <a:tcPr/>
                </a:tc>
                <a:tc gridSpan="3">
                  <a:txBody>
                    <a:bodyPr/>
                    <a:lstStyle/>
                    <a:p>
                      <a:pPr algn="ctr">
                        <a:lnSpc>
                          <a:spcPct val="115000"/>
                        </a:lnSpc>
                        <a:spcAft>
                          <a:spcPts val="0"/>
                        </a:spcAft>
                      </a:pPr>
                      <a:r>
                        <a:rPr lang="tr-TR" sz="1000" b="1">
                          <a:solidFill>
                            <a:srgbClr val="555555"/>
                          </a:solidFill>
                          <a:latin typeface="Calibri"/>
                          <a:ea typeface="Times New Roman"/>
                          <a:cs typeface="Times New Roman"/>
                        </a:rPr>
                        <a:t>Yeniden Akreditasyon</a:t>
                      </a:r>
                      <a:endParaRPr lang="tr-TR" sz="1100">
                        <a:latin typeface="Calibri"/>
                        <a:ea typeface="Times New Roman"/>
                        <a:cs typeface="Times New Roman"/>
                      </a:endParaRPr>
                    </a:p>
                  </a:txBody>
                  <a:tcPr marL="0" marR="0" marT="0" marB="0" anchor="ctr">
                    <a:lnL>
                      <a:noFill/>
                    </a:lnL>
                    <a:lnR>
                      <a:noFill/>
                    </a:lnR>
                    <a:lnT>
                      <a:noFill/>
                    </a:lnT>
                    <a:lnB>
                      <a:noFill/>
                    </a:lnB>
                    <a:solidFill>
                      <a:srgbClr val="FFFFFF"/>
                    </a:solidFill>
                  </a:tcPr>
                </a:tc>
                <a:tc hMerge="1">
                  <a:txBody>
                    <a:bodyPr/>
                    <a:lstStyle/>
                    <a:p>
                      <a:endParaRPr lang="tr-TR"/>
                    </a:p>
                  </a:txBody>
                  <a:tcPr/>
                </a:tc>
                <a:tc hMerge="1">
                  <a:txBody>
                    <a:bodyPr/>
                    <a:lstStyle/>
                    <a:p>
                      <a:endParaRPr lang="tr-TR"/>
                    </a:p>
                  </a:txBody>
                  <a:tcPr/>
                </a:tc>
              </a:tr>
              <a:tr h="0">
                <a:tc vMerge="1">
                  <a:txBody>
                    <a:bodyPr/>
                    <a:lstStyle/>
                    <a:p>
                      <a:endParaRPr lang="tr-TR"/>
                    </a:p>
                  </a:txBody>
                  <a:tcPr/>
                </a:tc>
                <a:tc>
                  <a:txBody>
                    <a:bodyPr/>
                    <a:lstStyle/>
                    <a:p>
                      <a:pPr algn="ctr">
                        <a:lnSpc>
                          <a:spcPct val="115000"/>
                        </a:lnSpc>
                        <a:spcAft>
                          <a:spcPts val="0"/>
                        </a:spcAft>
                      </a:pPr>
                      <a:r>
                        <a:rPr lang="tr-TR" sz="1000" b="1">
                          <a:solidFill>
                            <a:srgbClr val="555555"/>
                          </a:solidFill>
                          <a:latin typeface="Calibri"/>
                          <a:ea typeface="Times New Roman"/>
                          <a:cs typeface="Times New Roman"/>
                        </a:rPr>
                        <a:t>Başlangıç</a:t>
                      </a:r>
                      <a:endParaRPr lang="tr-TR" sz="1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b="1">
                          <a:solidFill>
                            <a:srgbClr val="555555"/>
                          </a:solidFill>
                          <a:latin typeface="Calibri"/>
                          <a:ea typeface="Times New Roman"/>
                          <a:cs typeface="Times New Roman"/>
                        </a:rPr>
                        <a:t>Ara Değerlendirme</a:t>
                      </a:r>
                      <a:endParaRPr lang="tr-TR" sz="1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b="1">
                          <a:solidFill>
                            <a:srgbClr val="555555"/>
                          </a:solidFill>
                          <a:latin typeface="Calibri"/>
                          <a:ea typeface="Times New Roman"/>
                          <a:cs typeface="Times New Roman"/>
                        </a:rPr>
                        <a:t>Bitiş</a:t>
                      </a:r>
                      <a:endParaRPr lang="tr-TR" sz="1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b="1">
                          <a:solidFill>
                            <a:srgbClr val="555555"/>
                          </a:solidFill>
                          <a:latin typeface="Calibri"/>
                          <a:ea typeface="Times New Roman"/>
                          <a:cs typeface="Times New Roman"/>
                        </a:rPr>
                        <a:t>Başlangıç</a:t>
                      </a:r>
                      <a:endParaRPr lang="tr-TR" sz="1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b="1">
                          <a:solidFill>
                            <a:srgbClr val="555555"/>
                          </a:solidFill>
                          <a:latin typeface="Calibri"/>
                          <a:ea typeface="Times New Roman"/>
                          <a:cs typeface="Times New Roman"/>
                        </a:rPr>
                        <a:t>Ara Değerlendirme</a:t>
                      </a:r>
                      <a:endParaRPr lang="tr-TR" sz="1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b="1">
                          <a:solidFill>
                            <a:srgbClr val="555555"/>
                          </a:solidFill>
                          <a:latin typeface="Calibri"/>
                          <a:ea typeface="Times New Roman"/>
                          <a:cs typeface="Times New Roman"/>
                        </a:rPr>
                        <a:t>Bitiş</a:t>
                      </a:r>
                      <a:endParaRPr lang="tr-TR" sz="1100">
                        <a:latin typeface="Calibri"/>
                        <a:ea typeface="Times New Roman"/>
                        <a:cs typeface="Times New Roman"/>
                      </a:endParaRPr>
                    </a:p>
                  </a:txBody>
                  <a:tcPr marL="0" marR="0" marT="0" marB="0" anchor="ctr">
                    <a:lnL>
                      <a:noFill/>
                    </a:lnL>
                    <a:lnR>
                      <a:noFill/>
                    </a:lnR>
                    <a:lnT>
                      <a:noFill/>
                    </a:lnT>
                    <a:lnB>
                      <a:noFill/>
                    </a:lnB>
                    <a:solidFill>
                      <a:srgbClr val="FFFFFF"/>
                    </a:solidFill>
                  </a:tcPr>
                </a:tc>
              </a:tr>
              <a:tr h="0">
                <a:tc>
                  <a:txBody>
                    <a:bodyPr/>
                    <a:lstStyle/>
                    <a:p>
                      <a:pPr>
                        <a:lnSpc>
                          <a:spcPct val="115000"/>
                        </a:lnSpc>
                        <a:spcAft>
                          <a:spcPts val="0"/>
                        </a:spcAft>
                      </a:pPr>
                      <a:r>
                        <a:rPr lang="tr-TR" sz="1000" b="1">
                          <a:solidFill>
                            <a:srgbClr val="555555"/>
                          </a:solidFill>
                          <a:latin typeface="Calibri"/>
                          <a:ea typeface="Times New Roman"/>
                          <a:cs typeface="Times New Roman"/>
                        </a:rPr>
                        <a:t>Acıbadem Üniversitesi (İngilizce)</a:t>
                      </a:r>
                      <a:endParaRPr lang="tr-TR" sz="1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Times New Roman"/>
                          <a:cs typeface="Times New Roman"/>
                        </a:rPr>
                        <a:t>1.1.2017</a:t>
                      </a:r>
                      <a:endParaRPr lang="tr-TR" sz="1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Times New Roman"/>
                          <a:cs typeface="Times New Roman"/>
                        </a:rPr>
                        <a:t>2020</a:t>
                      </a:r>
                      <a:endParaRPr lang="tr-TR" sz="1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Times New Roman"/>
                          <a:cs typeface="Times New Roman"/>
                        </a:rPr>
                        <a:t>1.1.2023</a:t>
                      </a:r>
                      <a:endParaRPr lang="tr-TR" sz="1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nSpc>
                          <a:spcPct val="115000"/>
                        </a:lnSpc>
                        <a:spcAft>
                          <a:spcPts val="0"/>
                        </a:spcAft>
                      </a:pPr>
                      <a:r>
                        <a:rPr lang="tr-TR" sz="1000">
                          <a:solidFill>
                            <a:srgbClr val="555555"/>
                          </a:solidFill>
                          <a:latin typeface="Calibri"/>
                          <a:ea typeface="Calibri"/>
                          <a:cs typeface="Calibri"/>
                        </a:rPr>
                        <a:t> </a:t>
                      </a:r>
                      <a:endParaRPr lang="tr-TR" sz="1100">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a:lnSpc>
                          <a:spcPct val="115000"/>
                        </a:lnSpc>
                        <a:spcAft>
                          <a:spcPts val="0"/>
                        </a:spcAft>
                      </a:pPr>
                      <a:r>
                        <a:rPr lang="tr-TR" sz="1000">
                          <a:solidFill>
                            <a:srgbClr val="555555"/>
                          </a:solidFill>
                          <a:latin typeface="Calibri"/>
                          <a:ea typeface="Calibri"/>
                          <a:cs typeface="Calibri"/>
                        </a:rPr>
                        <a:t> </a:t>
                      </a:r>
                      <a:endParaRPr lang="tr-TR" sz="1100">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a:lnSpc>
                          <a:spcPct val="115000"/>
                        </a:lnSpc>
                        <a:spcAft>
                          <a:spcPts val="0"/>
                        </a:spcAft>
                      </a:pPr>
                      <a:r>
                        <a:rPr lang="tr-TR" sz="1000">
                          <a:solidFill>
                            <a:srgbClr val="555555"/>
                          </a:solidFill>
                          <a:latin typeface="Calibri"/>
                          <a:ea typeface="Calibri"/>
                          <a:cs typeface="Calibri"/>
                        </a:rPr>
                        <a:t> </a:t>
                      </a:r>
                      <a:endParaRPr lang="tr-TR" sz="1100">
                        <a:latin typeface="Calibri"/>
                        <a:ea typeface="Calibri"/>
                        <a:cs typeface="Times New Roman"/>
                      </a:endParaRPr>
                    </a:p>
                  </a:txBody>
                  <a:tcPr marL="0" marR="0" marT="0" marB="0" anchor="ctr">
                    <a:lnL>
                      <a:noFill/>
                    </a:lnL>
                    <a:lnR>
                      <a:noFill/>
                    </a:lnR>
                    <a:lnT>
                      <a:noFill/>
                    </a:lnT>
                    <a:lnB>
                      <a:noFill/>
                    </a:lnB>
                    <a:solidFill>
                      <a:srgbClr val="FFFFFF"/>
                    </a:solidFill>
                  </a:tcPr>
                </a:tc>
              </a:tr>
              <a:tr h="0">
                <a:tc>
                  <a:txBody>
                    <a:bodyPr/>
                    <a:lstStyle/>
                    <a:p>
                      <a:pPr>
                        <a:lnSpc>
                          <a:spcPct val="115000"/>
                        </a:lnSpc>
                        <a:spcAft>
                          <a:spcPts val="0"/>
                        </a:spcAft>
                      </a:pPr>
                      <a:r>
                        <a:rPr lang="tr-TR" sz="1000" b="1">
                          <a:solidFill>
                            <a:srgbClr val="555555"/>
                          </a:solidFill>
                          <a:latin typeface="Calibri"/>
                          <a:ea typeface="Times New Roman"/>
                          <a:cs typeface="Times New Roman"/>
                        </a:rPr>
                        <a:t>Akdeniz Üniversitesi </a:t>
                      </a:r>
                      <a:endParaRPr lang="tr-TR" sz="1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Times New Roman"/>
                          <a:cs typeface="Times New Roman"/>
                        </a:rPr>
                        <a:t>1.1.2011</a:t>
                      </a:r>
                      <a:endParaRPr lang="tr-TR" sz="1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Times New Roman"/>
                          <a:cs typeface="Times New Roman"/>
                        </a:rPr>
                        <a:t>2014</a:t>
                      </a:r>
                      <a:endParaRPr lang="tr-TR" sz="1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Times New Roman"/>
                          <a:cs typeface="Times New Roman"/>
                        </a:rPr>
                        <a:t>1.1.2017</a:t>
                      </a:r>
                      <a:endParaRPr lang="tr-TR" sz="1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Times New Roman"/>
                          <a:cs typeface="Times New Roman"/>
                        </a:rPr>
                        <a:t>1.1.2017</a:t>
                      </a:r>
                      <a:endParaRPr lang="tr-TR" sz="1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Times New Roman"/>
                          <a:cs typeface="Times New Roman"/>
                        </a:rPr>
                        <a:t>2020</a:t>
                      </a:r>
                      <a:endParaRPr lang="tr-TR" sz="1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Times New Roman"/>
                          <a:cs typeface="Times New Roman"/>
                        </a:rPr>
                        <a:t>1.1.2023</a:t>
                      </a:r>
                      <a:endParaRPr lang="tr-TR" sz="1100">
                        <a:latin typeface="Calibri"/>
                        <a:ea typeface="Times New Roman"/>
                        <a:cs typeface="Times New Roman"/>
                      </a:endParaRPr>
                    </a:p>
                  </a:txBody>
                  <a:tcPr marL="0" marR="0" marT="0" marB="0" anchor="ctr">
                    <a:lnL>
                      <a:noFill/>
                    </a:lnL>
                    <a:lnR>
                      <a:noFill/>
                    </a:lnR>
                    <a:lnT>
                      <a:noFill/>
                    </a:lnT>
                    <a:lnB>
                      <a:noFill/>
                    </a:lnB>
                    <a:solidFill>
                      <a:srgbClr val="FFFFFF"/>
                    </a:solidFill>
                  </a:tcPr>
                </a:tc>
              </a:tr>
              <a:tr h="0">
                <a:tc>
                  <a:txBody>
                    <a:bodyPr/>
                    <a:lstStyle/>
                    <a:p>
                      <a:pPr>
                        <a:lnSpc>
                          <a:spcPct val="115000"/>
                        </a:lnSpc>
                        <a:spcAft>
                          <a:spcPts val="0"/>
                        </a:spcAft>
                      </a:pPr>
                      <a:r>
                        <a:rPr lang="tr-TR" sz="1000" b="1" u="sng">
                          <a:solidFill>
                            <a:srgbClr val="2A7AB4"/>
                          </a:solidFill>
                          <a:latin typeface="Calibri"/>
                          <a:ea typeface="Times New Roman"/>
                          <a:cs typeface="Times New Roman"/>
                          <a:hlinkClick r:id="rId2"/>
                        </a:rPr>
                        <a:t>Ankara Üniversitesi  (R)</a:t>
                      </a:r>
                      <a:endParaRPr lang="tr-TR" sz="1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Times New Roman"/>
                          <a:cs typeface="Times New Roman"/>
                        </a:rPr>
                        <a:t>1.1.2013</a:t>
                      </a:r>
                      <a:endParaRPr lang="tr-TR" sz="1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Times New Roman"/>
                          <a:cs typeface="Times New Roman"/>
                        </a:rPr>
                        <a:t>2016</a:t>
                      </a:r>
                      <a:endParaRPr lang="tr-TR" sz="1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Times New Roman"/>
                          <a:cs typeface="Times New Roman"/>
                        </a:rPr>
                        <a:t>1.1.2019</a:t>
                      </a:r>
                      <a:endParaRPr lang="tr-TR" sz="1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Calibri"/>
                          <a:cs typeface="Calibri"/>
                        </a:rPr>
                        <a:t>1.1.2019</a:t>
                      </a:r>
                      <a:endParaRPr lang="tr-TR" sz="1100">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Calibri"/>
                          <a:cs typeface="Calibri"/>
                        </a:rPr>
                        <a:t>2022</a:t>
                      </a:r>
                      <a:endParaRPr lang="tr-TR" sz="1100">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Calibri"/>
                          <a:cs typeface="Calibri"/>
                        </a:rPr>
                        <a:t>1.1.2025</a:t>
                      </a:r>
                      <a:endParaRPr lang="tr-TR" sz="1100">
                        <a:latin typeface="Calibri"/>
                        <a:ea typeface="Calibri"/>
                        <a:cs typeface="Times New Roman"/>
                      </a:endParaRPr>
                    </a:p>
                  </a:txBody>
                  <a:tcPr marL="0" marR="0" marT="0" marB="0" anchor="ctr">
                    <a:lnL>
                      <a:noFill/>
                    </a:lnL>
                    <a:lnR>
                      <a:noFill/>
                    </a:lnR>
                    <a:lnT>
                      <a:noFill/>
                    </a:lnT>
                    <a:lnB>
                      <a:noFill/>
                    </a:lnB>
                    <a:solidFill>
                      <a:srgbClr val="FFFFFF"/>
                    </a:solidFill>
                  </a:tcPr>
                </a:tc>
              </a:tr>
              <a:tr h="0">
                <a:tc>
                  <a:txBody>
                    <a:bodyPr/>
                    <a:lstStyle/>
                    <a:p>
                      <a:pPr>
                        <a:lnSpc>
                          <a:spcPct val="115000"/>
                        </a:lnSpc>
                        <a:spcAft>
                          <a:spcPts val="0"/>
                        </a:spcAft>
                      </a:pPr>
                      <a:r>
                        <a:rPr lang="tr-TR" sz="1000" b="1">
                          <a:solidFill>
                            <a:srgbClr val="555555"/>
                          </a:solidFill>
                          <a:latin typeface="Calibri"/>
                          <a:ea typeface="Times New Roman"/>
                          <a:cs typeface="Times New Roman"/>
                        </a:rPr>
                        <a:t>Başkent Üniversitesi </a:t>
                      </a:r>
                      <a:endParaRPr lang="tr-TR" sz="1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Calibri"/>
                          <a:cs typeface="Calibri"/>
                        </a:rPr>
                        <a:t>1.1.2011</a:t>
                      </a:r>
                      <a:endParaRPr lang="tr-TR" sz="1100">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Calibri"/>
                          <a:cs typeface="Calibri"/>
                        </a:rPr>
                        <a:t>2014</a:t>
                      </a:r>
                      <a:endParaRPr lang="tr-TR" sz="1100">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Calibri"/>
                          <a:cs typeface="Calibri"/>
                        </a:rPr>
                        <a:t>1.1.2017</a:t>
                      </a:r>
                      <a:endParaRPr lang="tr-TR" sz="1100">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Calibri"/>
                          <a:cs typeface="Calibri"/>
                        </a:rPr>
                        <a:t>1.1.2017</a:t>
                      </a:r>
                      <a:endParaRPr lang="tr-TR" sz="1100">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Calibri"/>
                          <a:cs typeface="Calibri"/>
                        </a:rPr>
                        <a:t>2020</a:t>
                      </a:r>
                      <a:endParaRPr lang="tr-TR" sz="1100">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Calibri"/>
                          <a:cs typeface="Calibri"/>
                        </a:rPr>
                        <a:t>1.1.2023</a:t>
                      </a:r>
                      <a:endParaRPr lang="tr-TR" sz="1100">
                        <a:latin typeface="Calibri"/>
                        <a:ea typeface="Calibri"/>
                        <a:cs typeface="Times New Roman"/>
                      </a:endParaRPr>
                    </a:p>
                  </a:txBody>
                  <a:tcPr marL="0" marR="0" marT="0" marB="0" anchor="ctr">
                    <a:lnL>
                      <a:noFill/>
                    </a:lnL>
                    <a:lnR>
                      <a:noFill/>
                    </a:lnR>
                    <a:lnT>
                      <a:noFill/>
                    </a:lnT>
                    <a:lnB>
                      <a:noFill/>
                    </a:lnB>
                    <a:solidFill>
                      <a:srgbClr val="FFFFFF"/>
                    </a:solidFill>
                  </a:tcPr>
                </a:tc>
              </a:tr>
              <a:tr h="0">
                <a:tc>
                  <a:txBody>
                    <a:bodyPr/>
                    <a:lstStyle/>
                    <a:p>
                      <a:pPr>
                        <a:lnSpc>
                          <a:spcPct val="115000"/>
                        </a:lnSpc>
                        <a:spcAft>
                          <a:spcPts val="0"/>
                        </a:spcAft>
                      </a:pPr>
                      <a:r>
                        <a:rPr lang="tr-TR" sz="1000" b="1" u="sng">
                          <a:solidFill>
                            <a:srgbClr val="2A7AB4"/>
                          </a:solidFill>
                          <a:latin typeface="Calibri"/>
                          <a:ea typeface="Times New Roman"/>
                          <a:cs typeface="Times New Roman"/>
                          <a:hlinkClick r:id="rId3"/>
                        </a:rPr>
                        <a:t>Bezmialem Vakıf Üniversitesi (R)</a:t>
                      </a:r>
                      <a:endParaRPr lang="tr-TR" sz="1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Calibri"/>
                          <a:cs typeface="Calibri"/>
                        </a:rPr>
                        <a:t>1.1.2019</a:t>
                      </a:r>
                      <a:endParaRPr lang="tr-TR" sz="1100">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Calibri"/>
                          <a:cs typeface="Calibri"/>
                        </a:rPr>
                        <a:t>2022</a:t>
                      </a:r>
                      <a:endParaRPr lang="tr-TR" sz="1100">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Calibri"/>
                          <a:cs typeface="Calibri"/>
                        </a:rPr>
                        <a:t>1.1.2025</a:t>
                      </a:r>
                      <a:endParaRPr lang="tr-TR" sz="1100">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a:lnSpc>
                          <a:spcPct val="115000"/>
                        </a:lnSpc>
                        <a:spcAft>
                          <a:spcPts val="0"/>
                        </a:spcAft>
                      </a:pPr>
                      <a:r>
                        <a:rPr lang="tr-TR" sz="1000">
                          <a:solidFill>
                            <a:srgbClr val="555555"/>
                          </a:solidFill>
                          <a:latin typeface="Calibri"/>
                          <a:ea typeface="Calibri"/>
                          <a:cs typeface="Calibri"/>
                        </a:rPr>
                        <a:t> </a:t>
                      </a:r>
                      <a:endParaRPr lang="tr-TR" sz="1100">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a:lnSpc>
                          <a:spcPct val="115000"/>
                        </a:lnSpc>
                        <a:spcAft>
                          <a:spcPts val="0"/>
                        </a:spcAft>
                      </a:pPr>
                      <a:r>
                        <a:rPr lang="tr-TR" sz="1000">
                          <a:solidFill>
                            <a:srgbClr val="555555"/>
                          </a:solidFill>
                          <a:latin typeface="Calibri"/>
                          <a:ea typeface="Calibri"/>
                          <a:cs typeface="Calibri"/>
                        </a:rPr>
                        <a:t> </a:t>
                      </a:r>
                      <a:endParaRPr lang="tr-TR" sz="1100">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a:lnSpc>
                          <a:spcPct val="115000"/>
                        </a:lnSpc>
                        <a:spcAft>
                          <a:spcPts val="0"/>
                        </a:spcAft>
                      </a:pPr>
                      <a:r>
                        <a:rPr lang="tr-TR" sz="1000">
                          <a:solidFill>
                            <a:srgbClr val="555555"/>
                          </a:solidFill>
                          <a:latin typeface="Calibri"/>
                          <a:ea typeface="Calibri"/>
                          <a:cs typeface="Calibri"/>
                        </a:rPr>
                        <a:t> </a:t>
                      </a:r>
                      <a:endParaRPr lang="tr-TR" sz="1100">
                        <a:latin typeface="Calibri"/>
                        <a:ea typeface="Calibri"/>
                        <a:cs typeface="Times New Roman"/>
                      </a:endParaRPr>
                    </a:p>
                  </a:txBody>
                  <a:tcPr marL="0" marR="0" marT="0" marB="0" anchor="ctr">
                    <a:lnL>
                      <a:noFill/>
                    </a:lnL>
                    <a:lnR>
                      <a:noFill/>
                    </a:lnR>
                    <a:lnT>
                      <a:noFill/>
                    </a:lnT>
                    <a:lnB>
                      <a:noFill/>
                    </a:lnB>
                    <a:solidFill>
                      <a:srgbClr val="FFFFFF"/>
                    </a:solidFill>
                  </a:tcPr>
                </a:tc>
              </a:tr>
              <a:tr h="0">
                <a:tc>
                  <a:txBody>
                    <a:bodyPr/>
                    <a:lstStyle/>
                    <a:p>
                      <a:pPr>
                        <a:lnSpc>
                          <a:spcPct val="115000"/>
                        </a:lnSpc>
                        <a:spcAft>
                          <a:spcPts val="0"/>
                        </a:spcAft>
                      </a:pPr>
                      <a:r>
                        <a:rPr lang="tr-TR" sz="1000" b="1" u="sng">
                          <a:solidFill>
                            <a:srgbClr val="2A7AB4"/>
                          </a:solidFill>
                          <a:latin typeface="Calibri"/>
                          <a:ea typeface="Calibri"/>
                          <a:cs typeface="Times New Roman"/>
                          <a:hlinkClick r:id="rId4"/>
                        </a:rPr>
                        <a:t>Bursa Uludağ Üniversitesi (R)</a:t>
                      </a:r>
                      <a:endParaRPr lang="tr-TR" sz="1100">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Calibri"/>
                          <a:cs typeface="Calibri"/>
                        </a:rPr>
                        <a:t>1.1.2012</a:t>
                      </a:r>
                      <a:endParaRPr lang="tr-TR" sz="1100">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Calibri"/>
                          <a:cs typeface="Calibri"/>
                        </a:rPr>
                        <a:t>2015</a:t>
                      </a:r>
                      <a:endParaRPr lang="tr-TR" sz="1100">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Calibri"/>
                          <a:cs typeface="Calibri"/>
                        </a:rPr>
                        <a:t>1.1.2018</a:t>
                      </a:r>
                      <a:endParaRPr lang="tr-TR" sz="1100">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Calibri"/>
                          <a:cs typeface="Calibri"/>
                        </a:rPr>
                        <a:t>1.1.2018</a:t>
                      </a:r>
                      <a:endParaRPr lang="tr-TR" sz="1100">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Calibri"/>
                          <a:cs typeface="Calibri"/>
                        </a:rPr>
                        <a:t>2021</a:t>
                      </a:r>
                      <a:endParaRPr lang="tr-TR" sz="1100">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Times New Roman"/>
                          <a:cs typeface="Times New Roman"/>
                        </a:rPr>
                        <a:t>1.1.2024</a:t>
                      </a:r>
                      <a:endParaRPr lang="tr-TR" sz="1100">
                        <a:latin typeface="Calibri"/>
                        <a:ea typeface="Times New Roman"/>
                        <a:cs typeface="Times New Roman"/>
                      </a:endParaRPr>
                    </a:p>
                  </a:txBody>
                  <a:tcPr marL="0" marR="0" marT="0" marB="0" anchor="ctr">
                    <a:lnL>
                      <a:noFill/>
                    </a:lnL>
                    <a:lnR>
                      <a:noFill/>
                    </a:lnR>
                    <a:lnT>
                      <a:noFill/>
                    </a:lnT>
                    <a:lnB>
                      <a:noFill/>
                    </a:lnB>
                    <a:solidFill>
                      <a:srgbClr val="FFFFFF"/>
                    </a:solidFill>
                  </a:tcPr>
                </a:tc>
              </a:tr>
              <a:tr h="0">
                <a:tc>
                  <a:txBody>
                    <a:bodyPr/>
                    <a:lstStyle/>
                    <a:p>
                      <a:pPr>
                        <a:lnSpc>
                          <a:spcPct val="115000"/>
                        </a:lnSpc>
                        <a:spcAft>
                          <a:spcPts val="0"/>
                        </a:spcAft>
                      </a:pPr>
                      <a:r>
                        <a:rPr lang="tr-TR" sz="1000" b="1" u="sng">
                          <a:solidFill>
                            <a:srgbClr val="2A7AB4"/>
                          </a:solidFill>
                          <a:latin typeface="Calibri"/>
                          <a:ea typeface="Times New Roman"/>
                          <a:cs typeface="Times New Roman"/>
                          <a:hlinkClick r:id="rId5"/>
                        </a:rPr>
                        <a:t>Celal Bayar Üniversitesi (R)</a:t>
                      </a:r>
                      <a:endParaRPr lang="tr-TR" sz="1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Times New Roman"/>
                          <a:cs typeface="Times New Roman"/>
                        </a:rPr>
                        <a:t>1.1.2013</a:t>
                      </a:r>
                      <a:endParaRPr lang="tr-TR" sz="1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Times New Roman"/>
                          <a:cs typeface="Times New Roman"/>
                        </a:rPr>
                        <a:t>2016</a:t>
                      </a:r>
                      <a:endParaRPr lang="tr-TR" sz="1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Times New Roman"/>
                          <a:cs typeface="Times New Roman"/>
                        </a:rPr>
                        <a:t>1.1.2019</a:t>
                      </a:r>
                      <a:endParaRPr lang="tr-TR" sz="1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Calibri"/>
                          <a:cs typeface="Calibri"/>
                        </a:rPr>
                        <a:t>1.1.2019</a:t>
                      </a:r>
                      <a:endParaRPr lang="tr-TR" sz="1100">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Calibri"/>
                          <a:cs typeface="Calibri"/>
                        </a:rPr>
                        <a:t>2022</a:t>
                      </a:r>
                      <a:endParaRPr lang="tr-TR" sz="1100">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Calibri"/>
                          <a:cs typeface="Calibri"/>
                        </a:rPr>
                        <a:t>1.1.2025</a:t>
                      </a:r>
                      <a:endParaRPr lang="tr-TR" sz="1100">
                        <a:latin typeface="Calibri"/>
                        <a:ea typeface="Calibri"/>
                        <a:cs typeface="Times New Roman"/>
                      </a:endParaRPr>
                    </a:p>
                  </a:txBody>
                  <a:tcPr marL="0" marR="0" marT="0" marB="0" anchor="ctr">
                    <a:lnL>
                      <a:noFill/>
                    </a:lnL>
                    <a:lnR>
                      <a:noFill/>
                    </a:lnR>
                    <a:lnT>
                      <a:noFill/>
                    </a:lnT>
                    <a:lnB>
                      <a:noFill/>
                    </a:lnB>
                    <a:solidFill>
                      <a:srgbClr val="FFFFFF"/>
                    </a:solidFill>
                  </a:tcPr>
                </a:tc>
              </a:tr>
              <a:tr h="0">
                <a:tc>
                  <a:txBody>
                    <a:bodyPr/>
                    <a:lstStyle/>
                    <a:p>
                      <a:pPr>
                        <a:lnSpc>
                          <a:spcPct val="115000"/>
                        </a:lnSpc>
                        <a:spcAft>
                          <a:spcPts val="0"/>
                        </a:spcAft>
                      </a:pPr>
                      <a:r>
                        <a:rPr lang="tr-TR" sz="1000" b="1" u="sng">
                          <a:solidFill>
                            <a:srgbClr val="2A7AB4"/>
                          </a:solidFill>
                          <a:latin typeface="Calibri"/>
                          <a:ea typeface="Times New Roman"/>
                          <a:cs typeface="Times New Roman"/>
                          <a:hlinkClick r:id="rId6"/>
                        </a:rPr>
                        <a:t>Cumhuriyet Üniversitesi (R)</a:t>
                      </a:r>
                      <a:endParaRPr lang="tr-TR" sz="1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Times New Roman"/>
                          <a:cs typeface="Times New Roman"/>
                        </a:rPr>
                        <a:t>1.1.2013</a:t>
                      </a:r>
                      <a:endParaRPr lang="tr-TR" sz="1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Times New Roman"/>
                          <a:cs typeface="Times New Roman"/>
                        </a:rPr>
                        <a:t>2016</a:t>
                      </a:r>
                      <a:endParaRPr lang="tr-TR" sz="1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Times New Roman"/>
                          <a:cs typeface="Times New Roman"/>
                        </a:rPr>
                        <a:t>1.1.2019</a:t>
                      </a:r>
                      <a:endParaRPr lang="tr-TR" sz="1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Calibri"/>
                          <a:cs typeface="Calibri"/>
                        </a:rPr>
                        <a:t>1.1.2019</a:t>
                      </a:r>
                      <a:endParaRPr lang="tr-TR" sz="1100">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Calibri"/>
                          <a:cs typeface="Calibri"/>
                        </a:rPr>
                        <a:t>2022</a:t>
                      </a:r>
                      <a:endParaRPr lang="tr-TR" sz="1100">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Calibri"/>
                          <a:cs typeface="Calibri"/>
                        </a:rPr>
                        <a:t>1.1.2025</a:t>
                      </a:r>
                      <a:endParaRPr lang="tr-TR" sz="1100">
                        <a:latin typeface="Calibri"/>
                        <a:ea typeface="Calibri"/>
                        <a:cs typeface="Times New Roman"/>
                      </a:endParaRPr>
                    </a:p>
                  </a:txBody>
                  <a:tcPr marL="0" marR="0" marT="0" marB="0" anchor="ctr">
                    <a:lnL>
                      <a:noFill/>
                    </a:lnL>
                    <a:lnR>
                      <a:noFill/>
                    </a:lnR>
                    <a:lnT>
                      <a:noFill/>
                    </a:lnT>
                    <a:lnB>
                      <a:noFill/>
                    </a:lnB>
                    <a:solidFill>
                      <a:srgbClr val="FFFFFF"/>
                    </a:solidFill>
                  </a:tcPr>
                </a:tc>
              </a:tr>
              <a:tr h="0">
                <a:tc>
                  <a:txBody>
                    <a:bodyPr/>
                    <a:lstStyle/>
                    <a:p>
                      <a:pPr>
                        <a:lnSpc>
                          <a:spcPct val="115000"/>
                        </a:lnSpc>
                        <a:spcAft>
                          <a:spcPts val="0"/>
                        </a:spcAft>
                      </a:pPr>
                      <a:r>
                        <a:rPr lang="tr-TR" sz="1000" b="1" u="sng">
                          <a:solidFill>
                            <a:srgbClr val="2A7AB4"/>
                          </a:solidFill>
                          <a:latin typeface="Calibri"/>
                          <a:ea typeface="Times New Roman"/>
                          <a:cs typeface="Times New Roman"/>
                          <a:hlinkClick r:id="rId7"/>
                        </a:rPr>
                        <a:t>Çanakkale Onsekiz Mart Üniversitesi (R)</a:t>
                      </a:r>
                      <a:endParaRPr lang="tr-TR" sz="1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Calibri"/>
                          <a:cs typeface="Calibri"/>
                        </a:rPr>
                        <a:t>1.1.2020</a:t>
                      </a:r>
                      <a:endParaRPr lang="tr-TR" sz="1100">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Calibri"/>
                          <a:cs typeface="Calibri"/>
                        </a:rPr>
                        <a:t>2023</a:t>
                      </a:r>
                      <a:endParaRPr lang="tr-TR" sz="1100">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Calibri"/>
                          <a:cs typeface="Calibri"/>
                        </a:rPr>
                        <a:t>1.1.2026</a:t>
                      </a:r>
                      <a:endParaRPr lang="tr-TR" sz="1100">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a:lnSpc>
                          <a:spcPct val="115000"/>
                        </a:lnSpc>
                        <a:spcAft>
                          <a:spcPts val="0"/>
                        </a:spcAft>
                      </a:pPr>
                      <a:r>
                        <a:rPr lang="tr-TR" sz="1000">
                          <a:solidFill>
                            <a:srgbClr val="555555"/>
                          </a:solidFill>
                          <a:latin typeface="Calibri"/>
                          <a:ea typeface="Calibri"/>
                          <a:cs typeface="Calibri"/>
                        </a:rPr>
                        <a:t> </a:t>
                      </a:r>
                      <a:endParaRPr lang="tr-TR" sz="1100">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a:lnSpc>
                          <a:spcPct val="115000"/>
                        </a:lnSpc>
                        <a:spcAft>
                          <a:spcPts val="0"/>
                        </a:spcAft>
                      </a:pPr>
                      <a:r>
                        <a:rPr lang="tr-TR" sz="1000">
                          <a:solidFill>
                            <a:srgbClr val="555555"/>
                          </a:solidFill>
                          <a:latin typeface="Calibri"/>
                          <a:ea typeface="Calibri"/>
                          <a:cs typeface="Calibri"/>
                        </a:rPr>
                        <a:t> </a:t>
                      </a:r>
                      <a:endParaRPr lang="tr-TR" sz="1100">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a:lnSpc>
                          <a:spcPct val="115000"/>
                        </a:lnSpc>
                        <a:spcAft>
                          <a:spcPts val="0"/>
                        </a:spcAft>
                      </a:pPr>
                      <a:r>
                        <a:rPr lang="tr-TR" sz="1000">
                          <a:solidFill>
                            <a:srgbClr val="555555"/>
                          </a:solidFill>
                          <a:latin typeface="Calibri"/>
                          <a:ea typeface="Calibri"/>
                          <a:cs typeface="Calibri"/>
                        </a:rPr>
                        <a:t> </a:t>
                      </a:r>
                      <a:endParaRPr lang="tr-TR" sz="1100">
                        <a:latin typeface="Calibri"/>
                        <a:ea typeface="Calibri"/>
                        <a:cs typeface="Times New Roman"/>
                      </a:endParaRPr>
                    </a:p>
                  </a:txBody>
                  <a:tcPr marL="0" marR="0" marT="0" marB="0" anchor="ctr">
                    <a:lnL>
                      <a:noFill/>
                    </a:lnL>
                    <a:lnR>
                      <a:noFill/>
                    </a:lnR>
                    <a:lnT>
                      <a:noFill/>
                    </a:lnT>
                    <a:lnB>
                      <a:noFill/>
                    </a:lnB>
                    <a:solidFill>
                      <a:srgbClr val="FFFFFF"/>
                    </a:solidFill>
                  </a:tcPr>
                </a:tc>
              </a:tr>
              <a:tr h="0">
                <a:tc>
                  <a:txBody>
                    <a:bodyPr/>
                    <a:lstStyle/>
                    <a:p>
                      <a:pPr>
                        <a:lnSpc>
                          <a:spcPct val="115000"/>
                        </a:lnSpc>
                        <a:spcAft>
                          <a:spcPts val="0"/>
                        </a:spcAft>
                      </a:pPr>
                      <a:r>
                        <a:rPr lang="tr-TR" sz="1000" b="1" u="sng">
                          <a:solidFill>
                            <a:srgbClr val="2A7AB4"/>
                          </a:solidFill>
                          <a:latin typeface="Calibri"/>
                          <a:ea typeface="Times New Roman"/>
                          <a:cs typeface="Times New Roman"/>
                          <a:hlinkClick r:id="rId8"/>
                        </a:rPr>
                        <a:t>Çukurova Üniversitesi (R)</a:t>
                      </a:r>
                      <a:endParaRPr lang="tr-TR" sz="1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Times New Roman"/>
                          <a:cs typeface="Times New Roman"/>
                        </a:rPr>
                        <a:t>1.1.2012</a:t>
                      </a:r>
                      <a:endParaRPr lang="tr-TR" sz="1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Times New Roman"/>
                          <a:cs typeface="Times New Roman"/>
                        </a:rPr>
                        <a:t>2015</a:t>
                      </a:r>
                      <a:endParaRPr lang="tr-TR" sz="1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Times New Roman"/>
                          <a:cs typeface="Times New Roman"/>
                        </a:rPr>
                        <a:t>1.1.2018</a:t>
                      </a:r>
                      <a:endParaRPr lang="tr-TR" sz="1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Times New Roman"/>
                          <a:cs typeface="Times New Roman"/>
                        </a:rPr>
                        <a:t>1.1.2018</a:t>
                      </a:r>
                      <a:endParaRPr lang="tr-TR" sz="1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Times New Roman"/>
                          <a:cs typeface="Times New Roman"/>
                        </a:rPr>
                        <a:t>2021</a:t>
                      </a:r>
                      <a:endParaRPr lang="tr-TR" sz="1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Times New Roman"/>
                          <a:cs typeface="Times New Roman"/>
                        </a:rPr>
                        <a:t>1.1.2024</a:t>
                      </a:r>
                      <a:endParaRPr lang="tr-TR" sz="1100">
                        <a:latin typeface="Calibri"/>
                        <a:ea typeface="Times New Roman"/>
                        <a:cs typeface="Times New Roman"/>
                      </a:endParaRPr>
                    </a:p>
                  </a:txBody>
                  <a:tcPr marL="0" marR="0" marT="0" marB="0" anchor="ctr">
                    <a:lnL>
                      <a:noFill/>
                    </a:lnL>
                    <a:lnR>
                      <a:noFill/>
                    </a:lnR>
                    <a:lnT>
                      <a:noFill/>
                    </a:lnT>
                    <a:lnB>
                      <a:noFill/>
                    </a:lnB>
                    <a:solidFill>
                      <a:srgbClr val="FFFFFF"/>
                    </a:solidFill>
                  </a:tcPr>
                </a:tc>
              </a:tr>
              <a:tr h="0">
                <a:tc>
                  <a:txBody>
                    <a:bodyPr/>
                    <a:lstStyle/>
                    <a:p>
                      <a:pPr>
                        <a:lnSpc>
                          <a:spcPct val="115000"/>
                        </a:lnSpc>
                        <a:spcAft>
                          <a:spcPts val="0"/>
                        </a:spcAft>
                      </a:pPr>
                      <a:r>
                        <a:rPr lang="tr-TR" sz="1000" b="1" u="sng">
                          <a:solidFill>
                            <a:srgbClr val="2A7AB4"/>
                          </a:solidFill>
                          <a:latin typeface="Calibri"/>
                          <a:ea typeface="Times New Roman"/>
                          <a:cs typeface="Times New Roman"/>
                          <a:hlinkClick r:id="rId9"/>
                        </a:rPr>
                        <a:t>Dicle Üniversitesi (R)</a:t>
                      </a:r>
                      <a:endParaRPr lang="tr-TR" sz="1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Calibri"/>
                          <a:cs typeface="Calibri"/>
                        </a:rPr>
                        <a:t>1.1.2019</a:t>
                      </a:r>
                      <a:endParaRPr lang="tr-TR" sz="1100">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Calibri"/>
                          <a:cs typeface="Calibri"/>
                        </a:rPr>
                        <a:t>2022</a:t>
                      </a:r>
                      <a:endParaRPr lang="tr-TR" sz="1100">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Calibri"/>
                          <a:cs typeface="Calibri"/>
                        </a:rPr>
                        <a:t>1.1.2025</a:t>
                      </a:r>
                      <a:endParaRPr lang="tr-TR" sz="1100">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a:lnSpc>
                          <a:spcPct val="115000"/>
                        </a:lnSpc>
                        <a:spcAft>
                          <a:spcPts val="0"/>
                        </a:spcAft>
                      </a:pPr>
                      <a:r>
                        <a:rPr lang="tr-TR" sz="1000">
                          <a:solidFill>
                            <a:srgbClr val="555555"/>
                          </a:solidFill>
                          <a:latin typeface="Calibri"/>
                          <a:ea typeface="Calibri"/>
                          <a:cs typeface="Calibri"/>
                        </a:rPr>
                        <a:t> </a:t>
                      </a:r>
                      <a:endParaRPr lang="tr-TR" sz="1100">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a:lnSpc>
                          <a:spcPct val="115000"/>
                        </a:lnSpc>
                        <a:spcAft>
                          <a:spcPts val="0"/>
                        </a:spcAft>
                      </a:pPr>
                      <a:r>
                        <a:rPr lang="tr-TR" sz="1000">
                          <a:solidFill>
                            <a:srgbClr val="555555"/>
                          </a:solidFill>
                          <a:latin typeface="Calibri"/>
                          <a:ea typeface="Calibri"/>
                          <a:cs typeface="Calibri"/>
                        </a:rPr>
                        <a:t> </a:t>
                      </a:r>
                      <a:endParaRPr lang="tr-TR" sz="1100">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a:lnSpc>
                          <a:spcPct val="115000"/>
                        </a:lnSpc>
                        <a:spcAft>
                          <a:spcPts val="0"/>
                        </a:spcAft>
                      </a:pPr>
                      <a:r>
                        <a:rPr lang="tr-TR" sz="1000">
                          <a:solidFill>
                            <a:srgbClr val="555555"/>
                          </a:solidFill>
                          <a:latin typeface="Calibri"/>
                          <a:ea typeface="Calibri"/>
                          <a:cs typeface="Calibri"/>
                        </a:rPr>
                        <a:t> </a:t>
                      </a:r>
                      <a:endParaRPr lang="tr-TR" sz="1100">
                        <a:latin typeface="Calibri"/>
                        <a:ea typeface="Calibri"/>
                        <a:cs typeface="Times New Roman"/>
                      </a:endParaRPr>
                    </a:p>
                  </a:txBody>
                  <a:tcPr marL="0" marR="0" marT="0" marB="0" anchor="ctr">
                    <a:lnL>
                      <a:noFill/>
                    </a:lnL>
                    <a:lnR>
                      <a:noFill/>
                    </a:lnR>
                    <a:lnT>
                      <a:noFill/>
                    </a:lnT>
                    <a:lnB>
                      <a:noFill/>
                    </a:lnB>
                    <a:solidFill>
                      <a:srgbClr val="FFFFFF"/>
                    </a:solidFill>
                  </a:tcPr>
                </a:tc>
              </a:tr>
              <a:tr h="0">
                <a:tc>
                  <a:txBody>
                    <a:bodyPr/>
                    <a:lstStyle/>
                    <a:p>
                      <a:pPr>
                        <a:lnSpc>
                          <a:spcPct val="115000"/>
                        </a:lnSpc>
                        <a:spcAft>
                          <a:spcPts val="0"/>
                        </a:spcAft>
                      </a:pPr>
                      <a:r>
                        <a:rPr lang="tr-TR" sz="1000" b="1">
                          <a:solidFill>
                            <a:srgbClr val="555555"/>
                          </a:solidFill>
                          <a:latin typeface="Calibri"/>
                          <a:ea typeface="Times New Roman"/>
                          <a:cs typeface="Times New Roman"/>
                        </a:rPr>
                        <a:t>Dokuz Eylül Üniversitesi</a:t>
                      </a:r>
                      <a:endParaRPr lang="tr-TR" sz="1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Times New Roman"/>
                          <a:cs typeface="Times New Roman"/>
                        </a:rPr>
                        <a:t>1.1.2011</a:t>
                      </a:r>
                      <a:endParaRPr lang="tr-TR" sz="1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Times New Roman"/>
                          <a:cs typeface="Times New Roman"/>
                        </a:rPr>
                        <a:t>2014</a:t>
                      </a:r>
                      <a:endParaRPr lang="tr-TR" sz="1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Times New Roman"/>
                          <a:cs typeface="Times New Roman"/>
                        </a:rPr>
                        <a:t>1.1.2017</a:t>
                      </a:r>
                      <a:endParaRPr lang="tr-TR" sz="1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Times New Roman"/>
                          <a:cs typeface="Times New Roman"/>
                        </a:rPr>
                        <a:t>1.1.2017</a:t>
                      </a:r>
                      <a:endParaRPr lang="tr-TR" sz="1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Times New Roman"/>
                          <a:cs typeface="Times New Roman"/>
                        </a:rPr>
                        <a:t>2020</a:t>
                      </a:r>
                      <a:endParaRPr lang="tr-TR" sz="1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Times New Roman"/>
                          <a:cs typeface="Times New Roman"/>
                        </a:rPr>
                        <a:t>1.1.2023</a:t>
                      </a:r>
                      <a:endParaRPr lang="tr-TR" sz="1100">
                        <a:latin typeface="Calibri"/>
                        <a:ea typeface="Times New Roman"/>
                        <a:cs typeface="Times New Roman"/>
                      </a:endParaRPr>
                    </a:p>
                  </a:txBody>
                  <a:tcPr marL="0" marR="0" marT="0" marB="0" anchor="ctr">
                    <a:lnL>
                      <a:noFill/>
                    </a:lnL>
                    <a:lnR>
                      <a:noFill/>
                    </a:lnR>
                    <a:lnT>
                      <a:noFill/>
                    </a:lnT>
                    <a:lnB>
                      <a:noFill/>
                    </a:lnB>
                    <a:solidFill>
                      <a:srgbClr val="FFFFFF"/>
                    </a:solidFill>
                  </a:tcPr>
                </a:tc>
              </a:tr>
              <a:tr h="0">
                <a:tc>
                  <a:txBody>
                    <a:bodyPr/>
                    <a:lstStyle/>
                    <a:p>
                      <a:pPr>
                        <a:lnSpc>
                          <a:spcPct val="115000"/>
                        </a:lnSpc>
                        <a:spcAft>
                          <a:spcPts val="0"/>
                        </a:spcAft>
                      </a:pPr>
                      <a:r>
                        <a:rPr lang="tr-TR" sz="1000" b="1">
                          <a:solidFill>
                            <a:srgbClr val="555555"/>
                          </a:solidFill>
                          <a:latin typeface="Calibri"/>
                          <a:ea typeface="Times New Roman"/>
                          <a:cs typeface="Times New Roman"/>
                        </a:rPr>
                        <a:t>Ege Üniversitesi</a:t>
                      </a:r>
                      <a:endParaRPr lang="tr-TR" sz="1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Times New Roman"/>
                          <a:cs typeface="Times New Roman"/>
                        </a:rPr>
                        <a:t>1.1.2011</a:t>
                      </a:r>
                      <a:endParaRPr lang="tr-TR" sz="1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Times New Roman"/>
                          <a:cs typeface="Times New Roman"/>
                        </a:rPr>
                        <a:t>2014</a:t>
                      </a:r>
                      <a:endParaRPr lang="tr-TR" sz="1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Times New Roman"/>
                          <a:cs typeface="Times New Roman"/>
                        </a:rPr>
                        <a:t>1.1.2017</a:t>
                      </a:r>
                      <a:endParaRPr lang="tr-TR" sz="1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Times New Roman"/>
                          <a:cs typeface="Times New Roman"/>
                        </a:rPr>
                        <a:t>1.1.2017</a:t>
                      </a:r>
                      <a:endParaRPr lang="tr-TR" sz="1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Times New Roman"/>
                          <a:cs typeface="Times New Roman"/>
                        </a:rPr>
                        <a:t>2020</a:t>
                      </a:r>
                      <a:endParaRPr lang="tr-TR" sz="1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Times New Roman"/>
                          <a:cs typeface="Times New Roman"/>
                        </a:rPr>
                        <a:t>1.1.2023</a:t>
                      </a:r>
                      <a:endParaRPr lang="tr-TR" sz="1100">
                        <a:latin typeface="Calibri"/>
                        <a:ea typeface="Times New Roman"/>
                        <a:cs typeface="Times New Roman"/>
                      </a:endParaRPr>
                    </a:p>
                  </a:txBody>
                  <a:tcPr marL="0" marR="0" marT="0" marB="0" anchor="ctr">
                    <a:lnL>
                      <a:noFill/>
                    </a:lnL>
                    <a:lnR>
                      <a:noFill/>
                    </a:lnR>
                    <a:lnT>
                      <a:noFill/>
                    </a:lnT>
                    <a:lnB>
                      <a:noFill/>
                    </a:lnB>
                    <a:solidFill>
                      <a:srgbClr val="FFFFFF"/>
                    </a:solidFill>
                  </a:tcPr>
                </a:tc>
              </a:tr>
              <a:tr h="0">
                <a:tc>
                  <a:txBody>
                    <a:bodyPr/>
                    <a:lstStyle/>
                    <a:p>
                      <a:pPr>
                        <a:lnSpc>
                          <a:spcPct val="115000"/>
                        </a:lnSpc>
                        <a:spcAft>
                          <a:spcPts val="0"/>
                        </a:spcAft>
                      </a:pPr>
                      <a:r>
                        <a:rPr lang="tr-TR" sz="1000" b="1" u="sng">
                          <a:solidFill>
                            <a:srgbClr val="2A7AB4"/>
                          </a:solidFill>
                          <a:latin typeface="Calibri"/>
                          <a:ea typeface="Times New Roman"/>
                          <a:cs typeface="Times New Roman"/>
                          <a:hlinkClick r:id="rId10"/>
                        </a:rPr>
                        <a:t>Erciyes Üniversitesi (R)</a:t>
                      </a:r>
                      <a:endParaRPr lang="tr-TR" sz="1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Times New Roman"/>
                          <a:cs typeface="Times New Roman"/>
                        </a:rPr>
                        <a:t>1.1.2012</a:t>
                      </a:r>
                      <a:endParaRPr lang="tr-TR" sz="1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Times New Roman"/>
                          <a:cs typeface="Times New Roman"/>
                        </a:rPr>
                        <a:t>2015</a:t>
                      </a:r>
                      <a:endParaRPr lang="tr-TR" sz="1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Times New Roman"/>
                          <a:cs typeface="Times New Roman"/>
                        </a:rPr>
                        <a:t>1.1.2018</a:t>
                      </a:r>
                      <a:endParaRPr lang="tr-TR" sz="1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Times New Roman"/>
                          <a:cs typeface="Times New Roman"/>
                        </a:rPr>
                        <a:t>1.1.2018</a:t>
                      </a:r>
                      <a:endParaRPr lang="tr-TR" sz="1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Times New Roman"/>
                          <a:cs typeface="Times New Roman"/>
                        </a:rPr>
                        <a:t>2021</a:t>
                      </a:r>
                      <a:endParaRPr lang="tr-TR" sz="1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Times New Roman"/>
                          <a:cs typeface="Times New Roman"/>
                        </a:rPr>
                        <a:t>1.1.2024</a:t>
                      </a:r>
                      <a:endParaRPr lang="tr-TR" sz="1100">
                        <a:latin typeface="Calibri"/>
                        <a:ea typeface="Times New Roman"/>
                        <a:cs typeface="Times New Roman"/>
                      </a:endParaRPr>
                    </a:p>
                  </a:txBody>
                  <a:tcPr marL="0" marR="0" marT="0" marB="0" anchor="ctr">
                    <a:lnL>
                      <a:noFill/>
                    </a:lnL>
                    <a:lnR>
                      <a:noFill/>
                    </a:lnR>
                    <a:lnT>
                      <a:noFill/>
                    </a:lnT>
                    <a:lnB>
                      <a:noFill/>
                    </a:lnB>
                    <a:solidFill>
                      <a:srgbClr val="FFFFFF"/>
                    </a:solidFill>
                  </a:tcPr>
                </a:tc>
              </a:tr>
              <a:tr h="0">
                <a:tc>
                  <a:txBody>
                    <a:bodyPr/>
                    <a:lstStyle/>
                    <a:p>
                      <a:pPr>
                        <a:lnSpc>
                          <a:spcPct val="115000"/>
                        </a:lnSpc>
                        <a:spcAft>
                          <a:spcPts val="0"/>
                        </a:spcAft>
                      </a:pPr>
                      <a:r>
                        <a:rPr lang="tr-TR" sz="1000" b="1">
                          <a:solidFill>
                            <a:srgbClr val="555555"/>
                          </a:solidFill>
                          <a:latin typeface="Calibri"/>
                          <a:ea typeface="Times New Roman"/>
                          <a:cs typeface="Times New Roman"/>
                        </a:rPr>
                        <a:t>Eskişehir Osmangazi Üniversitesi</a:t>
                      </a:r>
                      <a:endParaRPr lang="tr-TR" sz="1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Calibri"/>
                          <a:cs typeface="Calibri"/>
                        </a:rPr>
                        <a:t>1.1.2015</a:t>
                      </a:r>
                      <a:endParaRPr lang="tr-TR" sz="1100">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Calibri"/>
                          <a:cs typeface="Calibri"/>
                        </a:rPr>
                        <a:t>2018</a:t>
                      </a:r>
                      <a:endParaRPr lang="tr-TR" sz="1100">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Calibri"/>
                          <a:cs typeface="Calibri"/>
                        </a:rPr>
                        <a:t>1.1.2021</a:t>
                      </a:r>
                      <a:endParaRPr lang="tr-TR" sz="1100">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a:lnSpc>
                          <a:spcPct val="115000"/>
                        </a:lnSpc>
                        <a:spcAft>
                          <a:spcPts val="0"/>
                        </a:spcAft>
                      </a:pPr>
                      <a:r>
                        <a:rPr lang="tr-TR" sz="1000">
                          <a:solidFill>
                            <a:srgbClr val="555555"/>
                          </a:solidFill>
                          <a:latin typeface="Calibri"/>
                          <a:ea typeface="Calibri"/>
                          <a:cs typeface="Calibri"/>
                        </a:rPr>
                        <a:t> </a:t>
                      </a:r>
                      <a:endParaRPr lang="tr-TR" sz="1100">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a:lnSpc>
                          <a:spcPct val="115000"/>
                        </a:lnSpc>
                        <a:spcAft>
                          <a:spcPts val="0"/>
                        </a:spcAft>
                      </a:pPr>
                      <a:r>
                        <a:rPr lang="tr-TR" sz="1000">
                          <a:solidFill>
                            <a:srgbClr val="555555"/>
                          </a:solidFill>
                          <a:latin typeface="Calibri"/>
                          <a:ea typeface="Calibri"/>
                          <a:cs typeface="Calibri"/>
                        </a:rPr>
                        <a:t> </a:t>
                      </a:r>
                      <a:endParaRPr lang="tr-TR" sz="1100">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a:lnSpc>
                          <a:spcPct val="115000"/>
                        </a:lnSpc>
                        <a:spcAft>
                          <a:spcPts val="0"/>
                        </a:spcAft>
                      </a:pPr>
                      <a:r>
                        <a:rPr lang="tr-TR" sz="1000">
                          <a:solidFill>
                            <a:srgbClr val="555555"/>
                          </a:solidFill>
                          <a:latin typeface="Calibri"/>
                          <a:ea typeface="Calibri"/>
                          <a:cs typeface="Calibri"/>
                        </a:rPr>
                        <a:t> </a:t>
                      </a:r>
                      <a:endParaRPr lang="tr-TR" sz="1100">
                        <a:latin typeface="Calibri"/>
                        <a:ea typeface="Calibri"/>
                        <a:cs typeface="Times New Roman"/>
                      </a:endParaRPr>
                    </a:p>
                  </a:txBody>
                  <a:tcPr marL="0" marR="0" marT="0" marB="0" anchor="ctr">
                    <a:lnL>
                      <a:noFill/>
                    </a:lnL>
                    <a:lnR>
                      <a:noFill/>
                    </a:lnR>
                    <a:lnT>
                      <a:noFill/>
                    </a:lnT>
                    <a:lnB>
                      <a:noFill/>
                    </a:lnB>
                    <a:solidFill>
                      <a:srgbClr val="FFFFFF"/>
                    </a:solidFill>
                  </a:tcPr>
                </a:tc>
              </a:tr>
              <a:tr h="0">
                <a:tc>
                  <a:txBody>
                    <a:bodyPr/>
                    <a:lstStyle/>
                    <a:p>
                      <a:pPr>
                        <a:lnSpc>
                          <a:spcPct val="115000"/>
                        </a:lnSpc>
                        <a:spcAft>
                          <a:spcPts val="0"/>
                        </a:spcAft>
                      </a:pPr>
                      <a:r>
                        <a:rPr lang="tr-TR" sz="1000" b="1">
                          <a:solidFill>
                            <a:srgbClr val="555555"/>
                          </a:solidFill>
                          <a:latin typeface="Calibri"/>
                          <a:ea typeface="Times New Roman"/>
                          <a:cs typeface="Times New Roman"/>
                        </a:rPr>
                        <a:t>Fırat Üniversitesi</a:t>
                      </a:r>
                      <a:endParaRPr lang="tr-TR" sz="1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Times New Roman"/>
                          <a:cs typeface="Times New Roman"/>
                        </a:rPr>
                        <a:t>1.1.2017</a:t>
                      </a:r>
                      <a:endParaRPr lang="tr-TR" sz="1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Times New Roman"/>
                          <a:cs typeface="Times New Roman"/>
                        </a:rPr>
                        <a:t>2020</a:t>
                      </a:r>
                      <a:endParaRPr lang="tr-TR" sz="1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Times New Roman"/>
                          <a:cs typeface="Times New Roman"/>
                        </a:rPr>
                        <a:t>1.1.2023</a:t>
                      </a:r>
                      <a:endParaRPr lang="tr-TR" sz="1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nSpc>
                          <a:spcPct val="115000"/>
                        </a:lnSpc>
                        <a:spcAft>
                          <a:spcPts val="0"/>
                        </a:spcAft>
                      </a:pPr>
                      <a:r>
                        <a:rPr lang="tr-TR" sz="1000">
                          <a:solidFill>
                            <a:srgbClr val="555555"/>
                          </a:solidFill>
                          <a:latin typeface="Calibri"/>
                          <a:ea typeface="Calibri"/>
                          <a:cs typeface="Calibri"/>
                        </a:rPr>
                        <a:t> </a:t>
                      </a:r>
                      <a:endParaRPr lang="tr-TR" sz="1100">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a:lnSpc>
                          <a:spcPct val="115000"/>
                        </a:lnSpc>
                        <a:spcAft>
                          <a:spcPts val="0"/>
                        </a:spcAft>
                      </a:pPr>
                      <a:r>
                        <a:rPr lang="tr-TR" sz="1000">
                          <a:solidFill>
                            <a:srgbClr val="555555"/>
                          </a:solidFill>
                          <a:latin typeface="Calibri"/>
                          <a:ea typeface="Calibri"/>
                          <a:cs typeface="Calibri"/>
                        </a:rPr>
                        <a:t> </a:t>
                      </a:r>
                      <a:endParaRPr lang="tr-TR" sz="1100">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a:lnSpc>
                          <a:spcPct val="115000"/>
                        </a:lnSpc>
                        <a:spcAft>
                          <a:spcPts val="0"/>
                        </a:spcAft>
                      </a:pPr>
                      <a:r>
                        <a:rPr lang="tr-TR" sz="1000">
                          <a:solidFill>
                            <a:srgbClr val="555555"/>
                          </a:solidFill>
                          <a:latin typeface="Calibri"/>
                          <a:ea typeface="Calibri"/>
                          <a:cs typeface="Calibri"/>
                        </a:rPr>
                        <a:t> </a:t>
                      </a:r>
                      <a:endParaRPr lang="tr-TR" sz="1100">
                        <a:latin typeface="Calibri"/>
                        <a:ea typeface="Calibri"/>
                        <a:cs typeface="Times New Roman"/>
                      </a:endParaRPr>
                    </a:p>
                  </a:txBody>
                  <a:tcPr marL="0" marR="0" marT="0" marB="0" anchor="ctr">
                    <a:lnL>
                      <a:noFill/>
                    </a:lnL>
                    <a:lnR>
                      <a:noFill/>
                    </a:lnR>
                    <a:lnT>
                      <a:noFill/>
                    </a:lnT>
                    <a:lnB>
                      <a:noFill/>
                    </a:lnB>
                    <a:solidFill>
                      <a:srgbClr val="FFFFFF"/>
                    </a:solidFill>
                  </a:tcPr>
                </a:tc>
              </a:tr>
              <a:tr h="0">
                <a:tc>
                  <a:txBody>
                    <a:bodyPr/>
                    <a:lstStyle/>
                    <a:p>
                      <a:pPr>
                        <a:lnSpc>
                          <a:spcPct val="115000"/>
                        </a:lnSpc>
                        <a:spcAft>
                          <a:spcPts val="0"/>
                        </a:spcAft>
                      </a:pPr>
                      <a:r>
                        <a:rPr lang="tr-TR" sz="1000" b="1">
                          <a:solidFill>
                            <a:srgbClr val="555555"/>
                          </a:solidFill>
                          <a:latin typeface="Calibri"/>
                          <a:ea typeface="Times New Roman"/>
                          <a:cs typeface="Times New Roman"/>
                        </a:rPr>
                        <a:t>Gazi Üniversitesi</a:t>
                      </a:r>
                      <a:endParaRPr lang="tr-TR" sz="1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Times New Roman"/>
                          <a:cs typeface="Times New Roman"/>
                        </a:rPr>
                        <a:t>1.1.2011</a:t>
                      </a:r>
                      <a:endParaRPr lang="tr-TR" sz="1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Times New Roman"/>
                          <a:cs typeface="Times New Roman"/>
                        </a:rPr>
                        <a:t>2014</a:t>
                      </a:r>
                      <a:endParaRPr lang="tr-TR" sz="1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Times New Roman"/>
                          <a:cs typeface="Times New Roman"/>
                        </a:rPr>
                        <a:t>1.1.2017</a:t>
                      </a:r>
                      <a:endParaRPr lang="tr-TR" sz="1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Times New Roman"/>
                          <a:cs typeface="Times New Roman"/>
                        </a:rPr>
                        <a:t>1.1.2017</a:t>
                      </a:r>
                      <a:endParaRPr lang="tr-TR" sz="1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Times New Roman"/>
                          <a:cs typeface="Times New Roman"/>
                        </a:rPr>
                        <a:t>2020</a:t>
                      </a:r>
                      <a:endParaRPr lang="tr-TR" sz="1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Times New Roman"/>
                          <a:cs typeface="Times New Roman"/>
                        </a:rPr>
                        <a:t>1.1.2023</a:t>
                      </a:r>
                      <a:endParaRPr lang="tr-TR" sz="1100">
                        <a:latin typeface="Calibri"/>
                        <a:ea typeface="Times New Roman"/>
                        <a:cs typeface="Times New Roman"/>
                      </a:endParaRPr>
                    </a:p>
                  </a:txBody>
                  <a:tcPr marL="0" marR="0" marT="0" marB="0" anchor="ctr">
                    <a:lnL>
                      <a:noFill/>
                    </a:lnL>
                    <a:lnR>
                      <a:noFill/>
                    </a:lnR>
                    <a:lnT>
                      <a:noFill/>
                    </a:lnT>
                    <a:lnB>
                      <a:noFill/>
                    </a:lnB>
                    <a:solidFill>
                      <a:srgbClr val="FFFFFF"/>
                    </a:solidFill>
                  </a:tcPr>
                </a:tc>
              </a:tr>
              <a:tr h="0">
                <a:tc>
                  <a:txBody>
                    <a:bodyPr/>
                    <a:lstStyle/>
                    <a:p>
                      <a:pPr>
                        <a:lnSpc>
                          <a:spcPct val="115000"/>
                        </a:lnSpc>
                        <a:spcAft>
                          <a:spcPts val="0"/>
                        </a:spcAft>
                      </a:pPr>
                      <a:r>
                        <a:rPr lang="tr-TR" sz="1000" b="1" u="sng">
                          <a:solidFill>
                            <a:srgbClr val="2A7AB4"/>
                          </a:solidFill>
                          <a:latin typeface="Calibri"/>
                          <a:ea typeface="Times New Roman"/>
                          <a:cs typeface="Times New Roman"/>
                          <a:hlinkClick r:id="rId11"/>
                        </a:rPr>
                        <a:t>Gazi Üniversitesi (İngilizce) (R)</a:t>
                      </a:r>
                      <a:endParaRPr lang="tr-TR" sz="1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Times New Roman"/>
                          <a:cs typeface="Times New Roman"/>
                        </a:rPr>
                        <a:t>1.1.2018</a:t>
                      </a:r>
                      <a:endParaRPr lang="tr-TR" sz="1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Times New Roman"/>
                          <a:cs typeface="Times New Roman"/>
                        </a:rPr>
                        <a:t>2021</a:t>
                      </a:r>
                      <a:endParaRPr lang="tr-TR" sz="1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Times New Roman"/>
                          <a:cs typeface="Times New Roman"/>
                        </a:rPr>
                        <a:t>1.1.2024</a:t>
                      </a:r>
                      <a:endParaRPr lang="tr-TR" sz="1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Times New Roman"/>
                          <a:cs typeface="Times New Roman"/>
                        </a:rPr>
                        <a:t> </a:t>
                      </a:r>
                      <a:endParaRPr lang="tr-TR" sz="1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Times New Roman"/>
                          <a:cs typeface="Times New Roman"/>
                        </a:rPr>
                        <a:t> </a:t>
                      </a:r>
                      <a:endParaRPr lang="tr-TR" sz="1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Times New Roman"/>
                          <a:cs typeface="Times New Roman"/>
                        </a:rPr>
                        <a:t> </a:t>
                      </a:r>
                      <a:endParaRPr lang="tr-TR" sz="1100">
                        <a:latin typeface="Calibri"/>
                        <a:ea typeface="Times New Roman"/>
                        <a:cs typeface="Times New Roman"/>
                      </a:endParaRPr>
                    </a:p>
                  </a:txBody>
                  <a:tcPr marL="0" marR="0" marT="0" marB="0" anchor="ctr">
                    <a:lnL>
                      <a:noFill/>
                    </a:lnL>
                    <a:lnR>
                      <a:noFill/>
                    </a:lnR>
                    <a:lnT>
                      <a:noFill/>
                    </a:lnT>
                    <a:lnB>
                      <a:noFill/>
                    </a:lnB>
                    <a:solidFill>
                      <a:srgbClr val="FFFFFF"/>
                    </a:solidFill>
                  </a:tcPr>
                </a:tc>
              </a:tr>
              <a:tr h="0">
                <a:tc>
                  <a:txBody>
                    <a:bodyPr/>
                    <a:lstStyle/>
                    <a:p>
                      <a:pPr>
                        <a:lnSpc>
                          <a:spcPct val="115000"/>
                        </a:lnSpc>
                        <a:spcAft>
                          <a:spcPts val="0"/>
                        </a:spcAft>
                      </a:pPr>
                      <a:r>
                        <a:rPr lang="tr-TR" sz="1000" b="1" u="sng">
                          <a:solidFill>
                            <a:srgbClr val="2A7AB4"/>
                          </a:solidFill>
                          <a:latin typeface="Calibri"/>
                          <a:ea typeface="Times New Roman"/>
                          <a:cs typeface="Times New Roman"/>
                          <a:hlinkClick r:id="rId12"/>
                        </a:rPr>
                        <a:t>Gaziantep Üniversitesi (R)</a:t>
                      </a:r>
                      <a:r>
                        <a:rPr lang="tr-TR" sz="1000" b="1">
                          <a:solidFill>
                            <a:srgbClr val="555555"/>
                          </a:solidFill>
                          <a:latin typeface="Calibri"/>
                          <a:ea typeface="Times New Roman"/>
                          <a:cs typeface="Times New Roman"/>
                        </a:rPr>
                        <a:t> </a:t>
                      </a:r>
                      <a:endParaRPr lang="tr-TR" sz="1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Calibri"/>
                          <a:cs typeface="Calibri"/>
                        </a:rPr>
                        <a:t>1.1.2019</a:t>
                      </a:r>
                      <a:endParaRPr lang="tr-TR" sz="1100">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Calibri"/>
                          <a:cs typeface="Calibri"/>
                        </a:rPr>
                        <a:t>2022</a:t>
                      </a:r>
                      <a:endParaRPr lang="tr-TR" sz="1100">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Calibri"/>
                          <a:cs typeface="Calibri"/>
                        </a:rPr>
                        <a:t>1.1.2025</a:t>
                      </a:r>
                      <a:endParaRPr lang="tr-TR" sz="1100">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a:lnSpc>
                          <a:spcPct val="115000"/>
                        </a:lnSpc>
                        <a:spcAft>
                          <a:spcPts val="0"/>
                        </a:spcAft>
                      </a:pPr>
                      <a:r>
                        <a:rPr lang="tr-TR" sz="1000">
                          <a:solidFill>
                            <a:srgbClr val="555555"/>
                          </a:solidFill>
                          <a:latin typeface="Calibri"/>
                          <a:ea typeface="Calibri"/>
                          <a:cs typeface="Calibri"/>
                        </a:rPr>
                        <a:t> </a:t>
                      </a:r>
                      <a:endParaRPr lang="tr-TR" sz="1100">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a:lnSpc>
                          <a:spcPct val="115000"/>
                        </a:lnSpc>
                        <a:spcAft>
                          <a:spcPts val="0"/>
                        </a:spcAft>
                      </a:pPr>
                      <a:r>
                        <a:rPr lang="tr-TR" sz="1000">
                          <a:solidFill>
                            <a:srgbClr val="555555"/>
                          </a:solidFill>
                          <a:latin typeface="Calibri"/>
                          <a:ea typeface="Calibri"/>
                          <a:cs typeface="Calibri"/>
                        </a:rPr>
                        <a:t> </a:t>
                      </a:r>
                      <a:endParaRPr lang="tr-TR" sz="1100">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a:lnSpc>
                          <a:spcPct val="115000"/>
                        </a:lnSpc>
                        <a:spcAft>
                          <a:spcPts val="0"/>
                        </a:spcAft>
                      </a:pPr>
                      <a:r>
                        <a:rPr lang="tr-TR" sz="1000">
                          <a:solidFill>
                            <a:srgbClr val="555555"/>
                          </a:solidFill>
                          <a:latin typeface="Calibri"/>
                          <a:ea typeface="Calibri"/>
                          <a:cs typeface="Calibri"/>
                        </a:rPr>
                        <a:t> </a:t>
                      </a:r>
                      <a:endParaRPr lang="tr-TR" sz="1100">
                        <a:latin typeface="Calibri"/>
                        <a:ea typeface="Calibri"/>
                        <a:cs typeface="Times New Roman"/>
                      </a:endParaRPr>
                    </a:p>
                  </a:txBody>
                  <a:tcPr marL="0" marR="0" marT="0" marB="0" anchor="ctr">
                    <a:lnL>
                      <a:noFill/>
                    </a:lnL>
                    <a:lnR>
                      <a:noFill/>
                    </a:lnR>
                    <a:lnT>
                      <a:noFill/>
                    </a:lnT>
                    <a:lnB>
                      <a:noFill/>
                    </a:lnB>
                    <a:solidFill>
                      <a:srgbClr val="FFFFFF"/>
                    </a:solidFill>
                  </a:tcPr>
                </a:tc>
              </a:tr>
              <a:tr h="0">
                <a:tc>
                  <a:txBody>
                    <a:bodyPr/>
                    <a:lstStyle/>
                    <a:p>
                      <a:pPr>
                        <a:lnSpc>
                          <a:spcPct val="115000"/>
                        </a:lnSpc>
                        <a:spcAft>
                          <a:spcPts val="0"/>
                        </a:spcAft>
                      </a:pPr>
                      <a:r>
                        <a:rPr lang="tr-TR" sz="1000" b="1">
                          <a:solidFill>
                            <a:srgbClr val="555555"/>
                          </a:solidFill>
                          <a:latin typeface="Calibri"/>
                          <a:ea typeface="Times New Roman"/>
                          <a:cs typeface="Times New Roman"/>
                        </a:rPr>
                        <a:t>Hacettepe Üniversitesi</a:t>
                      </a:r>
                      <a:endParaRPr lang="tr-TR" sz="1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Times New Roman"/>
                          <a:cs typeface="Times New Roman"/>
                        </a:rPr>
                        <a:t>1.1.2011</a:t>
                      </a:r>
                      <a:endParaRPr lang="tr-TR" sz="1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Times New Roman"/>
                          <a:cs typeface="Times New Roman"/>
                        </a:rPr>
                        <a:t>2014</a:t>
                      </a:r>
                      <a:endParaRPr lang="tr-TR" sz="1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Times New Roman"/>
                          <a:cs typeface="Times New Roman"/>
                        </a:rPr>
                        <a:t>1.1.2017</a:t>
                      </a:r>
                      <a:endParaRPr lang="tr-TR" sz="1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Times New Roman"/>
                          <a:cs typeface="Times New Roman"/>
                        </a:rPr>
                        <a:t>1.1.2017</a:t>
                      </a:r>
                      <a:endParaRPr lang="tr-TR" sz="1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Times New Roman"/>
                          <a:cs typeface="Times New Roman"/>
                        </a:rPr>
                        <a:t>2020</a:t>
                      </a:r>
                      <a:endParaRPr lang="tr-TR" sz="1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Times New Roman"/>
                          <a:cs typeface="Times New Roman"/>
                        </a:rPr>
                        <a:t>1.1.2023</a:t>
                      </a:r>
                      <a:endParaRPr lang="tr-TR" sz="1100">
                        <a:latin typeface="Calibri"/>
                        <a:ea typeface="Times New Roman"/>
                        <a:cs typeface="Times New Roman"/>
                      </a:endParaRPr>
                    </a:p>
                  </a:txBody>
                  <a:tcPr marL="0" marR="0" marT="0" marB="0" anchor="ctr">
                    <a:lnL>
                      <a:noFill/>
                    </a:lnL>
                    <a:lnR>
                      <a:noFill/>
                    </a:lnR>
                    <a:lnT>
                      <a:noFill/>
                    </a:lnT>
                    <a:lnB>
                      <a:noFill/>
                    </a:lnB>
                    <a:solidFill>
                      <a:srgbClr val="FFFFFF"/>
                    </a:solidFill>
                  </a:tcPr>
                </a:tc>
              </a:tr>
              <a:tr h="171450">
                <a:tc>
                  <a:txBody>
                    <a:bodyPr/>
                    <a:lstStyle/>
                    <a:p>
                      <a:pPr>
                        <a:lnSpc>
                          <a:spcPct val="115000"/>
                        </a:lnSpc>
                        <a:spcAft>
                          <a:spcPts val="0"/>
                        </a:spcAft>
                      </a:pPr>
                      <a:r>
                        <a:rPr lang="tr-TR" sz="1000" b="1">
                          <a:solidFill>
                            <a:srgbClr val="555555"/>
                          </a:solidFill>
                          <a:latin typeface="Calibri"/>
                          <a:ea typeface="Times New Roman"/>
                          <a:cs typeface="Times New Roman"/>
                        </a:rPr>
                        <a:t>Hacettepe Üniversitesi  (İngilizce)</a:t>
                      </a:r>
                      <a:endParaRPr lang="tr-TR" sz="1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Times New Roman"/>
                          <a:cs typeface="Times New Roman"/>
                        </a:rPr>
                        <a:t>1.1.2011</a:t>
                      </a:r>
                      <a:endParaRPr lang="tr-TR" sz="1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Times New Roman"/>
                          <a:cs typeface="Times New Roman"/>
                        </a:rPr>
                        <a:t>2014</a:t>
                      </a:r>
                      <a:endParaRPr lang="tr-TR" sz="1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Times New Roman"/>
                          <a:cs typeface="Times New Roman"/>
                        </a:rPr>
                        <a:t>1.1.2017</a:t>
                      </a:r>
                      <a:endParaRPr lang="tr-TR" sz="1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Times New Roman"/>
                          <a:cs typeface="Times New Roman"/>
                        </a:rPr>
                        <a:t>1.1.2017</a:t>
                      </a:r>
                      <a:endParaRPr lang="tr-TR" sz="1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Times New Roman"/>
                          <a:cs typeface="Times New Roman"/>
                        </a:rPr>
                        <a:t>2020</a:t>
                      </a:r>
                      <a:endParaRPr lang="tr-TR" sz="1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Times New Roman"/>
                          <a:cs typeface="Times New Roman"/>
                        </a:rPr>
                        <a:t>1.1.2023</a:t>
                      </a:r>
                      <a:endParaRPr lang="tr-TR" sz="1100">
                        <a:latin typeface="Calibri"/>
                        <a:ea typeface="Times New Roman"/>
                        <a:cs typeface="Times New Roman"/>
                      </a:endParaRPr>
                    </a:p>
                  </a:txBody>
                  <a:tcPr marL="0" marR="0" marT="0" marB="0" anchor="ctr">
                    <a:lnL>
                      <a:noFill/>
                    </a:lnL>
                    <a:lnR>
                      <a:noFill/>
                    </a:lnR>
                    <a:lnT>
                      <a:noFill/>
                    </a:lnT>
                    <a:lnB>
                      <a:noFill/>
                    </a:lnB>
                    <a:solidFill>
                      <a:srgbClr val="FFFFFF"/>
                    </a:solidFill>
                  </a:tcPr>
                </a:tc>
              </a:tr>
              <a:tr h="0">
                <a:tc>
                  <a:txBody>
                    <a:bodyPr/>
                    <a:lstStyle/>
                    <a:p>
                      <a:pPr>
                        <a:lnSpc>
                          <a:spcPct val="115000"/>
                        </a:lnSpc>
                        <a:spcAft>
                          <a:spcPts val="0"/>
                        </a:spcAft>
                      </a:pPr>
                      <a:r>
                        <a:rPr lang="tr-TR" sz="1000" b="1" u="sng">
                          <a:solidFill>
                            <a:srgbClr val="2A7AB4"/>
                          </a:solidFill>
                          <a:latin typeface="Calibri"/>
                          <a:ea typeface="Times New Roman"/>
                          <a:cs typeface="Times New Roman"/>
                          <a:hlinkClick r:id="rId13"/>
                        </a:rPr>
                        <a:t>İnönü Üniversitesi (R)</a:t>
                      </a:r>
                      <a:endParaRPr lang="tr-TR" sz="1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Calibri"/>
                          <a:cs typeface="Calibri"/>
                        </a:rPr>
                        <a:t>1.1.2020</a:t>
                      </a:r>
                      <a:endParaRPr lang="tr-TR" sz="1100">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Calibri"/>
                          <a:cs typeface="Calibri"/>
                        </a:rPr>
                        <a:t>2023</a:t>
                      </a:r>
                      <a:endParaRPr lang="tr-TR" sz="1100">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Calibri"/>
                          <a:cs typeface="Calibri"/>
                        </a:rPr>
                        <a:t>1.1.2026</a:t>
                      </a:r>
                      <a:endParaRPr lang="tr-TR" sz="1100">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Calibri"/>
                          <a:cs typeface="Calibri"/>
                        </a:rPr>
                        <a:t> </a:t>
                      </a:r>
                      <a:endParaRPr lang="tr-TR" sz="1100">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Calibri"/>
                          <a:cs typeface="Calibri"/>
                        </a:rPr>
                        <a:t> </a:t>
                      </a:r>
                      <a:endParaRPr lang="tr-TR" sz="1100">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Calibri"/>
                          <a:cs typeface="Calibri"/>
                        </a:rPr>
                        <a:t> </a:t>
                      </a:r>
                      <a:endParaRPr lang="tr-TR" sz="1100">
                        <a:latin typeface="Calibri"/>
                        <a:ea typeface="Calibri"/>
                        <a:cs typeface="Times New Roman"/>
                      </a:endParaRPr>
                    </a:p>
                  </a:txBody>
                  <a:tcPr marL="0" marR="0" marT="0" marB="0" anchor="ctr">
                    <a:lnL>
                      <a:noFill/>
                    </a:lnL>
                    <a:lnR>
                      <a:noFill/>
                    </a:lnR>
                    <a:lnT>
                      <a:noFill/>
                    </a:lnT>
                    <a:lnB>
                      <a:noFill/>
                    </a:lnB>
                    <a:solidFill>
                      <a:srgbClr val="FFFFFF"/>
                    </a:solidFill>
                  </a:tcPr>
                </a:tc>
              </a:tr>
              <a:tr h="0">
                <a:tc>
                  <a:txBody>
                    <a:bodyPr/>
                    <a:lstStyle/>
                    <a:p>
                      <a:pPr>
                        <a:lnSpc>
                          <a:spcPct val="115000"/>
                        </a:lnSpc>
                        <a:spcAft>
                          <a:spcPts val="0"/>
                        </a:spcAft>
                      </a:pPr>
                      <a:r>
                        <a:rPr lang="tr-TR" sz="1000" b="1" u="sng">
                          <a:solidFill>
                            <a:srgbClr val="2A7AB4"/>
                          </a:solidFill>
                          <a:latin typeface="Calibri"/>
                          <a:ea typeface="Times New Roman"/>
                          <a:cs typeface="Times New Roman"/>
                          <a:hlinkClick r:id="rId13"/>
                        </a:rPr>
                        <a:t>İnönü Üniversitesi (İngilizce)(R)</a:t>
                      </a:r>
                      <a:endParaRPr lang="tr-TR" sz="1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Calibri"/>
                          <a:cs typeface="Calibri"/>
                        </a:rPr>
                        <a:t>1.1.2020</a:t>
                      </a:r>
                      <a:endParaRPr lang="tr-TR" sz="1100">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Calibri"/>
                          <a:cs typeface="Calibri"/>
                        </a:rPr>
                        <a:t>2023</a:t>
                      </a:r>
                      <a:endParaRPr lang="tr-TR" sz="1100">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Calibri"/>
                          <a:cs typeface="Calibri"/>
                        </a:rPr>
                        <a:t>1.1.2026</a:t>
                      </a:r>
                      <a:endParaRPr lang="tr-TR" sz="1100">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Calibri"/>
                          <a:cs typeface="Calibri"/>
                        </a:rPr>
                        <a:t> </a:t>
                      </a:r>
                      <a:endParaRPr lang="tr-TR" sz="1100">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Calibri"/>
                          <a:cs typeface="Calibri"/>
                        </a:rPr>
                        <a:t> </a:t>
                      </a:r>
                      <a:endParaRPr lang="tr-TR" sz="1100">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dirty="0">
                          <a:solidFill>
                            <a:srgbClr val="555555"/>
                          </a:solidFill>
                          <a:latin typeface="Calibri"/>
                          <a:ea typeface="Calibri"/>
                          <a:cs typeface="Calibri"/>
                        </a:rPr>
                        <a:t> </a:t>
                      </a:r>
                      <a:endParaRPr lang="tr-TR" sz="1100" dirty="0">
                        <a:latin typeface="Calibri"/>
                        <a:ea typeface="Calibri"/>
                        <a:cs typeface="Times New Roman"/>
                      </a:endParaRPr>
                    </a:p>
                  </a:txBody>
                  <a:tcPr marL="0" marR="0" marT="0" marB="0" anchor="ctr">
                    <a:lnL>
                      <a:noFill/>
                    </a:lnL>
                    <a:lnR>
                      <a:noFill/>
                    </a:lnR>
                    <a:lnT>
                      <a:noFill/>
                    </a:lnT>
                    <a:lnB>
                      <a:noFill/>
                    </a:lnB>
                    <a:solidFill>
                      <a:srgbClr val="FFFFFF"/>
                    </a:solidFill>
                  </a:tcPr>
                </a:tc>
              </a:tr>
            </a:tbl>
          </a:graphicData>
        </a:graphic>
      </p:graphicFrame>
      <p:pic>
        <p:nvPicPr>
          <p:cNvPr id="4" name="Picture 2"/>
          <p:cNvPicPr/>
          <p:nvPr/>
        </p:nvPicPr>
        <p:blipFill>
          <a:blip r:embed="rId14" cstate="print"/>
          <a:stretch>
            <a:fillRect/>
          </a:stretch>
        </p:blipFill>
        <p:spPr>
          <a:xfrm>
            <a:off x="107504" y="0"/>
            <a:ext cx="8712968" cy="1041991"/>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a:xfrm>
            <a:off x="251520" y="1124744"/>
            <a:ext cx="8352928" cy="432048"/>
          </a:xfrm>
        </p:spPr>
        <p:txBody>
          <a:bodyPr>
            <a:noAutofit/>
          </a:bodyPr>
          <a:lstStyle/>
          <a:p>
            <a:r>
              <a:rPr lang="tr-TR" sz="1800" b="1" dirty="0" smtClean="0">
                <a:solidFill>
                  <a:srgbClr val="FF0000"/>
                </a:solidFill>
              </a:rPr>
              <a:t>Akredite Eğitim Programlarının Güncel Listesi-6.1.22 </a:t>
            </a:r>
            <a:r>
              <a:rPr lang="tr-TR" sz="1800" b="1" i="1" dirty="0" smtClean="0">
                <a:solidFill>
                  <a:schemeClr val="accent5">
                    <a:lumMod val="50000"/>
                  </a:schemeClr>
                </a:solidFill>
              </a:rPr>
              <a:t>(devamı)</a:t>
            </a:r>
            <a:endParaRPr lang="tr-TR" sz="1800" i="1" dirty="0">
              <a:solidFill>
                <a:schemeClr val="accent5">
                  <a:lumMod val="50000"/>
                </a:schemeClr>
              </a:solidFill>
            </a:endParaRPr>
          </a:p>
        </p:txBody>
      </p:sp>
      <p:pic>
        <p:nvPicPr>
          <p:cNvPr id="4" name="Picture 2"/>
          <p:cNvPicPr/>
          <p:nvPr/>
        </p:nvPicPr>
        <p:blipFill>
          <a:blip r:embed="rId2" cstate="print"/>
          <a:stretch>
            <a:fillRect/>
          </a:stretch>
        </p:blipFill>
        <p:spPr>
          <a:xfrm>
            <a:off x="107504" y="0"/>
            <a:ext cx="8712968" cy="1041991"/>
          </a:xfrm>
          <a:prstGeom prst="rect">
            <a:avLst/>
          </a:prstGeom>
        </p:spPr>
      </p:pic>
      <p:graphicFrame>
        <p:nvGraphicFramePr>
          <p:cNvPr id="8" name="7 İçerik Yer Tutucusu"/>
          <p:cNvGraphicFramePr>
            <a:graphicFrameLocks noGrp="1"/>
          </p:cNvGraphicFramePr>
          <p:nvPr>
            <p:ph sz="quarter" idx="1"/>
          </p:nvPr>
        </p:nvGraphicFramePr>
        <p:xfrm>
          <a:off x="323528" y="1844828"/>
          <a:ext cx="7632847" cy="4248468"/>
        </p:xfrm>
        <a:graphic>
          <a:graphicData uri="http://schemas.openxmlformats.org/drawingml/2006/table">
            <a:tbl>
              <a:tblPr/>
              <a:tblGrid>
                <a:gridCol w="3218882"/>
                <a:gridCol w="673502"/>
                <a:gridCol w="885206"/>
                <a:gridCol w="674600"/>
                <a:gridCol w="630724"/>
                <a:gridCol w="886851"/>
                <a:gridCol w="663082"/>
              </a:tblGrid>
              <a:tr h="236026">
                <a:tc>
                  <a:txBody>
                    <a:bodyPr/>
                    <a:lstStyle/>
                    <a:p>
                      <a:pPr>
                        <a:lnSpc>
                          <a:spcPct val="115000"/>
                        </a:lnSpc>
                        <a:spcAft>
                          <a:spcPts val="0"/>
                        </a:spcAft>
                      </a:pPr>
                      <a:r>
                        <a:rPr lang="tr-TR" sz="1000" b="1" u="sng" dirty="0">
                          <a:solidFill>
                            <a:srgbClr val="2A7AB4"/>
                          </a:solidFill>
                          <a:latin typeface="Calibri"/>
                          <a:ea typeface="Times New Roman"/>
                          <a:cs typeface="Times New Roman"/>
                          <a:hlinkClick r:id="rId3"/>
                        </a:rPr>
                        <a:t>İstanbul </a:t>
                      </a:r>
                      <a:r>
                        <a:rPr lang="tr-TR" sz="1000" b="1" u="sng" dirty="0" err="1">
                          <a:solidFill>
                            <a:srgbClr val="2A7AB4"/>
                          </a:solidFill>
                          <a:latin typeface="Calibri"/>
                          <a:ea typeface="Times New Roman"/>
                          <a:cs typeface="Times New Roman"/>
                          <a:hlinkClick r:id="rId3"/>
                        </a:rPr>
                        <a:t>Medipol</a:t>
                      </a:r>
                      <a:r>
                        <a:rPr lang="tr-TR" sz="1000" b="1" u="sng" dirty="0">
                          <a:solidFill>
                            <a:srgbClr val="2A7AB4"/>
                          </a:solidFill>
                          <a:latin typeface="Calibri"/>
                          <a:ea typeface="Times New Roman"/>
                          <a:cs typeface="Times New Roman"/>
                          <a:hlinkClick r:id="rId3"/>
                        </a:rPr>
                        <a:t> Üniversitesi (R)</a:t>
                      </a:r>
                      <a:endParaRPr lang="tr-TR" sz="1100" dirty="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Calibri"/>
                          <a:cs typeface="Calibri"/>
                        </a:rPr>
                        <a:t>1.1.2019</a:t>
                      </a:r>
                      <a:endParaRPr lang="tr-TR" sz="1100">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Calibri"/>
                          <a:cs typeface="Calibri"/>
                        </a:rPr>
                        <a:t>2022</a:t>
                      </a:r>
                      <a:endParaRPr lang="tr-TR" sz="1100">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Calibri"/>
                          <a:cs typeface="Calibri"/>
                        </a:rPr>
                        <a:t>1.1.2025</a:t>
                      </a:r>
                      <a:endParaRPr lang="tr-TR" sz="1100">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Calibri"/>
                          <a:cs typeface="Calibri"/>
                        </a:rPr>
                        <a:t> </a:t>
                      </a:r>
                      <a:endParaRPr lang="tr-TR" sz="1100">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Calibri"/>
                          <a:cs typeface="Calibri"/>
                        </a:rPr>
                        <a:t> </a:t>
                      </a:r>
                      <a:endParaRPr lang="tr-TR" sz="1100">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Calibri"/>
                          <a:cs typeface="Calibri"/>
                        </a:rPr>
                        <a:t> </a:t>
                      </a:r>
                      <a:endParaRPr lang="tr-TR" sz="1100">
                        <a:latin typeface="Calibri"/>
                        <a:ea typeface="Calibri"/>
                        <a:cs typeface="Times New Roman"/>
                      </a:endParaRPr>
                    </a:p>
                  </a:txBody>
                  <a:tcPr marL="0" marR="0" marT="0" marB="0" anchor="ctr">
                    <a:lnL>
                      <a:noFill/>
                    </a:lnL>
                    <a:lnR>
                      <a:noFill/>
                    </a:lnR>
                    <a:lnT>
                      <a:noFill/>
                    </a:lnT>
                    <a:lnB>
                      <a:noFill/>
                    </a:lnB>
                    <a:solidFill>
                      <a:srgbClr val="FFFFFF"/>
                    </a:solidFill>
                  </a:tcPr>
                </a:tc>
              </a:tr>
              <a:tr h="236026">
                <a:tc>
                  <a:txBody>
                    <a:bodyPr/>
                    <a:lstStyle/>
                    <a:p>
                      <a:pPr>
                        <a:lnSpc>
                          <a:spcPct val="115000"/>
                        </a:lnSpc>
                        <a:spcAft>
                          <a:spcPts val="0"/>
                        </a:spcAft>
                      </a:pPr>
                      <a:r>
                        <a:rPr lang="tr-TR" sz="1000" b="1" u="sng">
                          <a:solidFill>
                            <a:srgbClr val="2A7AB4"/>
                          </a:solidFill>
                          <a:latin typeface="Calibri"/>
                          <a:ea typeface="Times New Roman"/>
                          <a:cs typeface="Times New Roman"/>
                          <a:hlinkClick r:id="rId4"/>
                        </a:rPr>
                        <a:t>İstanbul Üniversitesi -Cerrahpaşa (R)</a:t>
                      </a:r>
                      <a:endParaRPr lang="tr-TR" sz="1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Times New Roman"/>
                          <a:cs typeface="Times New Roman"/>
                        </a:rPr>
                        <a:t>1.1.2013</a:t>
                      </a:r>
                      <a:endParaRPr lang="tr-TR" sz="1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Times New Roman"/>
                          <a:cs typeface="Times New Roman"/>
                        </a:rPr>
                        <a:t>2016</a:t>
                      </a:r>
                      <a:endParaRPr lang="tr-TR" sz="1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Times New Roman"/>
                          <a:cs typeface="Times New Roman"/>
                        </a:rPr>
                        <a:t>1.1.2019</a:t>
                      </a:r>
                      <a:endParaRPr lang="tr-TR" sz="1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Calibri"/>
                          <a:cs typeface="Calibri"/>
                        </a:rPr>
                        <a:t>1.1.2019</a:t>
                      </a:r>
                      <a:endParaRPr lang="tr-TR" sz="1100">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Calibri"/>
                          <a:cs typeface="Calibri"/>
                        </a:rPr>
                        <a:t>2022</a:t>
                      </a:r>
                      <a:endParaRPr lang="tr-TR" sz="1100">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Calibri"/>
                          <a:cs typeface="Calibri"/>
                        </a:rPr>
                        <a:t>1.1.2025</a:t>
                      </a:r>
                      <a:endParaRPr lang="tr-TR" sz="1100">
                        <a:latin typeface="Calibri"/>
                        <a:ea typeface="Calibri"/>
                        <a:cs typeface="Times New Roman"/>
                      </a:endParaRPr>
                    </a:p>
                  </a:txBody>
                  <a:tcPr marL="0" marR="0" marT="0" marB="0" anchor="ctr">
                    <a:lnL>
                      <a:noFill/>
                    </a:lnL>
                    <a:lnR>
                      <a:noFill/>
                    </a:lnR>
                    <a:lnT>
                      <a:noFill/>
                    </a:lnT>
                    <a:lnB>
                      <a:noFill/>
                    </a:lnB>
                    <a:solidFill>
                      <a:srgbClr val="FFFFFF"/>
                    </a:solidFill>
                  </a:tcPr>
                </a:tc>
              </a:tr>
              <a:tr h="236026">
                <a:tc>
                  <a:txBody>
                    <a:bodyPr/>
                    <a:lstStyle/>
                    <a:p>
                      <a:pPr>
                        <a:lnSpc>
                          <a:spcPct val="115000"/>
                        </a:lnSpc>
                        <a:spcAft>
                          <a:spcPts val="0"/>
                        </a:spcAft>
                      </a:pPr>
                      <a:r>
                        <a:rPr lang="tr-TR" sz="1000" b="1" u="sng">
                          <a:solidFill>
                            <a:srgbClr val="2A7AB4"/>
                          </a:solidFill>
                          <a:latin typeface="Calibri"/>
                          <a:ea typeface="Times New Roman"/>
                          <a:cs typeface="Times New Roman"/>
                          <a:hlinkClick r:id="rId4"/>
                        </a:rPr>
                        <a:t>İstanbul Üniversitesi -Cerrahpaşa  (İngilizce)(R)</a:t>
                      </a:r>
                      <a:endParaRPr lang="tr-TR" sz="1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Times New Roman"/>
                          <a:cs typeface="Times New Roman"/>
                        </a:rPr>
                        <a:t>1.1.2013</a:t>
                      </a:r>
                      <a:endParaRPr lang="tr-TR" sz="1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Times New Roman"/>
                          <a:cs typeface="Times New Roman"/>
                        </a:rPr>
                        <a:t>2016</a:t>
                      </a:r>
                      <a:endParaRPr lang="tr-TR" sz="1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Times New Roman"/>
                          <a:cs typeface="Times New Roman"/>
                        </a:rPr>
                        <a:t>1.1.2019</a:t>
                      </a:r>
                      <a:endParaRPr lang="tr-TR" sz="1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Times New Roman"/>
                          <a:cs typeface="Times New Roman"/>
                        </a:rPr>
                        <a:t>1.1.2019</a:t>
                      </a:r>
                      <a:endParaRPr lang="tr-TR" sz="1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Times New Roman"/>
                          <a:cs typeface="Times New Roman"/>
                        </a:rPr>
                        <a:t>2022</a:t>
                      </a:r>
                      <a:endParaRPr lang="tr-TR" sz="1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Times New Roman"/>
                          <a:cs typeface="Times New Roman"/>
                        </a:rPr>
                        <a:t>1.1.2025</a:t>
                      </a:r>
                      <a:endParaRPr lang="tr-TR" sz="1100">
                        <a:latin typeface="Calibri"/>
                        <a:ea typeface="Times New Roman"/>
                        <a:cs typeface="Times New Roman"/>
                      </a:endParaRPr>
                    </a:p>
                  </a:txBody>
                  <a:tcPr marL="0" marR="0" marT="0" marB="0" anchor="ctr">
                    <a:lnL>
                      <a:noFill/>
                    </a:lnL>
                    <a:lnR>
                      <a:noFill/>
                    </a:lnR>
                    <a:lnT>
                      <a:noFill/>
                    </a:lnT>
                    <a:lnB>
                      <a:noFill/>
                    </a:lnB>
                    <a:solidFill>
                      <a:srgbClr val="FFFFFF"/>
                    </a:solidFill>
                  </a:tcPr>
                </a:tc>
              </a:tr>
              <a:tr h="236026">
                <a:tc>
                  <a:txBody>
                    <a:bodyPr/>
                    <a:lstStyle/>
                    <a:p>
                      <a:pPr>
                        <a:lnSpc>
                          <a:spcPct val="115000"/>
                        </a:lnSpc>
                        <a:spcAft>
                          <a:spcPts val="0"/>
                        </a:spcAft>
                      </a:pPr>
                      <a:r>
                        <a:rPr lang="tr-TR" sz="1000" b="1" u="sng">
                          <a:solidFill>
                            <a:srgbClr val="2A7AB4"/>
                          </a:solidFill>
                          <a:latin typeface="Calibri"/>
                          <a:ea typeface="Times New Roman"/>
                          <a:cs typeface="Times New Roman"/>
                          <a:hlinkClick r:id="rId5"/>
                        </a:rPr>
                        <a:t>İstanbul Üniversitesi İstanbul (R)</a:t>
                      </a:r>
                      <a:endParaRPr lang="tr-TR" sz="1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Times New Roman"/>
                          <a:cs typeface="Times New Roman"/>
                        </a:rPr>
                        <a:t>1.1.2013</a:t>
                      </a:r>
                      <a:endParaRPr lang="tr-TR" sz="1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Times New Roman"/>
                          <a:cs typeface="Times New Roman"/>
                        </a:rPr>
                        <a:t>2016</a:t>
                      </a:r>
                      <a:endParaRPr lang="tr-TR" sz="1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Times New Roman"/>
                          <a:cs typeface="Times New Roman"/>
                        </a:rPr>
                        <a:t>1.1.2019</a:t>
                      </a:r>
                      <a:endParaRPr lang="tr-TR" sz="1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Calibri"/>
                          <a:cs typeface="Calibri"/>
                        </a:rPr>
                        <a:t>1.1.2019</a:t>
                      </a:r>
                      <a:endParaRPr lang="tr-TR" sz="1100">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Calibri"/>
                          <a:cs typeface="Calibri"/>
                        </a:rPr>
                        <a:t>2022</a:t>
                      </a:r>
                      <a:endParaRPr lang="tr-TR" sz="1100">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Calibri"/>
                          <a:cs typeface="Calibri"/>
                        </a:rPr>
                        <a:t>1.1.2025</a:t>
                      </a:r>
                      <a:endParaRPr lang="tr-TR" sz="1100">
                        <a:latin typeface="Calibri"/>
                        <a:ea typeface="Calibri"/>
                        <a:cs typeface="Times New Roman"/>
                      </a:endParaRPr>
                    </a:p>
                  </a:txBody>
                  <a:tcPr marL="0" marR="0" marT="0" marB="0" anchor="ctr">
                    <a:lnL>
                      <a:noFill/>
                    </a:lnL>
                    <a:lnR>
                      <a:noFill/>
                    </a:lnR>
                    <a:lnT>
                      <a:noFill/>
                    </a:lnT>
                    <a:lnB>
                      <a:noFill/>
                    </a:lnB>
                    <a:solidFill>
                      <a:srgbClr val="FFFFFF"/>
                    </a:solidFill>
                  </a:tcPr>
                </a:tc>
              </a:tr>
              <a:tr h="236026">
                <a:tc>
                  <a:txBody>
                    <a:bodyPr/>
                    <a:lstStyle/>
                    <a:p>
                      <a:pPr>
                        <a:lnSpc>
                          <a:spcPct val="115000"/>
                        </a:lnSpc>
                        <a:spcAft>
                          <a:spcPts val="0"/>
                        </a:spcAft>
                      </a:pPr>
                      <a:r>
                        <a:rPr lang="tr-TR" sz="1000" b="1" u="sng">
                          <a:solidFill>
                            <a:srgbClr val="2A7AB4"/>
                          </a:solidFill>
                          <a:latin typeface="Calibri"/>
                          <a:ea typeface="Times New Roman"/>
                          <a:cs typeface="Times New Roman"/>
                          <a:hlinkClick r:id="rId6"/>
                        </a:rPr>
                        <a:t>İzmir Katip Çelebi Üniversitesi (R)</a:t>
                      </a:r>
                      <a:endParaRPr lang="tr-TR" sz="1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Calibri"/>
                          <a:cs typeface="Calibri"/>
                        </a:rPr>
                        <a:t>1.1.2019</a:t>
                      </a:r>
                      <a:endParaRPr lang="tr-TR" sz="1100">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Calibri"/>
                          <a:cs typeface="Calibri"/>
                        </a:rPr>
                        <a:t>2022</a:t>
                      </a:r>
                      <a:endParaRPr lang="tr-TR" sz="1100">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Calibri"/>
                          <a:cs typeface="Calibri"/>
                        </a:rPr>
                        <a:t>1.1.2025</a:t>
                      </a:r>
                      <a:endParaRPr lang="tr-TR" sz="1100">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Calibri"/>
                          <a:cs typeface="Calibri"/>
                        </a:rPr>
                        <a:t> </a:t>
                      </a:r>
                      <a:endParaRPr lang="tr-TR" sz="1100">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Calibri"/>
                          <a:cs typeface="Calibri"/>
                        </a:rPr>
                        <a:t> </a:t>
                      </a:r>
                      <a:endParaRPr lang="tr-TR" sz="1100">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Calibri"/>
                          <a:cs typeface="Calibri"/>
                        </a:rPr>
                        <a:t> </a:t>
                      </a:r>
                      <a:endParaRPr lang="tr-TR" sz="1100">
                        <a:latin typeface="Calibri"/>
                        <a:ea typeface="Calibri"/>
                        <a:cs typeface="Times New Roman"/>
                      </a:endParaRPr>
                    </a:p>
                  </a:txBody>
                  <a:tcPr marL="0" marR="0" marT="0" marB="0" anchor="ctr">
                    <a:lnL>
                      <a:noFill/>
                    </a:lnL>
                    <a:lnR>
                      <a:noFill/>
                    </a:lnR>
                    <a:lnT>
                      <a:noFill/>
                    </a:lnT>
                    <a:lnB>
                      <a:noFill/>
                    </a:lnB>
                    <a:solidFill>
                      <a:srgbClr val="FFFFFF"/>
                    </a:solidFill>
                  </a:tcPr>
                </a:tc>
              </a:tr>
              <a:tr h="236026">
                <a:tc>
                  <a:txBody>
                    <a:bodyPr/>
                    <a:lstStyle/>
                    <a:p>
                      <a:pPr>
                        <a:lnSpc>
                          <a:spcPct val="115000"/>
                        </a:lnSpc>
                        <a:spcAft>
                          <a:spcPts val="0"/>
                        </a:spcAft>
                      </a:pPr>
                      <a:r>
                        <a:rPr lang="tr-TR" sz="1000" b="1" u="sng">
                          <a:solidFill>
                            <a:srgbClr val="2A7AB4"/>
                          </a:solidFill>
                          <a:latin typeface="Calibri"/>
                          <a:ea typeface="Times New Roman"/>
                          <a:cs typeface="Times New Roman"/>
                          <a:hlinkClick r:id="rId7"/>
                        </a:rPr>
                        <a:t>Karadeniz Teknik Üniversitesi (R)</a:t>
                      </a:r>
                      <a:endParaRPr lang="tr-TR" sz="1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Times New Roman"/>
                          <a:cs typeface="Times New Roman"/>
                        </a:rPr>
                        <a:t>1.1.2013</a:t>
                      </a:r>
                      <a:endParaRPr lang="tr-TR" sz="1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Times New Roman"/>
                          <a:cs typeface="Times New Roman"/>
                        </a:rPr>
                        <a:t>2016</a:t>
                      </a:r>
                      <a:endParaRPr lang="tr-TR" sz="1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Times New Roman"/>
                          <a:cs typeface="Times New Roman"/>
                        </a:rPr>
                        <a:t>1.1.2019</a:t>
                      </a:r>
                      <a:endParaRPr lang="tr-TR" sz="1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Calibri"/>
                          <a:cs typeface="Calibri"/>
                        </a:rPr>
                        <a:t>1.1.2019</a:t>
                      </a:r>
                      <a:endParaRPr lang="tr-TR" sz="1100">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Calibri"/>
                          <a:cs typeface="Calibri"/>
                        </a:rPr>
                        <a:t>2022</a:t>
                      </a:r>
                      <a:endParaRPr lang="tr-TR" sz="1100">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Calibri"/>
                          <a:cs typeface="Calibri"/>
                        </a:rPr>
                        <a:t>1.1.2025</a:t>
                      </a:r>
                      <a:endParaRPr lang="tr-TR" sz="1100">
                        <a:latin typeface="Calibri"/>
                        <a:ea typeface="Calibri"/>
                        <a:cs typeface="Times New Roman"/>
                      </a:endParaRPr>
                    </a:p>
                  </a:txBody>
                  <a:tcPr marL="0" marR="0" marT="0" marB="0" anchor="ctr">
                    <a:lnL>
                      <a:noFill/>
                    </a:lnL>
                    <a:lnR>
                      <a:noFill/>
                    </a:lnR>
                    <a:lnT>
                      <a:noFill/>
                    </a:lnT>
                    <a:lnB>
                      <a:noFill/>
                    </a:lnB>
                    <a:solidFill>
                      <a:srgbClr val="FFFFFF"/>
                    </a:solidFill>
                  </a:tcPr>
                </a:tc>
              </a:tr>
              <a:tr h="236026">
                <a:tc>
                  <a:txBody>
                    <a:bodyPr/>
                    <a:lstStyle/>
                    <a:p>
                      <a:pPr>
                        <a:lnSpc>
                          <a:spcPct val="115000"/>
                        </a:lnSpc>
                        <a:spcAft>
                          <a:spcPts val="0"/>
                        </a:spcAft>
                      </a:pPr>
                      <a:r>
                        <a:rPr lang="tr-TR" sz="1000" b="1" u="sng">
                          <a:solidFill>
                            <a:srgbClr val="2A7AB4"/>
                          </a:solidFill>
                          <a:latin typeface="Calibri"/>
                          <a:ea typeface="Calibri"/>
                          <a:cs typeface="Times New Roman"/>
                          <a:hlinkClick r:id="rId8"/>
                        </a:rPr>
                        <a:t>Kocaeli Üniversitesi (R)</a:t>
                      </a:r>
                      <a:endParaRPr lang="tr-TR" sz="1100">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Times New Roman"/>
                          <a:cs typeface="Times New Roman"/>
                        </a:rPr>
                        <a:t>1.1.2012</a:t>
                      </a:r>
                      <a:endParaRPr lang="tr-TR" sz="1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Times New Roman"/>
                          <a:cs typeface="Times New Roman"/>
                        </a:rPr>
                        <a:t>2015</a:t>
                      </a:r>
                      <a:endParaRPr lang="tr-TR" sz="1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Times New Roman"/>
                          <a:cs typeface="Times New Roman"/>
                        </a:rPr>
                        <a:t>1.1.2018</a:t>
                      </a:r>
                      <a:endParaRPr lang="tr-TR" sz="1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Times New Roman"/>
                          <a:cs typeface="Times New Roman"/>
                        </a:rPr>
                        <a:t>1.1.2018</a:t>
                      </a:r>
                      <a:endParaRPr lang="tr-TR" sz="1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Times New Roman"/>
                          <a:cs typeface="Times New Roman"/>
                        </a:rPr>
                        <a:t>2021</a:t>
                      </a:r>
                      <a:endParaRPr lang="tr-TR" sz="1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Times New Roman"/>
                          <a:cs typeface="Times New Roman"/>
                        </a:rPr>
                        <a:t>1.1.2024</a:t>
                      </a:r>
                      <a:endParaRPr lang="tr-TR" sz="1100">
                        <a:latin typeface="Calibri"/>
                        <a:ea typeface="Times New Roman"/>
                        <a:cs typeface="Times New Roman"/>
                      </a:endParaRPr>
                    </a:p>
                  </a:txBody>
                  <a:tcPr marL="0" marR="0" marT="0" marB="0" anchor="ctr">
                    <a:lnL>
                      <a:noFill/>
                    </a:lnL>
                    <a:lnR>
                      <a:noFill/>
                    </a:lnR>
                    <a:lnT>
                      <a:noFill/>
                    </a:lnT>
                    <a:lnB>
                      <a:noFill/>
                    </a:lnB>
                    <a:solidFill>
                      <a:srgbClr val="FFFFFF"/>
                    </a:solidFill>
                  </a:tcPr>
                </a:tc>
              </a:tr>
              <a:tr h="236026">
                <a:tc>
                  <a:txBody>
                    <a:bodyPr/>
                    <a:lstStyle/>
                    <a:p>
                      <a:pPr>
                        <a:lnSpc>
                          <a:spcPct val="115000"/>
                        </a:lnSpc>
                        <a:spcAft>
                          <a:spcPts val="0"/>
                        </a:spcAft>
                      </a:pPr>
                      <a:r>
                        <a:rPr lang="tr-TR" sz="1000" b="1" u="sng">
                          <a:solidFill>
                            <a:srgbClr val="2A7AB4"/>
                          </a:solidFill>
                          <a:latin typeface="Calibri"/>
                          <a:ea typeface="Times New Roman"/>
                          <a:cs typeface="Times New Roman"/>
                          <a:hlinkClick r:id="rId9"/>
                        </a:rPr>
                        <a:t>Koç Üniversitesi  (İngilizce) </a:t>
                      </a:r>
                      <a:r>
                        <a:rPr lang="tr-TR" sz="1000" b="1" u="sng">
                          <a:solidFill>
                            <a:srgbClr val="2A7AB4"/>
                          </a:solidFill>
                          <a:latin typeface="Calibri"/>
                          <a:ea typeface="Times New Roman"/>
                          <a:cs typeface="Times New Roman"/>
                          <a:hlinkClick r:id="rId10"/>
                        </a:rPr>
                        <a:t>(R)</a:t>
                      </a:r>
                      <a:endParaRPr lang="tr-TR" sz="1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Calibri"/>
                          <a:cs typeface="Calibri"/>
                        </a:rPr>
                        <a:t>1.1.2018</a:t>
                      </a:r>
                      <a:endParaRPr lang="tr-TR" sz="1100">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Calibri"/>
                          <a:cs typeface="Calibri"/>
                        </a:rPr>
                        <a:t>2021</a:t>
                      </a:r>
                      <a:endParaRPr lang="tr-TR" sz="1100">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Calibri"/>
                          <a:cs typeface="Calibri"/>
                        </a:rPr>
                        <a:t>1.1.2024</a:t>
                      </a:r>
                      <a:endParaRPr lang="tr-TR" sz="1100">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a:lnSpc>
                          <a:spcPct val="115000"/>
                        </a:lnSpc>
                        <a:spcAft>
                          <a:spcPts val="0"/>
                        </a:spcAft>
                      </a:pPr>
                      <a:r>
                        <a:rPr lang="tr-TR" sz="1000">
                          <a:solidFill>
                            <a:srgbClr val="555555"/>
                          </a:solidFill>
                          <a:latin typeface="Calibri"/>
                          <a:ea typeface="Calibri"/>
                          <a:cs typeface="Calibri"/>
                        </a:rPr>
                        <a:t> </a:t>
                      </a:r>
                      <a:endParaRPr lang="tr-TR" sz="1100">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a:lnSpc>
                          <a:spcPct val="115000"/>
                        </a:lnSpc>
                        <a:spcAft>
                          <a:spcPts val="0"/>
                        </a:spcAft>
                      </a:pPr>
                      <a:r>
                        <a:rPr lang="tr-TR" sz="1000">
                          <a:solidFill>
                            <a:srgbClr val="555555"/>
                          </a:solidFill>
                          <a:latin typeface="Calibri"/>
                          <a:ea typeface="Calibri"/>
                          <a:cs typeface="Calibri"/>
                        </a:rPr>
                        <a:t> </a:t>
                      </a:r>
                      <a:endParaRPr lang="tr-TR" sz="1100">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a:lnSpc>
                          <a:spcPct val="115000"/>
                        </a:lnSpc>
                        <a:spcAft>
                          <a:spcPts val="0"/>
                        </a:spcAft>
                      </a:pPr>
                      <a:r>
                        <a:rPr lang="tr-TR" sz="1000">
                          <a:solidFill>
                            <a:srgbClr val="555555"/>
                          </a:solidFill>
                          <a:latin typeface="Calibri"/>
                          <a:ea typeface="Calibri"/>
                          <a:cs typeface="Calibri"/>
                        </a:rPr>
                        <a:t> </a:t>
                      </a:r>
                      <a:endParaRPr lang="tr-TR" sz="1100">
                        <a:latin typeface="Calibri"/>
                        <a:ea typeface="Calibri"/>
                        <a:cs typeface="Times New Roman"/>
                      </a:endParaRPr>
                    </a:p>
                  </a:txBody>
                  <a:tcPr marL="0" marR="0" marT="0" marB="0" anchor="ctr">
                    <a:lnL>
                      <a:noFill/>
                    </a:lnL>
                    <a:lnR>
                      <a:noFill/>
                    </a:lnR>
                    <a:lnT>
                      <a:noFill/>
                    </a:lnT>
                    <a:lnB>
                      <a:noFill/>
                    </a:lnB>
                    <a:solidFill>
                      <a:srgbClr val="FFFFFF"/>
                    </a:solidFill>
                  </a:tcPr>
                </a:tc>
              </a:tr>
              <a:tr h="236026">
                <a:tc>
                  <a:txBody>
                    <a:bodyPr/>
                    <a:lstStyle/>
                    <a:p>
                      <a:pPr>
                        <a:lnSpc>
                          <a:spcPct val="115000"/>
                        </a:lnSpc>
                        <a:spcAft>
                          <a:spcPts val="0"/>
                        </a:spcAft>
                      </a:pPr>
                      <a:r>
                        <a:rPr lang="tr-TR" sz="1000" b="1">
                          <a:solidFill>
                            <a:srgbClr val="555555"/>
                          </a:solidFill>
                          <a:latin typeface="Calibri"/>
                          <a:ea typeface="Times New Roman"/>
                          <a:cs typeface="Times New Roman"/>
                        </a:rPr>
                        <a:t>Marmara Üniversitesi (İngilizce)</a:t>
                      </a:r>
                      <a:endParaRPr lang="tr-TR" sz="1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Calibri"/>
                          <a:cs typeface="Calibri"/>
                        </a:rPr>
                        <a:t>1.1.2011</a:t>
                      </a:r>
                      <a:endParaRPr lang="tr-TR" sz="1100">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Calibri"/>
                          <a:cs typeface="Calibri"/>
                        </a:rPr>
                        <a:t>2014</a:t>
                      </a:r>
                      <a:endParaRPr lang="tr-TR" sz="1100">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Calibri"/>
                          <a:cs typeface="Calibri"/>
                        </a:rPr>
                        <a:t>1.1.2017</a:t>
                      </a:r>
                      <a:endParaRPr lang="tr-TR" sz="1100">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Calibri"/>
                          <a:cs typeface="Calibri"/>
                        </a:rPr>
                        <a:t>1.1.2017</a:t>
                      </a:r>
                      <a:endParaRPr lang="tr-TR" sz="1100">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Calibri"/>
                          <a:cs typeface="Calibri"/>
                        </a:rPr>
                        <a:t>2020</a:t>
                      </a:r>
                      <a:endParaRPr lang="tr-TR" sz="1100">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Calibri"/>
                          <a:cs typeface="Calibri"/>
                        </a:rPr>
                        <a:t>1.1.2023</a:t>
                      </a:r>
                      <a:endParaRPr lang="tr-TR" sz="1100">
                        <a:latin typeface="Calibri"/>
                        <a:ea typeface="Calibri"/>
                        <a:cs typeface="Times New Roman"/>
                      </a:endParaRPr>
                    </a:p>
                  </a:txBody>
                  <a:tcPr marL="0" marR="0" marT="0" marB="0" anchor="ctr">
                    <a:lnL>
                      <a:noFill/>
                    </a:lnL>
                    <a:lnR>
                      <a:noFill/>
                    </a:lnR>
                    <a:lnT>
                      <a:noFill/>
                    </a:lnT>
                    <a:lnB>
                      <a:noFill/>
                    </a:lnB>
                    <a:solidFill>
                      <a:srgbClr val="FFFFFF"/>
                    </a:solidFill>
                  </a:tcPr>
                </a:tc>
              </a:tr>
              <a:tr h="236026">
                <a:tc>
                  <a:txBody>
                    <a:bodyPr/>
                    <a:lstStyle/>
                    <a:p>
                      <a:pPr>
                        <a:lnSpc>
                          <a:spcPct val="115000"/>
                        </a:lnSpc>
                        <a:spcAft>
                          <a:spcPts val="0"/>
                        </a:spcAft>
                      </a:pPr>
                      <a:r>
                        <a:rPr lang="tr-TR" sz="1000" b="1" u="sng">
                          <a:solidFill>
                            <a:srgbClr val="2A7AB4"/>
                          </a:solidFill>
                          <a:latin typeface="Calibri"/>
                          <a:ea typeface="Times New Roman"/>
                          <a:cs typeface="Times New Roman"/>
                          <a:hlinkClick r:id="rId11"/>
                        </a:rPr>
                        <a:t>Mersin Üniversitesi (R)</a:t>
                      </a:r>
                      <a:endParaRPr lang="tr-TR" sz="1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Times New Roman"/>
                          <a:cs typeface="Times New Roman"/>
                        </a:rPr>
                        <a:t>1.1.2012</a:t>
                      </a:r>
                      <a:endParaRPr lang="tr-TR" sz="1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Times New Roman"/>
                          <a:cs typeface="Times New Roman"/>
                        </a:rPr>
                        <a:t>2015</a:t>
                      </a:r>
                      <a:endParaRPr lang="tr-TR" sz="1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Times New Roman"/>
                          <a:cs typeface="Times New Roman"/>
                        </a:rPr>
                        <a:t>1.1.2018</a:t>
                      </a:r>
                      <a:endParaRPr lang="tr-TR" sz="1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Calibri"/>
                          <a:cs typeface="Calibri"/>
                        </a:rPr>
                        <a:t>1.1.2019</a:t>
                      </a:r>
                      <a:endParaRPr lang="tr-TR" sz="1100">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Calibri"/>
                          <a:cs typeface="Calibri"/>
                        </a:rPr>
                        <a:t>2022 </a:t>
                      </a:r>
                      <a:endParaRPr lang="tr-TR" sz="1100">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Calibri"/>
                          <a:cs typeface="Calibri"/>
                        </a:rPr>
                        <a:t>1.1.2025</a:t>
                      </a:r>
                      <a:endParaRPr lang="tr-TR" sz="1100">
                        <a:latin typeface="Calibri"/>
                        <a:ea typeface="Calibri"/>
                        <a:cs typeface="Times New Roman"/>
                      </a:endParaRPr>
                    </a:p>
                  </a:txBody>
                  <a:tcPr marL="0" marR="0" marT="0" marB="0" anchor="ctr">
                    <a:lnL>
                      <a:noFill/>
                    </a:lnL>
                    <a:lnR>
                      <a:noFill/>
                    </a:lnR>
                    <a:lnT>
                      <a:noFill/>
                    </a:lnT>
                    <a:lnB>
                      <a:noFill/>
                    </a:lnB>
                    <a:solidFill>
                      <a:srgbClr val="FFFFFF"/>
                    </a:solidFill>
                  </a:tcPr>
                </a:tc>
              </a:tr>
              <a:tr h="236026">
                <a:tc>
                  <a:txBody>
                    <a:bodyPr/>
                    <a:lstStyle/>
                    <a:p>
                      <a:pPr>
                        <a:lnSpc>
                          <a:spcPct val="115000"/>
                        </a:lnSpc>
                        <a:spcAft>
                          <a:spcPts val="0"/>
                        </a:spcAft>
                      </a:pPr>
                      <a:r>
                        <a:rPr lang="tr-TR" sz="1000" b="1" u="sng">
                          <a:solidFill>
                            <a:srgbClr val="2A7AB4"/>
                          </a:solidFill>
                          <a:latin typeface="Calibri"/>
                          <a:ea typeface="Times New Roman"/>
                          <a:cs typeface="Times New Roman"/>
                          <a:hlinkClick r:id="rId12"/>
                        </a:rPr>
                        <a:t>Ondokuz Mayıs Üniversitesi (R)</a:t>
                      </a:r>
                      <a:endParaRPr lang="tr-TR" sz="1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Times New Roman"/>
                          <a:cs typeface="Times New Roman"/>
                        </a:rPr>
                        <a:t>1.1.2012</a:t>
                      </a:r>
                      <a:endParaRPr lang="tr-TR" sz="1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Times New Roman"/>
                          <a:cs typeface="Times New Roman"/>
                        </a:rPr>
                        <a:t>2015</a:t>
                      </a:r>
                      <a:endParaRPr lang="tr-TR" sz="1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Times New Roman"/>
                          <a:cs typeface="Times New Roman"/>
                        </a:rPr>
                        <a:t>1.1.2018</a:t>
                      </a:r>
                      <a:endParaRPr lang="tr-TR" sz="1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Times New Roman"/>
                          <a:cs typeface="Times New Roman"/>
                        </a:rPr>
                        <a:t>1.1.2018</a:t>
                      </a:r>
                      <a:endParaRPr lang="tr-TR" sz="1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Times New Roman"/>
                          <a:cs typeface="Times New Roman"/>
                        </a:rPr>
                        <a:t>2021</a:t>
                      </a:r>
                      <a:endParaRPr lang="tr-TR" sz="1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Times New Roman"/>
                          <a:cs typeface="Times New Roman"/>
                        </a:rPr>
                        <a:t>1.1.2024</a:t>
                      </a:r>
                      <a:endParaRPr lang="tr-TR" sz="1100">
                        <a:latin typeface="Calibri"/>
                        <a:ea typeface="Times New Roman"/>
                        <a:cs typeface="Times New Roman"/>
                      </a:endParaRPr>
                    </a:p>
                  </a:txBody>
                  <a:tcPr marL="0" marR="0" marT="0" marB="0" anchor="ctr">
                    <a:lnL>
                      <a:noFill/>
                    </a:lnL>
                    <a:lnR>
                      <a:noFill/>
                    </a:lnR>
                    <a:lnT>
                      <a:noFill/>
                    </a:lnT>
                    <a:lnB>
                      <a:noFill/>
                    </a:lnB>
                    <a:solidFill>
                      <a:srgbClr val="FFFFFF"/>
                    </a:solidFill>
                  </a:tcPr>
                </a:tc>
              </a:tr>
              <a:tr h="236026">
                <a:tc>
                  <a:txBody>
                    <a:bodyPr/>
                    <a:lstStyle/>
                    <a:p>
                      <a:pPr>
                        <a:lnSpc>
                          <a:spcPct val="115000"/>
                        </a:lnSpc>
                        <a:spcAft>
                          <a:spcPts val="0"/>
                        </a:spcAft>
                      </a:pPr>
                      <a:r>
                        <a:rPr lang="tr-TR" sz="1000" b="1">
                          <a:solidFill>
                            <a:srgbClr val="555555"/>
                          </a:solidFill>
                          <a:latin typeface="Calibri"/>
                          <a:ea typeface="Times New Roman"/>
                          <a:cs typeface="Times New Roman"/>
                        </a:rPr>
                        <a:t>Pamukkale Üniversitesi</a:t>
                      </a:r>
                      <a:endParaRPr lang="tr-TR" sz="1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Times New Roman"/>
                          <a:cs typeface="Times New Roman"/>
                        </a:rPr>
                        <a:t>1.1.2011</a:t>
                      </a:r>
                      <a:endParaRPr lang="tr-TR" sz="1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Times New Roman"/>
                          <a:cs typeface="Times New Roman"/>
                        </a:rPr>
                        <a:t>2014</a:t>
                      </a:r>
                      <a:endParaRPr lang="tr-TR" sz="1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Times New Roman"/>
                          <a:cs typeface="Times New Roman"/>
                        </a:rPr>
                        <a:t>1.1.2017</a:t>
                      </a:r>
                      <a:endParaRPr lang="tr-TR" sz="1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Times New Roman"/>
                          <a:cs typeface="Times New Roman"/>
                        </a:rPr>
                        <a:t>1.1.2017</a:t>
                      </a:r>
                      <a:endParaRPr lang="tr-TR" sz="1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Times New Roman"/>
                          <a:cs typeface="Times New Roman"/>
                        </a:rPr>
                        <a:t>2020</a:t>
                      </a:r>
                      <a:endParaRPr lang="tr-TR" sz="1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Times New Roman"/>
                          <a:cs typeface="Times New Roman"/>
                        </a:rPr>
                        <a:t>1.1.2023</a:t>
                      </a:r>
                      <a:endParaRPr lang="tr-TR" sz="1100">
                        <a:latin typeface="Calibri"/>
                        <a:ea typeface="Times New Roman"/>
                        <a:cs typeface="Times New Roman"/>
                      </a:endParaRPr>
                    </a:p>
                  </a:txBody>
                  <a:tcPr marL="0" marR="0" marT="0" marB="0" anchor="ctr">
                    <a:lnL>
                      <a:noFill/>
                    </a:lnL>
                    <a:lnR>
                      <a:noFill/>
                    </a:lnR>
                    <a:lnT>
                      <a:noFill/>
                    </a:lnT>
                    <a:lnB>
                      <a:noFill/>
                    </a:lnB>
                    <a:solidFill>
                      <a:srgbClr val="FFFFFF"/>
                    </a:solidFill>
                  </a:tcPr>
                </a:tc>
              </a:tr>
              <a:tr h="236026">
                <a:tc>
                  <a:txBody>
                    <a:bodyPr/>
                    <a:lstStyle/>
                    <a:p>
                      <a:pPr>
                        <a:lnSpc>
                          <a:spcPct val="115000"/>
                        </a:lnSpc>
                        <a:spcAft>
                          <a:spcPts val="0"/>
                        </a:spcAft>
                      </a:pPr>
                      <a:r>
                        <a:rPr lang="tr-TR" sz="1200" b="1" dirty="0">
                          <a:solidFill>
                            <a:srgbClr val="0070C0"/>
                          </a:solidFill>
                          <a:highlight>
                            <a:srgbClr val="FFFF00"/>
                          </a:highlight>
                          <a:latin typeface="Calibri"/>
                          <a:ea typeface="Times New Roman"/>
                          <a:cs typeface="Times New Roman"/>
                        </a:rPr>
                        <a:t>Selçuk </a:t>
                      </a:r>
                      <a:r>
                        <a:rPr lang="tr-TR" sz="1200" b="1" dirty="0" smtClean="0">
                          <a:solidFill>
                            <a:srgbClr val="0070C0"/>
                          </a:solidFill>
                          <a:highlight>
                            <a:srgbClr val="FFFF00"/>
                          </a:highlight>
                          <a:latin typeface="Calibri"/>
                          <a:ea typeface="Times New Roman"/>
                          <a:cs typeface="Times New Roman"/>
                        </a:rPr>
                        <a:t>Üniversitesi ***</a:t>
                      </a:r>
                      <a:endParaRPr lang="tr-TR" sz="1600" dirty="0">
                        <a:solidFill>
                          <a:srgbClr val="0070C0"/>
                        </a:solidFill>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200">
                          <a:solidFill>
                            <a:srgbClr val="0070C0"/>
                          </a:solidFill>
                          <a:highlight>
                            <a:srgbClr val="FFFF00"/>
                          </a:highlight>
                          <a:latin typeface="Calibri"/>
                          <a:ea typeface="Times New Roman"/>
                          <a:cs typeface="Times New Roman"/>
                        </a:rPr>
                        <a:t>1.1.2015</a:t>
                      </a:r>
                      <a:endParaRPr lang="tr-TR" sz="1600">
                        <a:solidFill>
                          <a:srgbClr val="0070C0"/>
                        </a:solidFill>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200" dirty="0">
                          <a:solidFill>
                            <a:srgbClr val="0070C0"/>
                          </a:solidFill>
                          <a:highlight>
                            <a:srgbClr val="FFFF00"/>
                          </a:highlight>
                          <a:latin typeface="Calibri"/>
                          <a:ea typeface="Times New Roman"/>
                          <a:cs typeface="Times New Roman"/>
                        </a:rPr>
                        <a:t>2018</a:t>
                      </a:r>
                      <a:endParaRPr lang="tr-TR" sz="1600" dirty="0">
                        <a:solidFill>
                          <a:srgbClr val="0070C0"/>
                        </a:solidFill>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200" dirty="0">
                          <a:solidFill>
                            <a:srgbClr val="0070C0"/>
                          </a:solidFill>
                          <a:highlight>
                            <a:srgbClr val="FFFF00"/>
                          </a:highlight>
                          <a:latin typeface="Calibri"/>
                          <a:ea typeface="Times New Roman"/>
                          <a:cs typeface="Times New Roman"/>
                        </a:rPr>
                        <a:t>1.1.2021</a:t>
                      </a:r>
                      <a:endParaRPr lang="tr-TR" sz="1600" dirty="0">
                        <a:solidFill>
                          <a:srgbClr val="0070C0"/>
                        </a:solidFill>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nSpc>
                          <a:spcPct val="115000"/>
                        </a:lnSpc>
                        <a:spcAft>
                          <a:spcPts val="0"/>
                        </a:spcAft>
                      </a:pPr>
                      <a:r>
                        <a:rPr lang="tr-TR" sz="1200" dirty="0">
                          <a:solidFill>
                            <a:srgbClr val="0070C0"/>
                          </a:solidFill>
                          <a:highlight>
                            <a:srgbClr val="FFFF00"/>
                          </a:highlight>
                          <a:latin typeface="Calibri"/>
                          <a:ea typeface="Calibri"/>
                          <a:cs typeface="Calibri"/>
                        </a:rPr>
                        <a:t> </a:t>
                      </a:r>
                      <a:endParaRPr lang="tr-TR" sz="1600" dirty="0">
                        <a:solidFill>
                          <a:srgbClr val="0070C0"/>
                        </a:solidFill>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a:lnSpc>
                          <a:spcPct val="115000"/>
                        </a:lnSpc>
                        <a:spcAft>
                          <a:spcPts val="0"/>
                        </a:spcAft>
                      </a:pPr>
                      <a:r>
                        <a:rPr lang="tr-TR" sz="1000">
                          <a:solidFill>
                            <a:srgbClr val="555555"/>
                          </a:solidFill>
                          <a:highlight>
                            <a:srgbClr val="FFFF00"/>
                          </a:highlight>
                          <a:latin typeface="Calibri"/>
                          <a:ea typeface="Calibri"/>
                          <a:cs typeface="Calibri"/>
                        </a:rPr>
                        <a:t> </a:t>
                      </a:r>
                      <a:endParaRPr lang="tr-TR" sz="1100">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a:lnSpc>
                          <a:spcPct val="115000"/>
                        </a:lnSpc>
                        <a:spcAft>
                          <a:spcPts val="0"/>
                        </a:spcAft>
                      </a:pPr>
                      <a:r>
                        <a:rPr lang="tr-TR" sz="1000">
                          <a:solidFill>
                            <a:srgbClr val="555555"/>
                          </a:solidFill>
                          <a:highlight>
                            <a:srgbClr val="FFFF00"/>
                          </a:highlight>
                          <a:latin typeface="Calibri"/>
                          <a:ea typeface="Calibri"/>
                          <a:cs typeface="Calibri"/>
                        </a:rPr>
                        <a:t> </a:t>
                      </a:r>
                      <a:endParaRPr lang="tr-TR" sz="1100">
                        <a:latin typeface="Calibri"/>
                        <a:ea typeface="Calibri"/>
                        <a:cs typeface="Times New Roman"/>
                      </a:endParaRPr>
                    </a:p>
                  </a:txBody>
                  <a:tcPr marL="0" marR="0" marT="0" marB="0" anchor="ctr">
                    <a:lnL>
                      <a:noFill/>
                    </a:lnL>
                    <a:lnR>
                      <a:noFill/>
                    </a:lnR>
                    <a:lnT>
                      <a:noFill/>
                    </a:lnT>
                    <a:lnB>
                      <a:noFill/>
                    </a:lnB>
                    <a:solidFill>
                      <a:srgbClr val="FFFFFF"/>
                    </a:solidFill>
                  </a:tcPr>
                </a:tc>
              </a:tr>
              <a:tr h="236026">
                <a:tc>
                  <a:txBody>
                    <a:bodyPr/>
                    <a:lstStyle/>
                    <a:p>
                      <a:pPr>
                        <a:lnSpc>
                          <a:spcPct val="115000"/>
                        </a:lnSpc>
                        <a:spcAft>
                          <a:spcPts val="0"/>
                        </a:spcAft>
                      </a:pPr>
                      <a:r>
                        <a:rPr lang="tr-TR" sz="1000" b="1" u="sng">
                          <a:solidFill>
                            <a:srgbClr val="2A7AB4"/>
                          </a:solidFill>
                          <a:latin typeface="Calibri"/>
                          <a:ea typeface="Times New Roman"/>
                          <a:cs typeface="Times New Roman"/>
                          <a:hlinkClick r:id="rId13"/>
                        </a:rPr>
                        <a:t>Süleyman Demirel Üniversitesi (R)</a:t>
                      </a:r>
                      <a:r>
                        <a:rPr lang="tr-TR" sz="1000" b="1">
                          <a:solidFill>
                            <a:srgbClr val="555555"/>
                          </a:solidFill>
                          <a:latin typeface="Calibri"/>
                          <a:ea typeface="Times New Roman"/>
                          <a:cs typeface="Times New Roman"/>
                        </a:rPr>
                        <a:t> </a:t>
                      </a:r>
                      <a:endParaRPr lang="tr-TR" sz="1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Calibri"/>
                          <a:cs typeface="Calibri"/>
                        </a:rPr>
                        <a:t> 1.1.2019</a:t>
                      </a:r>
                      <a:endParaRPr lang="tr-TR" sz="1100">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Calibri"/>
                          <a:cs typeface="Calibri"/>
                        </a:rPr>
                        <a:t>2022</a:t>
                      </a:r>
                      <a:endParaRPr lang="tr-TR" sz="1100">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Calibri"/>
                          <a:cs typeface="Calibri"/>
                        </a:rPr>
                        <a:t>1.1.2025</a:t>
                      </a:r>
                      <a:endParaRPr lang="tr-TR" sz="1100">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a:lnSpc>
                          <a:spcPct val="115000"/>
                        </a:lnSpc>
                        <a:spcAft>
                          <a:spcPts val="0"/>
                        </a:spcAft>
                      </a:pPr>
                      <a:r>
                        <a:rPr lang="tr-TR" sz="1000">
                          <a:solidFill>
                            <a:srgbClr val="555555"/>
                          </a:solidFill>
                          <a:latin typeface="Calibri"/>
                          <a:ea typeface="Calibri"/>
                          <a:cs typeface="Calibri"/>
                        </a:rPr>
                        <a:t> </a:t>
                      </a:r>
                      <a:endParaRPr lang="tr-TR" sz="1100">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a:lnSpc>
                          <a:spcPct val="115000"/>
                        </a:lnSpc>
                        <a:spcAft>
                          <a:spcPts val="0"/>
                        </a:spcAft>
                      </a:pPr>
                      <a:r>
                        <a:rPr lang="tr-TR" sz="1000">
                          <a:solidFill>
                            <a:srgbClr val="555555"/>
                          </a:solidFill>
                          <a:latin typeface="Calibri"/>
                          <a:ea typeface="Calibri"/>
                          <a:cs typeface="Calibri"/>
                        </a:rPr>
                        <a:t> </a:t>
                      </a:r>
                      <a:endParaRPr lang="tr-TR" sz="1100">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a:lnSpc>
                          <a:spcPct val="115000"/>
                        </a:lnSpc>
                        <a:spcAft>
                          <a:spcPts val="0"/>
                        </a:spcAft>
                      </a:pPr>
                      <a:r>
                        <a:rPr lang="tr-TR" sz="1000">
                          <a:solidFill>
                            <a:srgbClr val="555555"/>
                          </a:solidFill>
                          <a:latin typeface="Calibri"/>
                          <a:ea typeface="Calibri"/>
                          <a:cs typeface="Calibri"/>
                        </a:rPr>
                        <a:t> </a:t>
                      </a:r>
                      <a:endParaRPr lang="tr-TR" sz="1100">
                        <a:latin typeface="Calibri"/>
                        <a:ea typeface="Calibri"/>
                        <a:cs typeface="Times New Roman"/>
                      </a:endParaRPr>
                    </a:p>
                  </a:txBody>
                  <a:tcPr marL="0" marR="0" marT="0" marB="0" anchor="ctr">
                    <a:lnL>
                      <a:noFill/>
                    </a:lnL>
                    <a:lnR>
                      <a:noFill/>
                    </a:lnR>
                    <a:lnT>
                      <a:noFill/>
                    </a:lnT>
                    <a:lnB>
                      <a:noFill/>
                    </a:lnB>
                    <a:solidFill>
                      <a:srgbClr val="FFFFFF"/>
                    </a:solidFill>
                  </a:tcPr>
                </a:tc>
              </a:tr>
              <a:tr h="236026">
                <a:tc>
                  <a:txBody>
                    <a:bodyPr/>
                    <a:lstStyle/>
                    <a:p>
                      <a:pPr>
                        <a:lnSpc>
                          <a:spcPct val="115000"/>
                        </a:lnSpc>
                        <a:spcAft>
                          <a:spcPts val="0"/>
                        </a:spcAft>
                      </a:pPr>
                      <a:r>
                        <a:rPr lang="tr-TR" sz="1000" b="1" u="sng">
                          <a:solidFill>
                            <a:srgbClr val="2A7AB4"/>
                          </a:solidFill>
                          <a:latin typeface="Calibri"/>
                          <a:ea typeface="Times New Roman"/>
                          <a:cs typeface="Times New Roman"/>
                          <a:hlinkClick r:id="rId14"/>
                        </a:rPr>
                        <a:t>Tekirdağ Namık Kemal Üniversitesi (R)</a:t>
                      </a:r>
                      <a:endParaRPr lang="tr-TR" sz="1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Calibri"/>
                          <a:cs typeface="Calibri"/>
                        </a:rPr>
                        <a:t>1.1.2019</a:t>
                      </a:r>
                      <a:endParaRPr lang="tr-TR" sz="1100">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Calibri"/>
                          <a:cs typeface="Calibri"/>
                        </a:rPr>
                        <a:t>2022</a:t>
                      </a:r>
                      <a:endParaRPr lang="tr-TR" sz="1100">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Calibri"/>
                          <a:cs typeface="Calibri"/>
                        </a:rPr>
                        <a:t>1.1.2025</a:t>
                      </a:r>
                      <a:endParaRPr lang="tr-TR" sz="1100">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a:lnSpc>
                          <a:spcPct val="115000"/>
                        </a:lnSpc>
                        <a:spcAft>
                          <a:spcPts val="0"/>
                        </a:spcAft>
                      </a:pPr>
                      <a:r>
                        <a:rPr lang="tr-TR" sz="1000">
                          <a:solidFill>
                            <a:srgbClr val="555555"/>
                          </a:solidFill>
                          <a:latin typeface="Calibri"/>
                          <a:ea typeface="Calibri"/>
                          <a:cs typeface="Calibri"/>
                        </a:rPr>
                        <a:t> </a:t>
                      </a:r>
                      <a:endParaRPr lang="tr-TR" sz="1100">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a:lnSpc>
                          <a:spcPct val="115000"/>
                        </a:lnSpc>
                        <a:spcAft>
                          <a:spcPts val="0"/>
                        </a:spcAft>
                      </a:pPr>
                      <a:r>
                        <a:rPr lang="tr-TR" sz="1000">
                          <a:solidFill>
                            <a:srgbClr val="555555"/>
                          </a:solidFill>
                          <a:latin typeface="Calibri"/>
                          <a:ea typeface="Calibri"/>
                          <a:cs typeface="Calibri"/>
                        </a:rPr>
                        <a:t> </a:t>
                      </a:r>
                      <a:endParaRPr lang="tr-TR" sz="1100">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a:lnSpc>
                          <a:spcPct val="115000"/>
                        </a:lnSpc>
                        <a:spcAft>
                          <a:spcPts val="0"/>
                        </a:spcAft>
                      </a:pPr>
                      <a:r>
                        <a:rPr lang="tr-TR" sz="1000">
                          <a:solidFill>
                            <a:srgbClr val="555555"/>
                          </a:solidFill>
                          <a:latin typeface="Calibri"/>
                          <a:ea typeface="Calibri"/>
                          <a:cs typeface="Calibri"/>
                        </a:rPr>
                        <a:t> </a:t>
                      </a:r>
                      <a:endParaRPr lang="tr-TR" sz="1100">
                        <a:latin typeface="Calibri"/>
                        <a:ea typeface="Calibri"/>
                        <a:cs typeface="Times New Roman"/>
                      </a:endParaRPr>
                    </a:p>
                  </a:txBody>
                  <a:tcPr marL="0" marR="0" marT="0" marB="0" anchor="ctr">
                    <a:lnL>
                      <a:noFill/>
                    </a:lnL>
                    <a:lnR>
                      <a:noFill/>
                    </a:lnR>
                    <a:lnT>
                      <a:noFill/>
                    </a:lnT>
                    <a:lnB>
                      <a:noFill/>
                    </a:lnB>
                    <a:solidFill>
                      <a:srgbClr val="FFFFFF"/>
                    </a:solidFill>
                  </a:tcPr>
                </a:tc>
              </a:tr>
              <a:tr h="236026">
                <a:tc>
                  <a:txBody>
                    <a:bodyPr/>
                    <a:lstStyle/>
                    <a:p>
                      <a:pPr>
                        <a:lnSpc>
                          <a:spcPct val="115000"/>
                        </a:lnSpc>
                        <a:spcAft>
                          <a:spcPts val="0"/>
                        </a:spcAft>
                      </a:pPr>
                      <a:r>
                        <a:rPr lang="tr-TR" sz="1000" b="1" u="sng">
                          <a:solidFill>
                            <a:srgbClr val="2A7AB4"/>
                          </a:solidFill>
                          <a:latin typeface="Calibri"/>
                          <a:ea typeface="Times New Roman"/>
                          <a:cs typeface="Times New Roman"/>
                          <a:hlinkClick r:id="rId15"/>
                        </a:rPr>
                        <a:t>Trakya Üniversitesi </a:t>
                      </a:r>
                      <a:r>
                        <a:rPr lang="tr-TR" sz="1000" b="1" u="sng">
                          <a:solidFill>
                            <a:srgbClr val="2A7AB4"/>
                          </a:solidFill>
                          <a:latin typeface="Calibri"/>
                          <a:ea typeface="Times New Roman"/>
                          <a:cs typeface="Times New Roman"/>
                          <a:hlinkClick r:id="rId16"/>
                        </a:rPr>
                        <a:t>(R)</a:t>
                      </a:r>
                      <a:endParaRPr lang="tr-TR" sz="1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Times New Roman"/>
                          <a:cs typeface="Times New Roman"/>
                        </a:rPr>
                        <a:t>1.1.2018</a:t>
                      </a:r>
                      <a:endParaRPr lang="tr-TR" sz="1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Times New Roman"/>
                          <a:cs typeface="Times New Roman"/>
                        </a:rPr>
                        <a:t>2021</a:t>
                      </a:r>
                      <a:endParaRPr lang="tr-TR" sz="1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Times New Roman"/>
                          <a:cs typeface="Times New Roman"/>
                        </a:rPr>
                        <a:t>1.1.2024</a:t>
                      </a:r>
                      <a:endParaRPr lang="tr-TR" sz="1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Times New Roman"/>
                          <a:cs typeface="Times New Roman"/>
                        </a:rPr>
                        <a:t> </a:t>
                      </a:r>
                      <a:endParaRPr lang="tr-TR" sz="1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Times New Roman"/>
                          <a:cs typeface="Times New Roman"/>
                        </a:rPr>
                        <a:t> </a:t>
                      </a:r>
                      <a:endParaRPr lang="tr-TR" sz="1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Times New Roman"/>
                          <a:cs typeface="Times New Roman"/>
                        </a:rPr>
                        <a:t> </a:t>
                      </a:r>
                      <a:endParaRPr lang="tr-TR" sz="1100">
                        <a:latin typeface="Calibri"/>
                        <a:ea typeface="Times New Roman"/>
                        <a:cs typeface="Times New Roman"/>
                      </a:endParaRPr>
                    </a:p>
                  </a:txBody>
                  <a:tcPr marL="0" marR="0" marT="0" marB="0" anchor="ctr">
                    <a:lnL>
                      <a:noFill/>
                    </a:lnL>
                    <a:lnR>
                      <a:noFill/>
                    </a:lnR>
                    <a:lnT>
                      <a:noFill/>
                    </a:lnT>
                    <a:lnB>
                      <a:noFill/>
                    </a:lnB>
                    <a:solidFill>
                      <a:srgbClr val="FFFFFF"/>
                    </a:solidFill>
                  </a:tcPr>
                </a:tc>
              </a:tr>
              <a:tr h="236026">
                <a:tc>
                  <a:txBody>
                    <a:bodyPr/>
                    <a:lstStyle/>
                    <a:p>
                      <a:pPr>
                        <a:lnSpc>
                          <a:spcPct val="115000"/>
                        </a:lnSpc>
                        <a:spcAft>
                          <a:spcPts val="0"/>
                        </a:spcAft>
                      </a:pPr>
                      <a:r>
                        <a:rPr lang="tr-TR" sz="1000" b="1" u="sng">
                          <a:solidFill>
                            <a:srgbClr val="2A7AB4"/>
                          </a:solidFill>
                          <a:latin typeface="Calibri"/>
                          <a:ea typeface="Times New Roman"/>
                          <a:cs typeface="Times New Roman"/>
                          <a:hlinkClick r:id="rId17"/>
                        </a:rPr>
                        <a:t>Yeditepe Üniversitesi (R)</a:t>
                      </a:r>
                      <a:endParaRPr lang="tr-TR" sz="1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Times New Roman"/>
                          <a:cs typeface="Times New Roman"/>
                        </a:rPr>
                        <a:t>1.1.2014</a:t>
                      </a:r>
                      <a:endParaRPr lang="tr-TR" sz="1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Times New Roman"/>
                          <a:cs typeface="Times New Roman"/>
                        </a:rPr>
                        <a:t>2017</a:t>
                      </a:r>
                      <a:endParaRPr lang="tr-TR" sz="1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Times New Roman"/>
                          <a:cs typeface="Times New Roman"/>
                        </a:rPr>
                        <a:t>1.1.2020</a:t>
                      </a:r>
                      <a:endParaRPr lang="tr-TR" sz="1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Calibri"/>
                          <a:cs typeface="Calibri"/>
                        </a:rPr>
                        <a:t>1.1.2020</a:t>
                      </a:r>
                      <a:endParaRPr lang="tr-TR" sz="1100">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Calibri"/>
                          <a:cs typeface="Calibri"/>
                        </a:rPr>
                        <a:t>2023</a:t>
                      </a:r>
                      <a:endParaRPr lang="tr-TR" sz="1100">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dirty="0">
                          <a:solidFill>
                            <a:srgbClr val="555555"/>
                          </a:solidFill>
                          <a:latin typeface="Calibri"/>
                          <a:ea typeface="Calibri"/>
                          <a:cs typeface="Calibri"/>
                        </a:rPr>
                        <a:t>1.1.2026</a:t>
                      </a:r>
                      <a:endParaRPr lang="tr-TR" sz="1100" dirty="0">
                        <a:latin typeface="Calibri"/>
                        <a:ea typeface="Calibri"/>
                        <a:cs typeface="Times New Roman"/>
                      </a:endParaRPr>
                    </a:p>
                  </a:txBody>
                  <a:tcPr marL="0" marR="0" marT="0" marB="0" anchor="ctr">
                    <a:lnL>
                      <a:noFill/>
                    </a:lnL>
                    <a:lnR>
                      <a:noFill/>
                    </a:lnR>
                    <a:lnT>
                      <a:noFill/>
                    </a:lnT>
                    <a:lnB>
                      <a:noFill/>
                    </a:lnB>
                    <a:solidFill>
                      <a:srgbClr val="FFFFFF"/>
                    </a:solidFill>
                  </a:tcPr>
                </a:tc>
              </a:tr>
              <a:tr h="236026">
                <a:tc>
                  <a:txBody>
                    <a:bodyPr/>
                    <a:lstStyle/>
                    <a:p>
                      <a:pPr>
                        <a:lnSpc>
                          <a:spcPct val="115000"/>
                        </a:lnSpc>
                        <a:spcAft>
                          <a:spcPts val="0"/>
                        </a:spcAft>
                      </a:pPr>
                      <a:r>
                        <a:rPr lang="tr-TR" sz="1000" b="1" u="sng" dirty="0">
                          <a:solidFill>
                            <a:srgbClr val="222222"/>
                          </a:solidFill>
                          <a:latin typeface="Calibri"/>
                          <a:ea typeface="Times New Roman"/>
                          <a:cs typeface="Times New Roman"/>
                          <a:hlinkClick r:id="rId18"/>
                        </a:rPr>
                        <a:t>Zonguldak Bülent Ecevit Üniversitesi (R)</a:t>
                      </a:r>
                      <a:endParaRPr lang="tr-TR" sz="1100" dirty="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Calibri"/>
                          <a:cs typeface="Calibri"/>
                        </a:rPr>
                        <a:t>1.1.2018</a:t>
                      </a:r>
                      <a:endParaRPr lang="tr-TR" sz="1100">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Calibri"/>
                          <a:cs typeface="Calibri"/>
                        </a:rPr>
                        <a:t>2021</a:t>
                      </a:r>
                      <a:endParaRPr lang="tr-TR" sz="1100">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spcAft>
                          <a:spcPts val="0"/>
                        </a:spcAft>
                      </a:pPr>
                      <a:r>
                        <a:rPr lang="tr-TR" sz="1000">
                          <a:solidFill>
                            <a:srgbClr val="555555"/>
                          </a:solidFill>
                          <a:latin typeface="Calibri"/>
                          <a:ea typeface="Calibri"/>
                          <a:cs typeface="Calibri"/>
                        </a:rPr>
                        <a:t>1.1.2024</a:t>
                      </a:r>
                      <a:endParaRPr lang="tr-TR" sz="1100">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a:lnSpc>
                          <a:spcPct val="115000"/>
                        </a:lnSpc>
                        <a:spcAft>
                          <a:spcPts val="0"/>
                        </a:spcAft>
                      </a:pPr>
                      <a:r>
                        <a:rPr lang="tr-TR" sz="1000">
                          <a:solidFill>
                            <a:srgbClr val="555555"/>
                          </a:solidFill>
                          <a:latin typeface="Calibri"/>
                          <a:ea typeface="Calibri"/>
                          <a:cs typeface="Calibri"/>
                        </a:rPr>
                        <a:t> </a:t>
                      </a:r>
                      <a:endParaRPr lang="tr-TR" sz="1100">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a:lnSpc>
                          <a:spcPct val="115000"/>
                        </a:lnSpc>
                        <a:spcAft>
                          <a:spcPts val="0"/>
                        </a:spcAft>
                      </a:pPr>
                      <a:r>
                        <a:rPr lang="tr-TR" sz="1000">
                          <a:solidFill>
                            <a:srgbClr val="555555"/>
                          </a:solidFill>
                          <a:latin typeface="Calibri"/>
                          <a:ea typeface="Calibri"/>
                          <a:cs typeface="Calibri"/>
                        </a:rPr>
                        <a:t> </a:t>
                      </a:r>
                      <a:endParaRPr lang="tr-TR" sz="1100">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a:lnSpc>
                          <a:spcPct val="115000"/>
                        </a:lnSpc>
                        <a:spcAft>
                          <a:spcPts val="0"/>
                        </a:spcAft>
                      </a:pPr>
                      <a:r>
                        <a:rPr lang="tr-TR" sz="1000" dirty="0">
                          <a:solidFill>
                            <a:srgbClr val="555555"/>
                          </a:solidFill>
                          <a:latin typeface="Calibri"/>
                          <a:ea typeface="Calibri"/>
                          <a:cs typeface="Calibri"/>
                        </a:rPr>
                        <a:t> </a:t>
                      </a:r>
                      <a:endParaRPr lang="tr-TR" sz="1100" dirty="0">
                        <a:latin typeface="Calibri"/>
                        <a:ea typeface="Calibri"/>
                        <a:cs typeface="Times New Roman"/>
                      </a:endParaRPr>
                    </a:p>
                  </a:txBody>
                  <a:tcPr marL="0" marR="0" marT="0" marB="0" anchor="ctr">
                    <a:lnL>
                      <a:noFill/>
                    </a:lnL>
                    <a:lnR>
                      <a:noFill/>
                    </a:lnR>
                    <a:lnT>
                      <a:noFill/>
                    </a:lnT>
                    <a:lnB>
                      <a:noFill/>
                    </a:lnB>
                    <a:solidFill>
                      <a:srgbClr val="FFFFFF"/>
                    </a:solidFill>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a:xfrm>
            <a:off x="251520" y="1124744"/>
            <a:ext cx="8352928" cy="360040"/>
          </a:xfrm>
        </p:spPr>
        <p:txBody>
          <a:bodyPr>
            <a:noAutofit/>
          </a:bodyPr>
          <a:lstStyle/>
          <a:p>
            <a:r>
              <a:rPr lang="tr-TR" sz="1800" b="1" dirty="0" smtClean="0">
                <a:solidFill>
                  <a:srgbClr val="C00000"/>
                </a:solidFill>
              </a:rPr>
              <a:t>Akreditasyon Sürecindeki Programların Güncel Listesi-6.1.22</a:t>
            </a:r>
            <a:endParaRPr lang="tr-TR" sz="1800" dirty="0">
              <a:solidFill>
                <a:srgbClr val="C00000"/>
              </a:solidFill>
            </a:endParaRPr>
          </a:p>
        </p:txBody>
      </p:sp>
      <p:graphicFrame>
        <p:nvGraphicFramePr>
          <p:cNvPr id="7" name="6 İçerik Yer Tutucusu"/>
          <p:cNvGraphicFramePr>
            <a:graphicFrameLocks noGrp="1"/>
          </p:cNvGraphicFramePr>
          <p:nvPr>
            <p:ph sz="quarter" idx="1"/>
          </p:nvPr>
        </p:nvGraphicFramePr>
        <p:xfrm>
          <a:off x="1832571" y="1556792"/>
          <a:ext cx="5189932" cy="4915993"/>
        </p:xfrm>
        <a:graphic>
          <a:graphicData uri="http://schemas.openxmlformats.org/drawingml/2006/table">
            <a:tbl>
              <a:tblPr/>
              <a:tblGrid>
                <a:gridCol w="2515790"/>
                <a:gridCol w="477675"/>
                <a:gridCol w="1008833"/>
                <a:gridCol w="1187634"/>
              </a:tblGrid>
              <a:tr h="478055">
                <a:tc>
                  <a:txBody>
                    <a:bodyPr/>
                    <a:lstStyle/>
                    <a:p>
                      <a:pPr>
                        <a:lnSpc>
                          <a:spcPct val="115000"/>
                        </a:lnSpc>
                        <a:spcAft>
                          <a:spcPts val="0"/>
                        </a:spcAft>
                      </a:pPr>
                      <a:r>
                        <a:rPr lang="tr-TR" sz="800" b="1">
                          <a:solidFill>
                            <a:srgbClr val="FF0000"/>
                          </a:solidFill>
                          <a:latin typeface="Calibri"/>
                          <a:ea typeface="Times New Roman"/>
                          <a:cs typeface="Calibri"/>
                        </a:rPr>
                        <a:t>Program</a:t>
                      </a:r>
                      <a:endParaRPr lang="tr-TR" sz="900">
                        <a:latin typeface="Calibri"/>
                        <a:ea typeface="Calibri"/>
                        <a:cs typeface="Times New Roman"/>
                      </a:endParaRPr>
                    </a:p>
                  </a:txBody>
                  <a:tcPr marL="62902" marR="62902" marT="94353" marB="94353"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B6DDE8"/>
                    </a:solidFill>
                  </a:tcPr>
                </a:tc>
                <a:tc>
                  <a:txBody>
                    <a:bodyPr/>
                    <a:lstStyle/>
                    <a:p>
                      <a:pPr>
                        <a:lnSpc>
                          <a:spcPct val="115000"/>
                        </a:lnSpc>
                        <a:spcAft>
                          <a:spcPts val="0"/>
                        </a:spcAft>
                      </a:pPr>
                      <a:r>
                        <a:rPr lang="tr-TR" sz="800" b="1">
                          <a:solidFill>
                            <a:srgbClr val="FF0000"/>
                          </a:solidFill>
                          <a:latin typeface="Calibri"/>
                          <a:ea typeface="Times New Roman"/>
                          <a:cs typeface="Calibri"/>
                        </a:rPr>
                        <a:t>Başvuru Yılı</a:t>
                      </a:r>
                      <a:endParaRPr lang="tr-TR" sz="900">
                        <a:latin typeface="Calibri"/>
                        <a:ea typeface="Calibri"/>
                        <a:cs typeface="Times New Roman"/>
                      </a:endParaRPr>
                    </a:p>
                  </a:txBody>
                  <a:tcPr marL="62902" marR="62902" marT="94353" marB="94353"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B6DDE8"/>
                    </a:solidFill>
                  </a:tcPr>
                </a:tc>
                <a:tc>
                  <a:txBody>
                    <a:bodyPr/>
                    <a:lstStyle/>
                    <a:p>
                      <a:pPr>
                        <a:lnSpc>
                          <a:spcPct val="115000"/>
                        </a:lnSpc>
                        <a:spcAft>
                          <a:spcPts val="0"/>
                        </a:spcAft>
                      </a:pPr>
                      <a:r>
                        <a:rPr lang="tr-TR" sz="800" b="1">
                          <a:solidFill>
                            <a:srgbClr val="FF0000"/>
                          </a:solidFill>
                          <a:latin typeface="Calibri"/>
                          <a:ea typeface="Times New Roman"/>
                          <a:cs typeface="Calibri"/>
                        </a:rPr>
                        <a:t>Durum</a:t>
                      </a:r>
                      <a:endParaRPr lang="tr-TR" sz="900">
                        <a:latin typeface="Calibri"/>
                        <a:ea typeface="Calibri"/>
                        <a:cs typeface="Times New Roman"/>
                      </a:endParaRPr>
                    </a:p>
                  </a:txBody>
                  <a:tcPr marL="62902" marR="62902" marT="94353" marB="94353"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B6DDE8"/>
                    </a:solidFill>
                  </a:tcPr>
                </a:tc>
                <a:tc>
                  <a:txBody>
                    <a:bodyPr/>
                    <a:lstStyle/>
                    <a:p>
                      <a:pPr>
                        <a:lnSpc>
                          <a:spcPct val="115000"/>
                        </a:lnSpc>
                        <a:spcAft>
                          <a:spcPts val="0"/>
                        </a:spcAft>
                      </a:pPr>
                      <a:r>
                        <a:rPr lang="tr-TR" sz="800" b="1">
                          <a:solidFill>
                            <a:srgbClr val="FF0000"/>
                          </a:solidFill>
                          <a:latin typeface="Calibri"/>
                          <a:ea typeface="Times New Roman"/>
                          <a:cs typeface="Calibri"/>
                        </a:rPr>
                        <a:t>Aşama</a:t>
                      </a:r>
                      <a:endParaRPr lang="tr-TR" sz="900">
                        <a:latin typeface="Calibri"/>
                        <a:ea typeface="Calibri"/>
                        <a:cs typeface="Times New Roman"/>
                      </a:endParaRPr>
                    </a:p>
                  </a:txBody>
                  <a:tcPr marL="62902" marR="62902" marT="94353" marB="94353"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B6DDE8"/>
                    </a:solidFill>
                  </a:tcPr>
                </a:tc>
              </a:tr>
              <a:tr h="270478">
                <a:tc>
                  <a:txBody>
                    <a:bodyPr/>
                    <a:lstStyle/>
                    <a:p>
                      <a:pPr>
                        <a:lnSpc>
                          <a:spcPct val="115000"/>
                        </a:lnSpc>
                        <a:spcAft>
                          <a:spcPts val="0"/>
                        </a:spcAft>
                      </a:pPr>
                      <a:r>
                        <a:rPr lang="tr-TR" sz="800">
                          <a:solidFill>
                            <a:srgbClr val="555555"/>
                          </a:solidFill>
                          <a:latin typeface="Calibri"/>
                          <a:ea typeface="Times New Roman"/>
                          <a:cs typeface="Calibri"/>
                        </a:rPr>
                        <a:t>Van Yüzüncü Yıl Üniversitesi Tıp Fakültesi</a:t>
                      </a:r>
                      <a:endParaRPr lang="tr-TR" sz="900">
                        <a:latin typeface="Calibri"/>
                        <a:ea typeface="Calibri"/>
                        <a:cs typeface="Times New Roman"/>
                      </a:endParaRPr>
                    </a:p>
                  </a:txBody>
                  <a:tcPr marL="62902" marR="62902" marT="62902" marB="62902"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2F2F2"/>
                    </a:solidFill>
                  </a:tcPr>
                </a:tc>
                <a:tc>
                  <a:txBody>
                    <a:bodyPr/>
                    <a:lstStyle/>
                    <a:p>
                      <a:pPr>
                        <a:lnSpc>
                          <a:spcPct val="115000"/>
                        </a:lnSpc>
                        <a:spcAft>
                          <a:spcPts val="0"/>
                        </a:spcAft>
                      </a:pPr>
                      <a:r>
                        <a:rPr lang="tr-TR" sz="800">
                          <a:solidFill>
                            <a:srgbClr val="555555"/>
                          </a:solidFill>
                          <a:latin typeface="Calibri"/>
                          <a:ea typeface="Times New Roman"/>
                          <a:cs typeface="Calibri"/>
                        </a:rPr>
                        <a:t>2016</a:t>
                      </a:r>
                      <a:endParaRPr lang="tr-TR" sz="900">
                        <a:latin typeface="Calibri"/>
                        <a:ea typeface="Calibri"/>
                        <a:cs typeface="Times New Roman"/>
                      </a:endParaRPr>
                    </a:p>
                  </a:txBody>
                  <a:tcPr marL="62902" marR="62902" marT="62902" marB="62902"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2F2F2"/>
                    </a:solidFill>
                  </a:tcPr>
                </a:tc>
                <a:tc>
                  <a:txBody>
                    <a:bodyPr/>
                    <a:lstStyle/>
                    <a:p>
                      <a:pPr>
                        <a:lnSpc>
                          <a:spcPct val="115000"/>
                        </a:lnSpc>
                        <a:spcAft>
                          <a:spcPts val="0"/>
                        </a:spcAft>
                      </a:pPr>
                      <a:r>
                        <a:rPr lang="tr-TR" sz="800">
                          <a:solidFill>
                            <a:srgbClr val="555555"/>
                          </a:solidFill>
                          <a:latin typeface="Calibri"/>
                          <a:ea typeface="Times New Roman"/>
                          <a:cs typeface="Calibri"/>
                        </a:rPr>
                        <a:t>ÖDR Değerlendirme</a:t>
                      </a:r>
                      <a:endParaRPr lang="tr-TR" sz="900">
                        <a:latin typeface="Calibri"/>
                        <a:ea typeface="Calibri"/>
                        <a:cs typeface="Times New Roman"/>
                      </a:endParaRPr>
                    </a:p>
                  </a:txBody>
                  <a:tcPr marL="62902" marR="62902" marT="62902" marB="62902"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2F2F2"/>
                    </a:solidFill>
                  </a:tcPr>
                </a:tc>
                <a:tc>
                  <a:txBody>
                    <a:bodyPr/>
                    <a:lstStyle/>
                    <a:p>
                      <a:pPr>
                        <a:lnSpc>
                          <a:spcPct val="115000"/>
                        </a:lnSpc>
                        <a:spcAft>
                          <a:spcPts val="0"/>
                        </a:spcAft>
                      </a:pPr>
                      <a:r>
                        <a:rPr lang="tr-TR" sz="800">
                          <a:solidFill>
                            <a:srgbClr val="555555"/>
                          </a:solidFill>
                          <a:latin typeface="Calibri"/>
                          <a:ea typeface="Times New Roman"/>
                          <a:cs typeface="Calibri"/>
                        </a:rPr>
                        <a:t>Yeni ÖDR hazırlama</a:t>
                      </a:r>
                      <a:endParaRPr lang="tr-TR" sz="900">
                        <a:latin typeface="Calibri"/>
                        <a:ea typeface="Calibri"/>
                        <a:cs typeface="Times New Roman"/>
                      </a:endParaRPr>
                    </a:p>
                  </a:txBody>
                  <a:tcPr marL="62902" marR="62902" marT="62902" marB="62902"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2F2F2"/>
                    </a:solidFill>
                  </a:tcPr>
                </a:tc>
              </a:tr>
              <a:tr h="270478">
                <a:tc>
                  <a:txBody>
                    <a:bodyPr/>
                    <a:lstStyle/>
                    <a:p>
                      <a:pPr>
                        <a:lnSpc>
                          <a:spcPct val="115000"/>
                        </a:lnSpc>
                        <a:spcAft>
                          <a:spcPts val="0"/>
                        </a:spcAft>
                      </a:pPr>
                      <a:r>
                        <a:rPr lang="tr-TR" sz="800">
                          <a:solidFill>
                            <a:srgbClr val="555555"/>
                          </a:solidFill>
                          <a:latin typeface="Calibri"/>
                          <a:ea typeface="Times New Roman"/>
                          <a:cs typeface="Calibri"/>
                        </a:rPr>
                        <a:t>Gaziosmanpaşa Üniversitesi Tıp Fakültesi</a:t>
                      </a:r>
                      <a:endParaRPr lang="tr-TR" sz="900">
                        <a:latin typeface="Calibri"/>
                        <a:ea typeface="Calibri"/>
                        <a:cs typeface="Times New Roman"/>
                      </a:endParaRPr>
                    </a:p>
                  </a:txBody>
                  <a:tcPr marL="62902" marR="62902" marT="62902" marB="62902"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nSpc>
                          <a:spcPct val="115000"/>
                        </a:lnSpc>
                        <a:spcAft>
                          <a:spcPts val="0"/>
                        </a:spcAft>
                      </a:pPr>
                      <a:r>
                        <a:rPr lang="tr-TR" sz="800">
                          <a:solidFill>
                            <a:srgbClr val="555555"/>
                          </a:solidFill>
                          <a:latin typeface="Calibri"/>
                          <a:ea typeface="Times New Roman"/>
                          <a:cs typeface="Calibri"/>
                        </a:rPr>
                        <a:t>2016</a:t>
                      </a:r>
                      <a:endParaRPr lang="tr-TR" sz="900">
                        <a:latin typeface="Calibri"/>
                        <a:ea typeface="Calibri"/>
                        <a:cs typeface="Times New Roman"/>
                      </a:endParaRPr>
                    </a:p>
                  </a:txBody>
                  <a:tcPr marL="62902" marR="62902" marT="62902" marB="62902"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nSpc>
                          <a:spcPct val="115000"/>
                        </a:lnSpc>
                        <a:spcAft>
                          <a:spcPts val="0"/>
                        </a:spcAft>
                      </a:pPr>
                      <a:r>
                        <a:rPr lang="tr-TR" sz="800">
                          <a:solidFill>
                            <a:srgbClr val="555555"/>
                          </a:solidFill>
                          <a:latin typeface="Calibri"/>
                          <a:ea typeface="Times New Roman"/>
                          <a:cs typeface="Calibri"/>
                        </a:rPr>
                        <a:t>ÖDR değerlendirme</a:t>
                      </a:r>
                      <a:endParaRPr lang="tr-TR" sz="900">
                        <a:latin typeface="Calibri"/>
                        <a:ea typeface="Calibri"/>
                        <a:cs typeface="Times New Roman"/>
                      </a:endParaRPr>
                    </a:p>
                  </a:txBody>
                  <a:tcPr marL="62902" marR="62902" marT="62902" marB="62902"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nSpc>
                          <a:spcPct val="115000"/>
                        </a:lnSpc>
                        <a:spcAft>
                          <a:spcPts val="0"/>
                        </a:spcAft>
                      </a:pPr>
                      <a:r>
                        <a:rPr lang="tr-TR" sz="800">
                          <a:solidFill>
                            <a:srgbClr val="555555"/>
                          </a:solidFill>
                          <a:latin typeface="Calibri"/>
                          <a:ea typeface="Times New Roman"/>
                          <a:cs typeface="Calibri"/>
                        </a:rPr>
                        <a:t>Revize ÖDR bekleniyor </a:t>
                      </a:r>
                      <a:endParaRPr lang="tr-TR" sz="900">
                        <a:latin typeface="Calibri"/>
                        <a:ea typeface="Calibri"/>
                        <a:cs typeface="Times New Roman"/>
                      </a:endParaRPr>
                    </a:p>
                  </a:txBody>
                  <a:tcPr marL="62902" marR="62902" marT="62902" marB="62902"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r>
              <a:tr h="270478">
                <a:tc>
                  <a:txBody>
                    <a:bodyPr/>
                    <a:lstStyle/>
                    <a:p>
                      <a:pPr>
                        <a:lnSpc>
                          <a:spcPct val="115000"/>
                        </a:lnSpc>
                        <a:spcAft>
                          <a:spcPts val="0"/>
                        </a:spcAft>
                      </a:pPr>
                      <a:r>
                        <a:rPr lang="tr-TR" sz="800">
                          <a:solidFill>
                            <a:srgbClr val="555555"/>
                          </a:solidFill>
                          <a:latin typeface="Calibri"/>
                          <a:ea typeface="Times New Roman"/>
                          <a:cs typeface="Calibri"/>
                        </a:rPr>
                        <a:t>Maltepe Üniversitesi Tıp Fakültesi</a:t>
                      </a:r>
                      <a:endParaRPr lang="tr-TR" sz="900">
                        <a:latin typeface="Calibri"/>
                        <a:ea typeface="Calibri"/>
                        <a:cs typeface="Times New Roman"/>
                      </a:endParaRPr>
                    </a:p>
                  </a:txBody>
                  <a:tcPr marL="62902" marR="62902" marT="62902" marB="62902"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2F2F2"/>
                    </a:solidFill>
                  </a:tcPr>
                </a:tc>
                <a:tc>
                  <a:txBody>
                    <a:bodyPr/>
                    <a:lstStyle/>
                    <a:p>
                      <a:pPr>
                        <a:lnSpc>
                          <a:spcPct val="115000"/>
                        </a:lnSpc>
                        <a:spcAft>
                          <a:spcPts val="0"/>
                        </a:spcAft>
                      </a:pPr>
                      <a:r>
                        <a:rPr lang="tr-TR" sz="800">
                          <a:solidFill>
                            <a:srgbClr val="555555"/>
                          </a:solidFill>
                          <a:latin typeface="Calibri"/>
                          <a:ea typeface="Times New Roman"/>
                          <a:cs typeface="Calibri"/>
                        </a:rPr>
                        <a:t>2016</a:t>
                      </a:r>
                      <a:endParaRPr lang="tr-TR" sz="900">
                        <a:latin typeface="Calibri"/>
                        <a:ea typeface="Calibri"/>
                        <a:cs typeface="Times New Roman"/>
                      </a:endParaRPr>
                    </a:p>
                  </a:txBody>
                  <a:tcPr marL="62902" marR="62902" marT="62902" marB="62902"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2F2F2"/>
                    </a:solidFill>
                  </a:tcPr>
                </a:tc>
                <a:tc>
                  <a:txBody>
                    <a:bodyPr/>
                    <a:lstStyle/>
                    <a:p>
                      <a:pPr>
                        <a:lnSpc>
                          <a:spcPct val="115000"/>
                        </a:lnSpc>
                        <a:spcAft>
                          <a:spcPts val="0"/>
                        </a:spcAft>
                      </a:pPr>
                      <a:r>
                        <a:rPr lang="tr-TR" sz="800">
                          <a:solidFill>
                            <a:srgbClr val="555555"/>
                          </a:solidFill>
                          <a:latin typeface="Calibri"/>
                          <a:ea typeface="Times New Roman"/>
                          <a:cs typeface="Calibri"/>
                        </a:rPr>
                        <a:t>ÖDR değerlendirme</a:t>
                      </a:r>
                      <a:endParaRPr lang="tr-TR" sz="900">
                        <a:latin typeface="Calibri"/>
                        <a:ea typeface="Calibri"/>
                        <a:cs typeface="Times New Roman"/>
                      </a:endParaRPr>
                    </a:p>
                  </a:txBody>
                  <a:tcPr marL="62902" marR="62902" marT="62902" marB="62902"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2F2F2"/>
                    </a:solidFill>
                  </a:tcPr>
                </a:tc>
                <a:tc>
                  <a:txBody>
                    <a:bodyPr/>
                    <a:lstStyle/>
                    <a:p>
                      <a:pPr>
                        <a:lnSpc>
                          <a:spcPct val="115000"/>
                        </a:lnSpc>
                        <a:spcAft>
                          <a:spcPts val="0"/>
                        </a:spcAft>
                      </a:pPr>
                      <a:r>
                        <a:rPr lang="tr-TR" sz="800">
                          <a:solidFill>
                            <a:srgbClr val="555555"/>
                          </a:solidFill>
                          <a:latin typeface="Calibri"/>
                          <a:ea typeface="Times New Roman"/>
                          <a:cs typeface="Calibri"/>
                        </a:rPr>
                        <a:t>Revize ÖDR bekleniyor </a:t>
                      </a:r>
                      <a:endParaRPr lang="tr-TR" sz="900">
                        <a:latin typeface="Calibri"/>
                        <a:ea typeface="Calibri"/>
                        <a:cs typeface="Times New Roman"/>
                      </a:endParaRPr>
                    </a:p>
                  </a:txBody>
                  <a:tcPr marL="62902" marR="62902" marT="62902" marB="62902"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2F2F2"/>
                    </a:solidFill>
                  </a:tcPr>
                </a:tc>
              </a:tr>
              <a:tr h="270478">
                <a:tc>
                  <a:txBody>
                    <a:bodyPr/>
                    <a:lstStyle/>
                    <a:p>
                      <a:pPr>
                        <a:lnSpc>
                          <a:spcPct val="115000"/>
                        </a:lnSpc>
                        <a:spcAft>
                          <a:spcPts val="0"/>
                        </a:spcAft>
                      </a:pPr>
                      <a:r>
                        <a:rPr lang="tr-TR" sz="800">
                          <a:solidFill>
                            <a:srgbClr val="555555"/>
                          </a:solidFill>
                          <a:latin typeface="Calibri"/>
                          <a:ea typeface="Times New Roman"/>
                          <a:cs typeface="Calibri"/>
                        </a:rPr>
                        <a:t>Yakın Doğu Üniversitesi Tıp Fakültesi (İngilizce)</a:t>
                      </a:r>
                      <a:endParaRPr lang="tr-TR" sz="900">
                        <a:latin typeface="Calibri"/>
                        <a:ea typeface="Calibri"/>
                        <a:cs typeface="Times New Roman"/>
                      </a:endParaRPr>
                    </a:p>
                  </a:txBody>
                  <a:tcPr marL="62902" marR="62902" marT="62902" marB="62902"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nSpc>
                          <a:spcPct val="115000"/>
                        </a:lnSpc>
                        <a:spcAft>
                          <a:spcPts val="0"/>
                        </a:spcAft>
                      </a:pPr>
                      <a:r>
                        <a:rPr lang="tr-TR" sz="800">
                          <a:solidFill>
                            <a:srgbClr val="555555"/>
                          </a:solidFill>
                          <a:latin typeface="Calibri"/>
                          <a:ea typeface="Times New Roman"/>
                          <a:cs typeface="Calibri"/>
                        </a:rPr>
                        <a:t>2016</a:t>
                      </a:r>
                      <a:endParaRPr lang="tr-TR" sz="900">
                        <a:latin typeface="Calibri"/>
                        <a:ea typeface="Calibri"/>
                        <a:cs typeface="Times New Roman"/>
                      </a:endParaRPr>
                    </a:p>
                  </a:txBody>
                  <a:tcPr marL="62902" marR="62902" marT="62902" marB="62902"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nSpc>
                          <a:spcPct val="115000"/>
                        </a:lnSpc>
                        <a:spcAft>
                          <a:spcPts val="0"/>
                        </a:spcAft>
                      </a:pPr>
                      <a:r>
                        <a:rPr lang="tr-TR" sz="800">
                          <a:solidFill>
                            <a:srgbClr val="555555"/>
                          </a:solidFill>
                          <a:latin typeface="Calibri"/>
                          <a:ea typeface="Times New Roman"/>
                          <a:cs typeface="Calibri"/>
                        </a:rPr>
                        <a:t>ÖDR değerlendirme</a:t>
                      </a:r>
                      <a:endParaRPr lang="tr-TR" sz="900">
                        <a:latin typeface="Calibri"/>
                        <a:ea typeface="Calibri"/>
                        <a:cs typeface="Times New Roman"/>
                      </a:endParaRPr>
                    </a:p>
                  </a:txBody>
                  <a:tcPr marL="62902" marR="62902" marT="62902" marB="62902"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nSpc>
                          <a:spcPct val="115000"/>
                        </a:lnSpc>
                        <a:spcAft>
                          <a:spcPts val="0"/>
                        </a:spcAft>
                      </a:pPr>
                      <a:r>
                        <a:rPr lang="tr-TR" sz="800">
                          <a:solidFill>
                            <a:srgbClr val="555555"/>
                          </a:solidFill>
                          <a:latin typeface="Calibri"/>
                          <a:ea typeface="Times New Roman"/>
                          <a:cs typeface="Calibri"/>
                        </a:rPr>
                        <a:t>Yeni ÖDR hazırlama</a:t>
                      </a:r>
                      <a:endParaRPr lang="tr-TR" sz="900">
                        <a:latin typeface="Calibri"/>
                        <a:ea typeface="Calibri"/>
                        <a:cs typeface="Times New Roman"/>
                      </a:endParaRPr>
                    </a:p>
                  </a:txBody>
                  <a:tcPr marL="62902" marR="62902" marT="62902" marB="62902"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r>
              <a:tr h="270478">
                <a:tc>
                  <a:txBody>
                    <a:bodyPr/>
                    <a:lstStyle/>
                    <a:p>
                      <a:pPr>
                        <a:lnSpc>
                          <a:spcPct val="115000"/>
                        </a:lnSpc>
                        <a:spcAft>
                          <a:spcPts val="0"/>
                        </a:spcAft>
                      </a:pPr>
                      <a:r>
                        <a:rPr lang="tr-TR" sz="800">
                          <a:solidFill>
                            <a:srgbClr val="555555"/>
                          </a:solidFill>
                          <a:latin typeface="Calibri"/>
                          <a:ea typeface="Times New Roman"/>
                          <a:cs typeface="Calibri"/>
                        </a:rPr>
                        <a:t>İstanbul Bilim Üniversitesi Tıp Fakültesi</a:t>
                      </a:r>
                      <a:endParaRPr lang="tr-TR" sz="900">
                        <a:latin typeface="Calibri"/>
                        <a:ea typeface="Calibri"/>
                        <a:cs typeface="Times New Roman"/>
                      </a:endParaRPr>
                    </a:p>
                  </a:txBody>
                  <a:tcPr marL="62902" marR="62902" marT="62902" marB="62902"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2F2F2"/>
                    </a:solidFill>
                  </a:tcPr>
                </a:tc>
                <a:tc>
                  <a:txBody>
                    <a:bodyPr/>
                    <a:lstStyle/>
                    <a:p>
                      <a:pPr>
                        <a:lnSpc>
                          <a:spcPct val="115000"/>
                        </a:lnSpc>
                        <a:spcAft>
                          <a:spcPts val="0"/>
                        </a:spcAft>
                      </a:pPr>
                      <a:r>
                        <a:rPr lang="tr-TR" sz="800">
                          <a:solidFill>
                            <a:srgbClr val="555555"/>
                          </a:solidFill>
                          <a:latin typeface="Calibri"/>
                          <a:ea typeface="Times New Roman"/>
                          <a:cs typeface="Calibri"/>
                        </a:rPr>
                        <a:t>2016</a:t>
                      </a:r>
                      <a:endParaRPr lang="tr-TR" sz="900">
                        <a:latin typeface="Calibri"/>
                        <a:ea typeface="Calibri"/>
                        <a:cs typeface="Times New Roman"/>
                      </a:endParaRPr>
                    </a:p>
                  </a:txBody>
                  <a:tcPr marL="62902" marR="62902" marT="62902" marB="62902"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2F2F2"/>
                    </a:solidFill>
                  </a:tcPr>
                </a:tc>
                <a:tc>
                  <a:txBody>
                    <a:bodyPr/>
                    <a:lstStyle/>
                    <a:p>
                      <a:pPr>
                        <a:lnSpc>
                          <a:spcPct val="115000"/>
                        </a:lnSpc>
                        <a:spcAft>
                          <a:spcPts val="0"/>
                        </a:spcAft>
                      </a:pPr>
                      <a:r>
                        <a:rPr lang="tr-TR" sz="800">
                          <a:solidFill>
                            <a:srgbClr val="555555"/>
                          </a:solidFill>
                          <a:latin typeface="Calibri"/>
                          <a:ea typeface="Times New Roman"/>
                          <a:cs typeface="Calibri"/>
                        </a:rPr>
                        <a:t>ÖDR değerlendirme</a:t>
                      </a:r>
                      <a:endParaRPr lang="tr-TR" sz="900">
                        <a:latin typeface="Calibri"/>
                        <a:ea typeface="Calibri"/>
                        <a:cs typeface="Times New Roman"/>
                      </a:endParaRPr>
                    </a:p>
                  </a:txBody>
                  <a:tcPr marL="62902" marR="62902" marT="62902" marB="62902"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2F2F2"/>
                    </a:solidFill>
                  </a:tcPr>
                </a:tc>
                <a:tc>
                  <a:txBody>
                    <a:bodyPr/>
                    <a:lstStyle/>
                    <a:p>
                      <a:pPr>
                        <a:lnSpc>
                          <a:spcPct val="115000"/>
                        </a:lnSpc>
                        <a:spcAft>
                          <a:spcPts val="0"/>
                        </a:spcAft>
                      </a:pPr>
                      <a:r>
                        <a:rPr lang="tr-TR" sz="800">
                          <a:solidFill>
                            <a:srgbClr val="555555"/>
                          </a:solidFill>
                          <a:latin typeface="Calibri"/>
                          <a:ea typeface="Times New Roman"/>
                          <a:cs typeface="Calibri"/>
                        </a:rPr>
                        <a:t>Revize ÖDR bekleniyor </a:t>
                      </a:r>
                      <a:endParaRPr lang="tr-TR" sz="900">
                        <a:latin typeface="Calibri"/>
                        <a:ea typeface="Calibri"/>
                        <a:cs typeface="Times New Roman"/>
                      </a:endParaRPr>
                    </a:p>
                  </a:txBody>
                  <a:tcPr marL="62902" marR="62902" marT="62902" marB="62902"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2F2F2"/>
                    </a:solidFill>
                  </a:tcPr>
                </a:tc>
              </a:tr>
              <a:tr h="270478">
                <a:tc>
                  <a:txBody>
                    <a:bodyPr/>
                    <a:lstStyle/>
                    <a:p>
                      <a:pPr>
                        <a:lnSpc>
                          <a:spcPct val="115000"/>
                        </a:lnSpc>
                        <a:spcAft>
                          <a:spcPts val="0"/>
                        </a:spcAft>
                      </a:pPr>
                      <a:r>
                        <a:rPr lang="tr-TR" sz="800">
                          <a:solidFill>
                            <a:srgbClr val="555555"/>
                          </a:solidFill>
                          <a:latin typeface="Calibri"/>
                          <a:ea typeface="Times New Roman"/>
                          <a:cs typeface="Calibri"/>
                        </a:rPr>
                        <a:t>Mustafa Kemal Üniversitesi Tayfur Sökmen Tıp Fakültesi</a:t>
                      </a:r>
                      <a:endParaRPr lang="tr-TR" sz="900">
                        <a:latin typeface="Calibri"/>
                        <a:ea typeface="Calibri"/>
                        <a:cs typeface="Times New Roman"/>
                      </a:endParaRPr>
                    </a:p>
                  </a:txBody>
                  <a:tcPr marL="62902" marR="62902" marT="62902" marB="62902"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nSpc>
                          <a:spcPct val="115000"/>
                        </a:lnSpc>
                        <a:spcAft>
                          <a:spcPts val="0"/>
                        </a:spcAft>
                      </a:pPr>
                      <a:r>
                        <a:rPr lang="tr-TR" sz="800">
                          <a:solidFill>
                            <a:srgbClr val="555555"/>
                          </a:solidFill>
                          <a:latin typeface="Calibri"/>
                          <a:ea typeface="Times New Roman"/>
                          <a:cs typeface="Calibri"/>
                        </a:rPr>
                        <a:t>2017</a:t>
                      </a:r>
                      <a:endParaRPr lang="tr-TR" sz="900">
                        <a:latin typeface="Calibri"/>
                        <a:ea typeface="Calibri"/>
                        <a:cs typeface="Times New Roman"/>
                      </a:endParaRPr>
                    </a:p>
                  </a:txBody>
                  <a:tcPr marL="62902" marR="62902" marT="62902" marB="62902"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nSpc>
                          <a:spcPct val="115000"/>
                        </a:lnSpc>
                        <a:spcAft>
                          <a:spcPts val="0"/>
                        </a:spcAft>
                      </a:pPr>
                      <a:r>
                        <a:rPr lang="tr-TR" sz="800">
                          <a:solidFill>
                            <a:srgbClr val="555555"/>
                          </a:solidFill>
                          <a:latin typeface="Calibri"/>
                          <a:ea typeface="Times New Roman"/>
                          <a:cs typeface="Calibri"/>
                        </a:rPr>
                        <a:t>ÖDR değerlendirme</a:t>
                      </a:r>
                      <a:endParaRPr lang="tr-TR" sz="900">
                        <a:latin typeface="Calibri"/>
                        <a:ea typeface="Calibri"/>
                        <a:cs typeface="Times New Roman"/>
                      </a:endParaRPr>
                    </a:p>
                  </a:txBody>
                  <a:tcPr marL="62902" marR="62902" marT="62902" marB="62902"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nSpc>
                          <a:spcPct val="115000"/>
                        </a:lnSpc>
                        <a:spcAft>
                          <a:spcPts val="0"/>
                        </a:spcAft>
                      </a:pPr>
                      <a:r>
                        <a:rPr lang="tr-TR" sz="800">
                          <a:solidFill>
                            <a:srgbClr val="555555"/>
                          </a:solidFill>
                          <a:latin typeface="Calibri"/>
                          <a:ea typeface="Times New Roman"/>
                          <a:cs typeface="Calibri"/>
                        </a:rPr>
                        <a:t>Revize ÖDR bekleniyor </a:t>
                      </a:r>
                      <a:endParaRPr lang="tr-TR" sz="900">
                        <a:latin typeface="Calibri"/>
                        <a:ea typeface="Calibri"/>
                        <a:cs typeface="Times New Roman"/>
                      </a:endParaRPr>
                    </a:p>
                  </a:txBody>
                  <a:tcPr marL="62902" marR="62902" marT="62902" marB="62902"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r>
              <a:tr h="270478">
                <a:tc>
                  <a:txBody>
                    <a:bodyPr/>
                    <a:lstStyle/>
                    <a:p>
                      <a:pPr>
                        <a:lnSpc>
                          <a:spcPct val="115000"/>
                        </a:lnSpc>
                        <a:spcAft>
                          <a:spcPts val="0"/>
                        </a:spcAft>
                      </a:pPr>
                      <a:r>
                        <a:rPr lang="tr-TR" sz="800">
                          <a:solidFill>
                            <a:srgbClr val="555555"/>
                          </a:solidFill>
                          <a:latin typeface="Calibri"/>
                          <a:ea typeface="Times New Roman"/>
                          <a:cs typeface="Calibri"/>
                        </a:rPr>
                        <a:t>Atatürk Üniversitesi Tıp Fakültesi</a:t>
                      </a:r>
                      <a:endParaRPr lang="tr-TR" sz="900">
                        <a:latin typeface="Calibri"/>
                        <a:ea typeface="Calibri"/>
                        <a:cs typeface="Times New Roman"/>
                      </a:endParaRPr>
                    </a:p>
                  </a:txBody>
                  <a:tcPr marL="62902" marR="62902" marT="62902" marB="62902"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2F2F2"/>
                    </a:solidFill>
                  </a:tcPr>
                </a:tc>
                <a:tc>
                  <a:txBody>
                    <a:bodyPr/>
                    <a:lstStyle/>
                    <a:p>
                      <a:pPr>
                        <a:lnSpc>
                          <a:spcPct val="115000"/>
                        </a:lnSpc>
                        <a:spcAft>
                          <a:spcPts val="0"/>
                        </a:spcAft>
                      </a:pPr>
                      <a:r>
                        <a:rPr lang="tr-TR" sz="800">
                          <a:solidFill>
                            <a:srgbClr val="555555"/>
                          </a:solidFill>
                          <a:latin typeface="Calibri"/>
                          <a:ea typeface="Times New Roman"/>
                          <a:cs typeface="Calibri"/>
                        </a:rPr>
                        <a:t>2019</a:t>
                      </a:r>
                      <a:endParaRPr lang="tr-TR" sz="900">
                        <a:latin typeface="Calibri"/>
                        <a:ea typeface="Calibri"/>
                        <a:cs typeface="Times New Roman"/>
                      </a:endParaRPr>
                    </a:p>
                  </a:txBody>
                  <a:tcPr marL="62902" marR="62902" marT="62902" marB="62902"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2F2F2"/>
                    </a:solidFill>
                  </a:tcPr>
                </a:tc>
                <a:tc>
                  <a:txBody>
                    <a:bodyPr/>
                    <a:lstStyle/>
                    <a:p>
                      <a:pPr>
                        <a:lnSpc>
                          <a:spcPct val="115000"/>
                        </a:lnSpc>
                        <a:spcAft>
                          <a:spcPts val="0"/>
                        </a:spcAft>
                      </a:pPr>
                      <a:r>
                        <a:rPr lang="tr-TR" sz="800">
                          <a:solidFill>
                            <a:srgbClr val="555555"/>
                          </a:solidFill>
                          <a:latin typeface="Calibri"/>
                          <a:ea typeface="Times New Roman"/>
                          <a:cs typeface="Calibri"/>
                        </a:rPr>
                        <a:t>Ziyaret planlanıyor</a:t>
                      </a:r>
                      <a:endParaRPr lang="tr-TR" sz="900">
                        <a:latin typeface="Calibri"/>
                        <a:ea typeface="Calibri"/>
                        <a:cs typeface="Times New Roman"/>
                      </a:endParaRPr>
                    </a:p>
                  </a:txBody>
                  <a:tcPr marL="62902" marR="62902" marT="62902" marB="62902"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2F2F2"/>
                    </a:solidFill>
                  </a:tcPr>
                </a:tc>
                <a:tc>
                  <a:txBody>
                    <a:bodyPr/>
                    <a:lstStyle/>
                    <a:p>
                      <a:pPr>
                        <a:lnSpc>
                          <a:spcPct val="115000"/>
                        </a:lnSpc>
                        <a:spcAft>
                          <a:spcPts val="0"/>
                        </a:spcAft>
                      </a:pPr>
                      <a:r>
                        <a:rPr lang="tr-TR" sz="800">
                          <a:solidFill>
                            <a:srgbClr val="555555"/>
                          </a:solidFill>
                          <a:latin typeface="Calibri"/>
                          <a:ea typeface="Times New Roman"/>
                          <a:cs typeface="Calibri"/>
                        </a:rPr>
                        <a:t>Ziyarete Uygun</a:t>
                      </a:r>
                      <a:endParaRPr lang="tr-TR" sz="900">
                        <a:latin typeface="Calibri"/>
                        <a:ea typeface="Calibri"/>
                        <a:cs typeface="Times New Roman"/>
                      </a:endParaRPr>
                    </a:p>
                  </a:txBody>
                  <a:tcPr marL="62902" marR="62902" marT="62902" marB="62902"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2F2F2"/>
                    </a:solidFill>
                  </a:tcPr>
                </a:tc>
              </a:tr>
              <a:tr h="270478">
                <a:tc>
                  <a:txBody>
                    <a:bodyPr/>
                    <a:lstStyle/>
                    <a:p>
                      <a:pPr>
                        <a:lnSpc>
                          <a:spcPct val="115000"/>
                        </a:lnSpc>
                        <a:spcAft>
                          <a:spcPts val="0"/>
                        </a:spcAft>
                      </a:pPr>
                      <a:r>
                        <a:rPr lang="tr-TR" sz="800">
                          <a:solidFill>
                            <a:srgbClr val="555555"/>
                          </a:solidFill>
                          <a:latin typeface="Calibri"/>
                          <a:ea typeface="Times New Roman"/>
                          <a:cs typeface="Calibri"/>
                        </a:rPr>
                        <a:t>İstanbul Yeni Yüzyıl Üniversitesi</a:t>
                      </a:r>
                      <a:endParaRPr lang="tr-TR" sz="900">
                        <a:latin typeface="Calibri"/>
                        <a:ea typeface="Calibri"/>
                        <a:cs typeface="Times New Roman"/>
                      </a:endParaRPr>
                    </a:p>
                  </a:txBody>
                  <a:tcPr marL="62902" marR="62902" marT="62902" marB="62902"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nSpc>
                          <a:spcPct val="115000"/>
                        </a:lnSpc>
                        <a:spcAft>
                          <a:spcPts val="0"/>
                        </a:spcAft>
                      </a:pPr>
                      <a:r>
                        <a:rPr lang="tr-TR" sz="800">
                          <a:solidFill>
                            <a:srgbClr val="555555"/>
                          </a:solidFill>
                          <a:latin typeface="Calibri"/>
                          <a:ea typeface="Times New Roman"/>
                          <a:cs typeface="Calibri"/>
                        </a:rPr>
                        <a:t>2019</a:t>
                      </a:r>
                      <a:endParaRPr lang="tr-TR" sz="900">
                        <a:latin typeface="Calibri"/>
                        <a:ea typeface="Calibri"/>
                        <a:cs typeface="Times New Roman"/>
                      </a:endParaRPr>
                    </a:p>
                  </a:txBody>
                  <a:tcPr marL="62902" marR="62902" marT="62902" marB="62902"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nSpc>
                          <a:spcPct val="115000"/>
                        </a:lnSpc>
                        <a:spcAft>
                          <a:spcPts val="0"/>
                        </a:spcAft>
                      </a:pPr>
                      <a:r>
                        <a:rPr lang="tr-TR" sz="800">
                          <a:solidFill>
                            <a:srgbClr val="555555"/>
                          </a:solidFill>
                          <a:latin typeface="Calibri"/>
                          <a:ea typeface="Times New Roman"/>
                          <a:cs typeface="Calibri"/>
                        </a:rPr>
                        <a:t>Yeni başvuru</a:t>
                      </a:r>
                      <a:endParaRPr lang="tr-TR" sz="900">
                        <a:latin typeface="Calibri"/>
                        <a:ea typeface="Calibri"/>
                        <a:cs typeface="Times New Roman"/>
                      </a:endParaRPr>
                    </a:p>
                  </a:txBody>
                  <a:tcPr marL="62902" marR="62902" marT="62902" marB="62902"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nSpc>
                          <a:spcPct val="115000"/>
                        </a:lnSpc>
                        <a:spcAft>
                          <a:spcPts val="0"/>
                        </a:spcAft>
                      </a:pPr>
                      <a:r>
                        <a:rPr lang="tr-TR" sz="800">
                          <a:solidFill>
                            <a:srgbClr val="555555"/>
                          </a:solidFill>
                          <a:latin typeface="Calibri"/>
                          <a:ea typeface="Times New Roman"/>
                          <a:cs typeface="Calibri"/>
                        </a:rPr>
                        <a:t>ÖDR değerlendirme</a:t>
                      </a:r>
                      <a:endParaRPr lang="tr-TR" sz="900">
                        <a:latin typeface="Calibri"/>
                        <a:ea typeface="Calibri"/>
                        <a:cs typeface="Times New Roman"/>
                      </a:endParaRPr>
                    </a:p>
                  </a:txBody>
                  <a:tcPr marL="62902" marR="62902" marT="62902" marB="62902"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r>
              <a:tr h="270478">
                <a:tc>
                  <a:txBody>
                    <a:bodyPr/>
                    <a:lstStyle/>
                    <a:p>
                      <a:pPr>
                        <a:lnSpc>
                          <a:spcPct val="115000"/>
                        </a:lnSpc>
                        <a:spcAft>
                          <a:spcPts val="0"/>
                        </a:spcAft>
                      </a:pPr>
                      <a:r>
                        <a:rPr lang="tr-TR" sz="800">
                          <a:solidFill>
                            <a:srgbClr val="555555"/>
                          </a:solidFill>
                          <a:latin typeface="Calibri"/>
                          <a:ea typeface="Times New Roman"/>
                          <a:cs typeface="Calibri"/>
                        </a:rPr>
                        <a:t>Muğla Sıtkı Koçman Üniversitesi Tıp Fakültesi</a:t>
                      </a:r>
                      <a:endParaRPr lang="tr-TR" sz="900">
                        <a:latin typeface="Calibri"/>
                        <a:ea typeface="Calibri"/>
                        <a:cs typeface="Times New Roman"/>
                      </a:endParaRPr>
                    </a:p>
                  </a:txBody>
                  <a:tcPr marL="62902" marR="62902" marT="62902" marB="62902"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2F2F2"/>
                    </a:solidFill>
                  </a:tcPr>
                </a:tc>
                <a:tc>
                  <a:txBody>
                    <a:bodyPr/>
                    <a:lstStyle/>
                    <a:p>
                      <a:pPr>
                        <a:lnSpc>
                          <a:spcPct val="115000"/>
                        </a:lnSpc>
                        <a:spcAft>
                          <a:spcPts val="0"/>
                        </a:spcAft>
                      </a:pPr>
                      <a:r>
                        <a:rPr lang="tr-TR" sz="800">
                          <a:solidFill>
                            <a:srgbClr val="555555"/>
                          </a:solidFill>
                          <a:latin typeface="Calibri"/>
                          <a:ea typeface="Times New Roman"/>
                          <a:cs typeface="Calibri"/>
                        </a:rPr>
                        <a:t>2019</a:t>
                      </a:r>
                      <a:endParaRPr lang="tr-TR" sz="900">
                        <a:latin typeface="Calibri"/>
                        <a:ea typeface="Calibri"/>
                        <a:cs typeface="Times New Roman"/>
                      </a:endParaRPr>
                    </a:p>
                  </a:txBody>
                  <a:tcPr marL="62902" marR="62902" marT="62902" marB="62902"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2F2F2"/>
                    </a:solidFill>
                  </a:tcPr>
                </a:tc>
                <a:tc>
                  <a:txBody>
                    <a:bodyPr/>
                    <a:lstStyle/>
                    <a:p>
                      <a:pPr>
                        <a:lnSpc>
                          <a:spcPct val="115000"/>
                        </a:lnSpc>
                        <a:spcAft>
                          <a:spcPts val="0"/>
                        </a:spcAft>
                      </a:pPr>
                      <a:r>
                        <a:rPr lang="tr-TR" sz="800">
                          <a:solidFill>
                            <a:srgbClr val="555555"/>
                          </a:solidFill>
                          <a:latin typeface="Calibri"/>
                          <a:ea typeface="Times New Roman"/>
                          <a:cs typeface="Calibri"/>
                        </a:rPr>
                        <a:t>ÖDR değerlendirme</a:t>
                      </a:r>
                      <a:endParaRPr lang="tr-TR" sz="900">
                        <a:latin typeface="Calibri"/>
                        <a:ea typeface="Calibri"/>
                        <a:cs typeface="Times New Roman"/>
                      </a:endParaRPr>
                    </a:p>
                  </a:txBody>
                  <a:tcPr marL="62902" marR="62902" marT="62902" marB="62902"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2F2F2"/>
                    </a:solidFill>
                  </a:tcPr>
                </a:tc>
                <a:tc>
                  <a:txBody>
                    <a:bodyPr/>
                    <a:lstStyle/>
                    <a:p>
                      <a:pPr>
                        <a:lnSpc>
                          <a:spcPct val="115000"/>
                        </a:lnSpc>
                        <a:spcAft>
                          <a:spcPts val="0"/>
                        </a:spcAft>
                      </a:pPr>
                      <a:r>
                        <a:rPr lang="tr-TR" sz="800">
                          <a:solidFill>
                            <a:srgbClr val="555555"/>
                          </a:solidFill>
                          <a:latin typeface="Calibri"/>
                          <a:ea typeface="Times New Roman"/>
                          <a:cs typeface="Calibri"/>
                        </a:rPr>
                        <a:t>Yeni ÖDR hazırlama</a:t>
                      </a:r>
                      <a:endParaRPr lang="tr-TR" sz="900">
                        <a:latin typeface="Calibri"/>
                        <a:ea typeface="Calibri"/>
                        <a:cs typeface="Times New Roman"/>
                      </a:endParaRPr>
                    </a:p>
                  </a:txBody>
                  <a:tcPr marL="62902" marR="62902" marT="62902" marB="62902"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2F2F2"/>
                    </a:solidFill>
                  </a:tcPr>
                </a:tc>
              </a:tr>
              <a:tr h="270478">
                <a:tc>
                  <a:txBody>
                    <a:bodyPr/>
                    <a:lstStyle/>
                    <a:p>
                      <a:pPr>
                        <a:lnSpc>
                          <a:spcPct val="115000"/>
                        </a:lnSpc>
                        <a:spcAft>
                          <a:spcPts val="0"/>
                        </a:spcAft>
                      </a:pPr>
                      <a:r>
                        <a:rPr lang="tr-TR" sz="800">
                          <a:solidFill>
                            <a:srgbClr val="555555"/>
                          </a:solidFill>
                          <a:latin typeface="Calibri"/>
                          <a:ea typeface="Times New Roman"/>
                          <a:cs typeface="Calibri"/>
                        </a:rPr>
                        <a:t>Ondokuz Mayıs Üniversitesi Tıp Fakültesi (İngilizce)</a:t>
                      </a:r>
                      <a:endParaRPr lang="tr-TR" sz="900">
                        <a:latin typeface="Calibri"/>
                        <a:ea typeface="Calibri"/>
                        <a:cs typeface="Times New Roman"/>
                      </a:endParaRPr>
                    </a:p>
                  </a:txBody>
                  <a:tcPr marL="62902" marR="62902" marT="62902" marB="62902"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nSpc>
                          <a:spcPct val="115000"/>
                        </a:lnSpc>
                        <a:spcAft>
                          <a:spcPts val="0"/>
                        </a:spcAft>
                      </a:pPr>
                      <a:r>
                        <a:rPr lang="tr-TR" sz="800">
                          <a:solidFill>
                            <a:srgbClr val="555555"/>
                          </a:solidFill>
                          <a:latin typeface="Calibri"/>
                          <a:ea typeface="Times New Roman"/>
                          <a:cs typeface="Calibri"/>
                        </a:rPr>
                        <a:t>2019</a:t>
                      </a:r>
                      <a:endParaRPr lang="tr-TR" sz="900">
                        <a:latin typeface="Calibri"/>
                        <a:ea typeface="Calibri"/>
                        <a:cs typeface="Times New Roman"/>
                      </a:endParaRPr>
                    </a:p>
                  </a:txBody>
                  <a:tcPr marL="62902" marR="62902" marT="62902" marB="62902"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nSpc>
                          <a:spcPct val="115000"/>
                        </a:lnSpc>
                        <a:spcAft>
                          <a:spcPts val="0"/>
                        </a:spcAft>
                      </a:pPr>
                      <a:r>
                        <a:rPr lang="tr-TR" sz="800">
                          <a:solidFill>
                            <a:srgbClr val="555555"/>
                          </a:solidFill>
                          <a:latin typeface="Calibri"/>
                          <a:ea typeface="Times New Roman"/>
                          <a:cs typeface="Calibri"/>
                        </a:rPr>
                        <a:t>Ziyaret planlanıyor</a:t>
                      </a:r>
                      <a:endParaRPr lang="tr-TR" sz="900">
                        <a:latin typeface="Calibri"/>
                        <a:ea typeface="Calibri"/>
                        <a:cs typeface="Times New Roman"/>
                      </a:endParaRPr>
                    </a:p>
                  </a:txBody>
                  <a:tcPr marL="62902" marR="62902" marT="62902" marB="62902"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nSpc>
                          <a:spcPct val="115000"/>
                        </a:lnSpc>
                        <a:spcAft>
                          <a:spcPts val="0"/>
                        </a:spcAft>
                      </a:pPr>
                      <a:r>
                        <a:rPr lang="tr-TR" sz="800">
                          <a:solidFill>
                            <a:srgbClr val="555555"/>
                          </a:solidFill>
                          <a:latin typeface="Calibri"/>
                          <a:ea typeface="Times New Roman"/>
                          <a:cs typeface="Calibri"/>
                        </a:rPr>
                        <a:t>Ziyarete Uygun</a:t>
                      </a:r>
                      <a:endParaRPr lang="tr-TR" sz="900">
                        <a:latin typeface="Calibri"/>
                        <a:ea typeface="Calibri"/>
                        <a:cs typeface="Times New Roman"/>
                      </a:endParaRPr>
                    </a:p>
                  </a:txBody>
                  <a:tcPr marL="62902" marR="62902" marT="62902" marB="62902"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r>
              <a:tr h="429620">
                <a:tc>
                  <a:txBody>
                    <a:bodyPr/>
                    <a:lstStyle/>
                    <a:p>
                      <a:pPr>
                        <a:lnSpc>
                          <a:spcPct val="115000"/>
                        </a:lnSpc>
                        <a:spcAft>
                          <a:spcPts val="0"/>
                        </a:spcAft>
                      </a:pPr>
                      <a:r>
                        <a:rPr lang="tr-TR" sz="900">
                          <a:solidFill>
                            <a:srgbClr val="555555"/>
                          </a:solidFill>
                          <a:latin typeface="Arial"/>
                          <a:ea typeface="Times New Roman"/>
                          <a:cs typeface="Times New Roman"/>
                        </a:rPr>
                        <a:t>Ufuk Üniversitesi Tıp Fakültesi </a:t>
                      </a:r>
                      <a:endParaRPr lang="tr-TR" sz="900">
                        <a:latin typeface="Calibri"/>
                        <a:ea typeface="Calibri"/>
                        <a:cs typeface="Times New Roman"/>
                      </a:endParaRPr>
                    </a:p>
                  </a:txBody>
                  <a:tcPr marL="62902" marR="62902" marT="62902" marB="62902"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2F2F2"/>
                    </a:solidFill>
                  </a:tcPr>
                </a:tc>
                <a:tc>
                  <a:txBody>
                    <a:bodyPr/>
                    <a:lstStyle/>
                    <a:p>
                      <a:pPr>
                        <a:lnSpc>
                          <a:spcPct val="115000"/>
                        </a:lnSpc>
                        <a:spcAft>
                          <a:spcPts val="0"/>
                        </a:spcAft>
                      </a:pPr>
                      <a:r>
                        <a:rPr lang="tr-TR" sz="900">
                          <a:solidFill>
                            <a:srgbClr val="555555"/>
                          </a:solidFill>
                          <a:latin typeface="Arial"/>
                          <a:ea typeface="Times New Roman"/>
                          <a:cs typeface="Times New Roman"/>
                        </a:rPr>
                        <a:t>2019</a:t>
                      </a:r>
                      <a:endParaRPr lang="tr-TR" sz="900">
                        <a:latin typeface="Calibri"/>
                        <a:ea typeface="Calibri"/>
                        <a:cs typeface="Times New Roman"/>
                      </a:endParaRPr>
                    </a:p>
                  </a:txBody>
                  <a:tcPr marL="62902" marR="62902" marT="62902" marB="62902"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2F2F2"/>
                    </a:solidFill>
                  </a:tcPr>
                </a:tc>
                <a:tc>
                  <a:txBody>
                    <a:bodyPr/>
                    <a:lstStyle/>
                    <a:p>
                      <a:pPr>
                        <a:lnSpc>
                          <a:spcPct val="115000"/>
                        </a:lnSpc>
                        <a:spcAft>
                          <a:spcPts val="0"/>
                        </a:spcAft>
                      </a:pPr>
                      <a:r>
                        <a:rPr lang="tr-TR" sz="900">
                          <a:solidFill>
                            <a:srgbClr val="555555"/>
                          </a:solidFill>
                          <a:latin typeface="Arial"/>
                          <a:ea typeface="Times New Roman"/>
                          <a:cs typeface="Times New Roman"/>
                        </a:rPr>
                        <a:t>Ziyaret planlanıyor</a:t>
                      </a:r>
                      <a:endParaRPr lang="tr-TR" sz="900">
                        <a:latin typeface="Calibri"/>
                        <a:ea typeface="Calibri"/>
                        <a:cs typeface="Times New Roman"/>
                      </a:endParaRPr>
                    </a:p>
                  </a:txBody>
                  <a:tcPr marL="62902" marR="62902" marT="62902" marB="62902"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2F2F2"/>
                    </a:solidFill>
                  </a:tcPr>
                </a:tc>
                <a:tc>
                  <a:txBody>
                    <a:bodyPr/>
                    <a:lstStyle/>
                    <a:p>
                      <a:pPr>
                        <a:lnSpc>
                          <a:spcPct val="115000"/>
                        </a:lnSpc>
                        <a:spcAft>
                          <a:spcPts val="0"/>
                        </a:spcAft>
                      </a:pPr>
                      <a:r>
                        <a:rPr lang="tr-TR" sz="900">
                          <a:solidFill>
                            <a:srgbClr val="555555"/>
                          </a:solidFill>
                          <a:latin typeface="Arial"/>
                          <a:ea typeface="Times New Roman"/>
                          <a:cs typeface="Times New Roman"/>
                        </a:rPr>
                        <a:t>Ziyarete Uygun</a:t>
                      </a:r>
                      <a:endParaRPr lang="tr-TR" sz="900">
                        <a:latin typeface="Calibri"/>
                        <a:ea typeface="Calibri"/>
                        <a:cs typeface="Times New Roman"/>
                      </a:endParaRPr>
                    </a:p>
                  </a:txBody>
                  <a:tcPr marL="62902" marR="62902" marT="62902" marB="62902"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2F2F2"/>
                    </a:solidFill>
                  </a:tcPr>
                </a:tc>
              </a:tr>
              <a:tr h="277712">
                <a:tc>
                  <a:txBody>
                    <a:bodyPr/>
                    <a:lstStyle/>
                    <a:p>
                      <a:pPr>
                        <a:lnSpc>
                          <a:spcPct val="115000"/>
                        </a:lnSpc>
                        <a:spcAft>
                          <a:spcPts val="0"/>
                        </a:spcAft>
                      </a:pPr>
                      <a:r>
                        <a:rPr lang="tr-TR" sz="900">
                          <a:solidFill>
                            <a:srgbClr val="555555"/>
                          </a:solidFill>
                          <a:latin typeface="Arial"/>
                          <a:ea typeface="Times New Roman"/>
                          <a:cs typeface="Times New Roman"/>
                        </a:rPr>
                        <a:t>İstanbul Medeniyet Üniversitesi</a:t>
                      </a:r>
                      <a:endParaRPr lang="tr-TR" sz="900">
                        <a:latin typeface="Calibri"/>
                        <a:ea typeface="Calibri"/>
                        <a:cs typeface="Times New Roman"/>
                      </a:endParaRPr>
                    </a:p>
                  </a:txBody>
                  <a:tcPr marL="62902" marR="62902" marT="62902" marB="62902"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nSpc>
                          <a:spcPct val="115000"/>
                        </a:lnSpc>
                        <a:spcAft>
                          <a:spcPts val="0"/>
                        </a:spcAft>
                      </a:pPr>
                      <a:r>
                        <a:rPr lang="tr-TR" sz="900">
                          <a:solidFill>
                            <a:srgbClr val="555555"/>
                          </a:solidFill>
                          <a:latin typeface="Arial"/>
                          <a:ea typeface="Times New Roman"/>
                          <a:cs typeface="Times New Roman"/>
                        </a:rPr>
                        <a:t>2020</a:t>
                      </a:r>
                      <a:endParaRPr lang="tr-TR" sz="900">
                        <a:latin typeface="Calibri"/>
                        <a:ea typeface="Calibri"/>
                        <a:cs typeface="Times New Roman"/>
                      </a:endParaRPr>
                    </a:p>
                  </a:txBody>
                  <a:tcPr marL="62902" marR="62902" marT="62902" marB="62902"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nSpc>
                          <a:spcPct val="115000"/>
                        </a:lnSpc>
                        <a:spcAft>
                          <a:spcPts val="0"/>
                        </a:spcAft>
                      </a:pPr>
                      <a:r>
                        <a:rPr lang="tr-TR" sz="900">
                          <a:solidFill>
                            <a:srgbClr val="555555"/>
                          </a:solidFill>
                          <a:latin typeface="Arial"/>
                          <a:ea typeface="Times New Roman"/>
                          <a:cs typeface="Times New Roman"/>
                        </a:rPr>
                        <a:t>Yeni başvuru</a:t>
                      </a:r>
                      <a:endParaRPr lang="tr-TR" sz="900">
                        <a:latin typeface="Calibri"/>
                        <a:ea typeface="Calibri"/>
                        <a:cs typeface="Times New Roman"/>
                      </a:endParaRPr>
                    </a:p>
                  </a:txBody>
                  <a:tcPr marL="62902" marR="62902" marT="62902" marB="62902"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nSpc>
                          <a:spcPct val="115000"/>
                        </a:lnSpc>
                        <a:spcAft>
                          <a:spcPts val="0"/>
                        </a:spcAft>
                      </a:pPr>
                      <a:r>
                        <a:rPr lang="tr-TR" sz="900">
                          <a:solidFill>
                            <a:srgbClr val="555555"/>
                          </a:solidFill>
                          <a:latin typeface="Arial"/>
                          <a:ea typeface="Times New Roman"/>
                          <a:cs typeface="Times New Roman"/>
                        </a:rPr>
                        <a:t>ÖDR değerlendirme </a:t>
                      </a:r>
                      <a:endParaRPr lang="tr-TR" sz="900">
                        <a:latin typeface="Calibri"/>
                        <a:ea typeface="Calibri"/>
                        <a:cs typeface="Times New Roman"/>
                      </a:endParaRPr>
                    </a:p>
                  </a:txBody>
                  <a:tcPr marL="62902" marR="62902" marT="62902" marB="62902"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r>
              <a:tr h="277712">
                <a:tc>
                  <a:txBody>
                    <a:bodyPr/>
                    <a:lstStyle/>
                    <a:p>
                      <a:pPr>
                        <a:lnSpc>
                          <a:spcPct val="115000"/>
                        </a:lnSpc>
                        <a:spcAft>
                          <a:spcPts val="0"/>
                        </a:spcAft>
                      </a:pPr>
                      <a:r>
                        <a:rPr lang="tr-TR" sz="900">
                          <a:solidFill>
                            <a:srgbClr val="555555"/>
                          </a:solidFill>
                          <a:latin typeface="Arial"/>
                          <a:ea typeface="Times New Roman"/>
                          <a:cs typeface="Times New Roman"/>
                        </a:rPr>
                        <a:t>Sakarya Üniversitesi</a:t>
                      </a:r>
                      <a:endParaRPr lang="tr-TR" sz="900">
                        <a:latin typeface="Calibri"/>
                        <a:ea typeface="Calibri"/>
                        <a:cs typeface="Times New Roman"/>
                      </a:endParaRPr>
                    </a:p>
                  </a:txBody>
                  <a:tcPr marL="62902" marR="62902" marT="62902" marB="62902"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2F2F2"/>
                    </a:solidFill>
                  </a:tcPr>
                </a:tc>
                <a:tc>
                  <a:txBody>
                    <a:bodyPr/>
                    <a:lstStyle/>
                    <a:p>
                      <a:pPr>
                        <a:lnSpc>
                          <a:spcPct val="115000"/>
                        </a:lnSpc>
                        <a:spcAft>
                          <a:spcPts val="0"/>
                        </a:spcAft>
                      </a:pPr>
                      <a:r>
                        <a:rPr lang="tr-TR" sz="900">
                          <a:solidFill>
                            <a:srgbClr val="555555"/>
                          </a:solidFill>
                          <a:latin typeface="Arial"/>
                          <a:ea typeface="Times New Roman"/>
                          <a:cs typeface="Times New Roman"/>
                        </a:rPr>
                        <a:t>2020</a:t>
                      </a:r>
                      <a:endParaRPr lang="tr-TR" sz="900">
                        <a:latin typeface="Calibri"/>
                        <a:ea typeface="Calibri"/>
                        <a:cs typeface="Times New Roman"/>
                      </a:endParaRPr>
                    </a:p>
                  </a:txBody>
                  <a:tcPr marL="62902" marR="62902" marT="62902" marB="62902"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2F2F2"/>
                    </a:solidFill>
                  </a:tcPr>
                </a:tc>
                <a:tc>
                  <a:txBody>
                    <a:bodyPr/>
                    <a:lstStyle/>
                    <a:p>
                      <a:pPr>
                        <a:lnSpc>
                          <a:spcPct val="115000"/>
                        </a:lnSpc>
                        <a:spcAft>
                          <a:spcPts val="0"/>
                        </a:spcAft>
                      </a:pPr>
                      <a:r>
                        <a:rPr lang="tr-TR" sz="900">
                          <a:solidFill>
                            <a:srgbClr val="555555"/>
                          </a:solidFill>
                          <a:latin typeface="Arial"/>
                          <a:ea typeface="Times New Roman"/>
                          <a:cs typeface="Times New Roman"/>
                        </a:rPr>
                        <a:t>Yeni başvuru</a:t>
                      </a:r>
                      <a:endParaRPr lang="tr-TR" sz="900">
                        <a:latin typeface="Calibri"/>
                        <a:ea typeface="Calibri"/>
                        <a:cs typeface="Times New Roman"/>
                      </a:endParaRPr>
                    </a:p>
                  </a:txBody>
                  <a:tcPr marL="62902" marR="62902" marT="62902" marB="62902"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2F2F2"/>
                    </a:solidFill>
                  </a:tcPr>
                </a:tc>
                <a:tc>
                  <a:txBody>
                    <a:bodyPr/>
                    <a:lstStyle/>
                    <a:p>
                      <a:pPr>
                        <a:lnSpc>
                          <a:spcPct val="115000"/>
                        </a:lnSpc>
                        <a:spcAft>
                          <a:spcPts val="0"/>
                        </a:spcAft>
                      </a:pPr>
                      <a:r>
                        <a:rPr lang="tr-TR" sz="900">
                          <a:solidFill>
                            <a:srgbClr val="555555"/>
                          </a:solidFill>
                          <a:latin typeface="Arial"/>
                          <a:ea typeface="Times New Roman"/>
                          <a:cs typeface="Times New Roman"/>
                        </a:rPr>
                        <a:t>ÖDR değerlendirme</a:t>
                      </a:r>
                      <a:endParaRPr lang="tr-TR" sz="900">
                        <a:latin typeface="Calibri"/>
                        <a:ea typeface="Calibri"/>
                        <a:cs typeface="Times New Roman"/>
                      </a:endParaRPr>
                    </a:p>
                  </a:txBody>
                  <a:tcPr marL="62902" marR="62902" marT="62902" marB="62902"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2F2F2"/>
                    </a:solidFill>
                  </a:tcPr>
                </a:tc>
              </a:tr>
              <a:tr h="429620">
                <a:tc>
                  <a:txBody>
                    <a:bodyPr/>
                    <a:lstStyle/>
                    <a:p>
                      <a:pPr>
                        <a:lnSpc>
                          <a:spcPct val="115000"/>
                        </a:lnSpc>
                        <a:spcAft>
                          <a:spcPts val="0"/>
                        </a:spcAft>
                      </a:pPr>
                      <a:r>
                        <a:rPr lang="tr-TR" sz="900">
                          <a:solidFill>
                            <a:srgbClr val="555555"/>
                          </a:solidFill>
                          <a:latin typeface="Arial"/>
                          <a:ea typeface="Times New Roman"/>
                          <a:cs typeface="Times New Roman"/>
                        </a:rPr>
                        <a:t>Atatürk Üniversitesi (İngilizce)</a:t>
                      </a:r>
                      <a:endParaRPr lang="tr-TR" sz="900">
                        <a:latin typeface="Calibri"/>
                        <a:ea typeface="Calibri"/>
                        <a:cs typeface="Times New Roman"/>
                      </a:endParaRPr>
                    </a:p>
                  </a:txBody>
                  <a:tcPr marL="62902" marR="62902" marT="62902" marB="62902"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nSpc>
                          <a:spcPct val="115000"/>
                        </a:lnSpc>
                        <a:spcAft>
                          <a:spcPts val="0"/>
                        </a:spcAft>
                      </a:pPr>
                      <a:r>
                        <a:rPr lang="tr-TR" sz="900">
                          <a:solidFill>
                            <a:srgbClr val="555555"/>
                          </a:solidFill>
                          <a:latin typeface="Arial"/>
                          <a:ea typeface="Times New Roman"/>
                          <a:cs typeface="Times New Roman"/>
                        </a:rPr>
                        <a:t>2020</a:t>
                      </a:r>
                      <a:endParaRPr lang="tr-TR" sz="900">
                        <a:latin typeface="Calibri"/>
                        <a:ea typeface="Calibri"/>
                        <a:cs typeface="Times New Roman"/>
                      </a:endParaRPr>
                    </a:p>
                  </a:txBody>
                  <a:tcPr marL="62902" marR="62902" marT="62902" marB="62902"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nSpc>
                          <a:spcPct val="115000"/>
                        </a:lnSpc>
                        <a:spcAft>
                          <a:spcPts val="0"/>
                        </a:spcAft>
                      </a:pPr>
                      <a:r>
                        <a:rPr lang="tr-TR" sz="900">
                          <a:solidFill>
                            <a:srgbClr val="555555"/>
                          </a:solidFill>
                          <a:latin typeface="Arial"/>
                          <a:ea typeface="Times New Roman"/>
                          <a:cs typeface="Times New Roman"/>
                        </a:rPr>
                        <a:t>Ziyaret planlanıyor</a:t>
                      </a:r>
                      <a:endParaRPr lang="tr-TR" sz="900">
                        <a:latin typeface="Calibri"/>
                        <a:ea typeface="Calibri"/>
                        <a:cs typeface="Times New Roman"/>
                      </a:endParaRPr>
                    </a:p>
                  </a:txBody>
                  <a:tcPr marL="62902" marR="62902" marT="62902" marB="62902"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nSpc>
                          <a:spcPct val="115000"/>
                        </a:lnSpc>
                        <a:spcAft>
                          <a:spcPts val="0"/>
                        </a:spcAft>
                      </a:pPr>
                      <a:r>
                        <a:rPr lang="tr-TR" sz="900">
                          <a:solidFill>
                            <a:srgbClr val="555555"/>
                          </a:solidFill>
                          <a:latin typeface="Arial"/>
                          <a:ea typeface="Times New Roman"/>
                          <a:cs typeface="Times New Roman"/>
                        </a:rPr>
                        <a:t>Ziyarete Uygun</a:t>
                      </a:r>
                      <a:endParaRPr lang="tr-TR" sz="900">
                        <a:latin typeface="Calibri"/>
                        <a:ea typeface="Calibri"/>
                        <a:cs typeface="Times New Roman"/>
                      </a:endParaRPr>
                    </a:p>
                  </a:txBody>
                  <a:tcPr marL="62902" marR="62902" marT="62902" marB="62902"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r>
              <a:tr h="277712">
                <a:tc>
                  <a:txBody>
                    <a:bodyPr/>
                    <a:lstStyle/>
                    <a:p>
                      <a:pPr>
                        <a:lnSpc>
                          <a:spcPct val="115000"/>
                        </a:lnSpc>
                        <a:spcAft>
                          <a:spcPts val="0"/>
                        </a:spcAft>
                      </a:pPr>
                      <a:r>
                        <a:rPr lang="tr-TR" sz="900">
                          <a:solidFill>
                            <a:srgbClr val="555555"/>
                          </a:solidFill>
                          <a:latin typeface="Arial"/>
                          <a:ea typeface="Times New Roman"/>
                          <a:cs typeface="Times New Roman"/>
                        </a:rPr>
                        <a:t>Altınbaş Üniversitesi (İngilizce)</a:t>
                      </a:r>
                      <a:endParaRPr lang="tr-TR" sz="900">
                        <a:latin typeface="Calibri"/>
                        <a:ea typeface="Calibri"/>
                        <a:cs typeface="Times New Roman"/>
                      </a:endParaRPr>
                    </a:p>
                  </a:txBody>
                  <a:tcPr marL="62902" marR="62902" marT="62902" marB="62902"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2F2F2"/>
                    </a:solidFill>
                  </a:tcPr>
                </a:tc>
                <a:tc>
                  <a:txBody>
                    <a:bodyPr/>
                    <a:lstStyle/>
                    <a:p>
                      <a:pPr>
                        <a:lnSpc>
                          <a:spcPct val="115000"/>
                        </a:lnSpc>
                        <a:spcAft>
                          <a:spcPts val="0"/>
                        </a:spcAft>
                      </a:pPr>
                      <a:r>
                        <a:rPr lang="tr-TR" sz="900">
                          <a:solidFill>
                            <a:srgbClr val="555555"/>
                          </a:solidFill>
                          <a:latin typeface="Arial"/>
                          <a:ea typeface="Times New Roman"/>
                          <a:cs typeface="Times New Roman"/>
                        </a:rPr>
                        <a:t>2020</a:t>
                      </a:r>
                      <a:endParaRPr lang="tr-TR" sz="900">
                        <a:latin typeface="Calibri"/>
                        <a:ea typeface="Calibri"/>
                        <a:cs typeface="Times New Roman"/>
                      </a:endParaRPr>
                    </a:p>
                  </a:txBody>
                  <a:tcPr marL="62902" marR="62902" marT="62902" marB="62902"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2F2F2"/>
                    </a:solidFill>
                  </a:tcPr>
                </a:tc>
                <a:tc>
                  <a:txBody>
                    <a:bodyPr/>
                    <a:lstStyle/>
                    <a:p>
                      <a:pPr>
                        <a:lnSpc>
                          <a:spcPct val="115000"/>
                        </a:lnSpc>
                        <a:spcAft>
                          <a:spcPts val="0"/>
                        </a:spcAft>
                      </a:pPr>
                      <a:r>
                        <a:rPr lang="tr-TR" sz="900">
                          <a:solidFill>
                            <a:srgbClr val="555555"/>
                          </a:solidFill>
                          <a:latin typeface="Arial"/>
                          <a:ea typeface="Times New Roman"/>
                          <a:cs typeface="Times New Roman"/>
                        </a:rPr>
                        <a:t>Yeni başvuru</a:t>
                      </a:r>
                      <a:endParaRPr lang="tr-TR" sz="900">
                        <a:latin typeface="Calibri"/>
                        <a:ea typeface="Calibri"/>
                        <a:cs typeface="Times New Roman"/>
                      </a:endParaRPr>
                    </a:p>
                  </a:txBody>
                  <a:tcPr marL="62902" marR="62902" marT="62902" marB="62902"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2F2F2"/>
                    </a:solidFill>
                  </a:tcPr>
                </a:tc>
                <a:tc>
                  <a:txBody>
                    <a:bodyPr/>
                    <a:lstStyle/>
                    <a:p>
                      <a:pPr>
                        <a:lnSpc>
                          <a:spcPct val="115000"/>
                        </a:lnSpc>
                        <a:spcAft>
                          <a:spcPts val="0"/>
                        </a:spcAft>
                      </a:pPr>
                      <a:r>
                        <a:rPr lang="tr-TR" sz="900" dirty="0">
                          <a:solidFill>
                            <a:srgbClr val="555555"/>
                          </a:solidFill>
                          <a:latin typeface="Arial"/>
                          <a:ea typeface="Times New Roman"/>
                          <a:cs typeface="Times New Roman"/>
                        </a:rPr>
                        <a:t>ÖDR değerlendirme</a:t>
                      </a:r>
                      <a:endParaRPr lang="tr-TR" sz="900" dirty="0">
                        <a:latin typeface="Calibri"/>
                        <a:ea typeface="Calibri"/>
                        <a:cs typeface="Times New Roman"/>
                      </a:endParaRPr>
                    </a:p>
                  </a:txBody>
                  <a:tcPr marL="62902" marR="62902" marT="62902" marB="62902"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2F2F2"/>
                    </a:solidFill>
                  </a:tcPr>
                </a:tc>
              </a:tr>
            </a:tbl>
          </a:graphicData>
        </a:graphic>
      </p:graphicFrame>
      <p:pic>
        <p:nvPicPr>
          <p:cNvPr id="4" name="Picture 2"/>
          <p:cNvPicPr/>
          <p:nvPr/>
        </p:nvPicPr>
        <p:blipFill>
          <a:blip r:embed="rId2" cstate="print"/>
          <a:stretch>
            <a:fillRect/>
          </a:stretch>
        </p:blipFill>
        <p:spPr>
          <a:xfrm>
            <a:off x="107504" y="0"/>
            <a:ext cx="8712968" cy="1041991"/>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a:xfrm>
            <a:off x="107504" y="1052736"/>
            <a:ext cx="8712968" cy="360040"/>
          </a:xfrm>
        </p:spPr>
        <p:txBody>
          <a:bodyPr>
            <a:noAutofit/>
          </a:bodyPr>
          <a:lstStyle/>
          <a:p>
            <a:r>
              <a:rPr lang="tr-TR" sz="1800" b="1" dirty="0" smtClean="0">
                <a:solidFill>
                  <a:srgbClr val="C00000"/>
                </a:solidFill>
              </a:rPr>
              <a:t>Akreditasyon Sürecindeki Programların Güncel Listesi-6.1.22 </a:t>
            </a:r>
            <a:r>
              <a:rPr lang="tr-TR" sz="1400" b="1" dirty="0" smtClean="0">
                <a:solidFill>
                  <a:schemeClr val="accent5">
                    <a:lumMod val="50000"/>
                  </a:schemeClr>
                </a:solidFill>
              </a:rPr>
              <a:t>(devamı)</a:t>
            </a:r>
            <a:endParaRPr lang="tr-TR" sz="1800" dirty="0">
              <a:solidFill>
                <a:schemeClr val="accent5">
                  <a:lumMod val="50000"/>
                </a:schemeClr>
              </a:solidFill>
            </a:endParaRPr>
          </a:p>
        </p:txBody>
      </p:sp>
      <p:pic>
        <p:nvPicPr>
          <p:cNvPr id="4" name="Picture 2"/>
          <p:cNvPicPr/>
          <p:nvPr/>
        </p:nvPicPr>
        <p:blipFill>
          <a:blip r:embed="rId2" cstate="print"/>
          <a:stretch>
            <a:fillRect/>
          </a:stretch>
        </p:blipFill>
        <p:spPr>
          <a:xfrm>
            <a:off x="107504" y="0"/>
            <a:ext cx="8712968" cy="1041991"/>
          </a:xfrm>
          <a:prstGeom prst="rect">
            <a:avLst/>
          </a:prstGeom>
        </p:spPr>
      </p:pic>
      <p:graphicFrame>
        <p:nvGraphicFramePr>
          <p:cNvPr id="8" name="7 İçerik Yer Tutucusu"/>
          <p:cNvGraphicFramePr>
            <a:graphicFrameLocks noGrp="1"/>
          </p:cNvGraphicFramePr>
          <p:nvPr>
            <p:ph sz="quarter" idx="1"/>
          </p:nvPr>
        </p:nvGraphicFramePr>
        <p:xfrm>
          <a:off x="1060485" y="1412776"/>
          <a:ext cx="6679866" cy="5445219"/>
        </p:xfrm>
        <a:graphic>
          <a:graphicData uri="http://schemas.openxmlformats.org/drawingml/2006/table">
            <a:tbl>
              <a:tblPr/>
              <a:tblGrid>
                <a:gridCol w="3238028"/>
                <a:gridCol w="614806"/>
                <a:gridCol w="1298451"/>
                <a:gridCol w="1528581"/>
              </a:tblGrid>
              <a:tr h="374319">
                <a:tc>
                  <a:txBody>
                    <a:bodyPr/>
                    <a:lstStyle/>
                    <a:p>
                      <a:pPr>
                        <a:lnSpc>
                          <a:spcPct val="115000"/>
                        </a:lnSpc>
                        <a:spcAft>
                          <a:spcPts val="0"/>
                        </a:spcAft>
                      </a:pPr>
                      <a:r>
                        <a:rPr lang="tr-TR" sz="1000" dirty="0">
                          <a:solidFill>
                            <a:srgbClr val="555555"/>
                          </a:solidFill>
                          <a:latin typeface="Arial"/>
                          <a:ea typeface="Times New Roman"/>
                          <a:cs typeface="Times New Roman"/>
                        </a:rPr>
                        <a:t>Aydın Adnan Menderes Üniversitesi </a:t>
                      </a:r>
                      <a:endParaRPr lang="tr-TR" sz="1100" dirty="0">
                        <a:latin typeface="Calibri"/>
                        <a:ea typeface="Calibri"/>
                        <a:cs typeface="Times New Roman"/>
                      </a:endParaRPr>
                    </a:p>
                  </a:txBody>
                  <a:tcPr marL="75884" marR="75884" marT="75884" marB="75884"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nSpc>
                          <a:spcPct val="115000"/>
                        </a:lnSpc>
                        <a:spcAft>
                          <a:spcPts val="0"/>
                        </a:spcAft>
                      </a:pPr>
                      <a:r>
                        <a:rPr lang="tr-TR" sz="1000">
                          <a:solidFill>
                            <a:srgbClr val="555555"/>
                          </a:solidFill>
                          <a:latin typeface="Arial"/>
                          <a:ea typeface="Times New Roman"/>
                          <a:cs typeface="Times New Roman"/>
                        </a:rPr>
                        <a:t>2020</a:t>
                      </a:r>
                      <a:endParaRPr lang="tr-TR" sz="1100">
                        <a:latin typeface="Calibri"/>
                        <a:ea typeface="Calibri"/>
                        <a:cs typeface="Times New Roman"/>
                      </a:endParaRPr>
                    </a:p>
                  </a:txBody>
                  <a:tcPr marL="75884" marR="75884" marT="75884" marB="75884"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nSpc>
                          <a:spcPct val="115000"/>
                        </a:lnSpc>
                        <a:spcAft>
                          <a:spcPts val="0"/>
                        </a:spcAft>
                      </a:pPr>
                      <a:r>
                        <a:rPr lang="tr-TR" sz="1000">
                          <a:solidFill>
                            <a:srgbClr val="555555"/>
                          </a:solidFill>
                          <a:latin typeface="Arial"/>
                          <a:ea typeface="Times New Roman"/>
                          <a:cs typeface="Times New Roman"/>
                        </a:rPr>
                        <a:t>Yeni başvuru</a:t>
                      </a:r>
                      <a:endParaRPr lang="tr-TR" sz="1100">
                        <a:latin typeface="Calibri"/>
                        <a:ea typeface="Calibri"/>
                        <a:cs typeface="Times New Roman"/>
                      </a:endParaRPr>
                    </a:p>
                  </a:txBody>
                  <a:tcPr marL="75884" marR="75884" marT="75884" marB="75884"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nSpc>
                          <a:spcPct val="115000"/>
                        </a:lnSpc>
                        <a:spcAft>
                          <a:spcPts val="0"/>
                        </a:spcAft>
                      </a:pPr>
                      <a:r>
                        <a:rPr lang="tr-TR" sz="1000">
                          <a:solidFill>
                            <a:srgbClr val="555555"/>
                          </a:solidFill>
                          <a:latin typeface="Arial"/>
                          <a:ea typeface="Times New Roman"/>
                          <a:cs typeface="Times New Roman"/>
                        </a:rPr>
                        <a:t>ÖDR değerlendirme</a:t>
                      </a:r>
                      <a:endParaRPr lang="tr-TR" sz="1100">
                        <a:latin typeface="Calibri"/>
                        <a:ea typeface="Calibri"/>
                        <a:cs typeface="Times New Roman"/>
                      </a:endParaRPr>
                    </a:p>
                  </a:txBody>
                  <a:tcPr marL="75884" marR="75884" marT="75884" marB="75884"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r>
              <a:tr h="374319">
                <a:tc>
                  <a:txBody>
                    <a:bodyPr/>
                    <a:lstStyle/>
                    <a:p>
                      <a:pPr>
                        <a:lnSpc>
                          <a:spcPct val="115000"/>
                        </a:lnSpc>
                        <a:spcAft>
                          <a:spcPts val="0"/>
                        </a:spcAft>
                      </a:pPr>
                      <a:r>
                        <a:rPr lang="tr-TR" sz="1000">
                          <a:solidFill>
                            <a:srgbClr val="555555"/>
                          </a:solidFill>
                          <a:latin typeface="Arial"/>
                          <a:ea typeface="Times New Roman"/>
                          <a:cs typeface="Times New Roman"/>
                        </a:rPr>
                        <a:t>Eskişehir Osmangazi Üniversitesi</a:t>
                      </a:r>
                      <a:endParaRPr lang="tr-TR" sz="1100">
                        <a:latin typeface="Calibri"/>
                        <a:ea typeface="Calibri"/>
                        <a:cs typeface="Times New Roman"/>
                      </a:endParaRPr>
                    </a:p>
                  </a:txBody>
                  <a:tcPr marL="75884" marR="75884" marT="75884" marB="75884"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2F2F2"/>
                    </a:solidFill>
                  </a:tcPr>
                </a:tc>
                <a:tc>
                  <a:txBody>
                    <a:bodyPr/>
                    <a:lstStyle/>
                    <a:p>
                      <a:pPr>
                        <a:lnSpc>
                          <a:spcPct val="115000"/>
                        </a:lnSpc>
                        <a:spcAft>
                          <a:spcPts val="0"/>
                        </a:spcAft>
                      </a:pPr>
                      <a:r>
                        <a:rPr lang="tr-TR" sz="1000">
                          <a:solidFill>
                            <a:srgbClr val="555555"/>
                          </a:solidFill>
                          <a:latin typeface="Arial"/>
                          <a:ea typeface="Times New Roman"/>
                          <a:cs typeface="Times New Roman"/>
                        </a:rPr>
                        <a:t>2020</a:t>
                      </a:r>
                      <a:endParaRPr lang="tr-TR" sz="1100">
                        <a:latin typeface="Calibri"/>
                        <a:ea typeface="Calibri"/>
                        <a:cs typeface="Times New Roman"/>
                      </a:endParaRPr>
                    </a:p>
                  </a:txBody>
                  <a:tcPr marL="75884" marR="75884" marT="75884" marB="75884"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2F2F2"/>
                    </a:solidFill>
                  </a:tcPr>
                </a:tc>
                <a:tc>
                  <a:txBody>
                    <a:bodyPr/>
                    <a:lstStyle/>
                    <a:p>
                      <a:pPr>
                        <a:lnSpc>
                          <a:spcPct val="115000"/>
                        </a:lnSpc>
                        <a:spcAft>
                          <a:spcPts val="0"/>
                        </a:spcAft>
                      </a:pPr>
                      <a:r>
                        <a:rPr lang="tr-TR" sz="1000" dirty="0">
                          <a:solidFill>
                            <a:srgbClr val="555555"/>
                          </a:solidFill>
                          <a:latin typeface="Arial"/>
                          <a:ea typeface="Times New Roman"/>
                          <a:cs typeface="Times New Roman"/>
                        </a:rPr>
                        <a:t>Yeni başvuru</a:t>
                      </a:r>
                      <a:endParaRPr lang="tr-TR" sz="1100" dirty="0">
                        <a:latin typeface="Calibri"/>
                        <a:ea typeface="Calibri"/>
                        <a:cs typeface="Times New Roman"/>
                      </a:endParaRPr>
                    </a:p>
                  </a:txBody>
                  <a:tcPr marL="75884" marR="75884" marT="75884" marB="75884"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2F2F2"/>
                    </a:solidFill>
                  </a:tcPr>
                </a:tc>
                <a:tc>
                  <a:txBody>
                    <a:bodyPr/>
                    <a:lstStyle/>
                    <a:p>
                      <a:pPr>
                        <a:lnSpc>
                          <a:spcPct val="115000"/>
                        </a:lnSpc>
                        <a:spcAft>
                          <a:spcPts val="0"/>
                        </a:spcAft>
                      </a:pPr>
                      <a:r>
                        <a:rPr lang="tr-TR" sz="1000">
                          <a:solidFill>
                            <a:srgbClr val="555555"/>
                          </a:solidFill>
                          <a:latin typeface="Arial"/>
                          <a:ea typeface="Times New Roman"/>
                          <a:cs typeface="Times New Roman"/>
                        </a:rPr>
                        <a:t>ÖDR değerlendirme</a:t>
                      </a:r>
                      <a:endParaRPr lang="tr-TR" sz="1100">
                        <a:latin typeface="Calibri"/>
                        <a:ea typeface="Calibri"/>
                        <a:cs typeface="Times New Roman"/>
                      </a:endParaRPr>
                    </a:p>
                  </a:txBody>
                  <a:tcPr marL="75884" marR="75884" marT="75884" marB="75884"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2F2F2"/>
                    </a:solidFill>
                  </a:tcPr>
                </a:tc>
              </a:tr>
              <a:tr h="374319">
                <a:tc>
                  <a:txBody>
                    <a:bodyPr/>
                    <a:lstStyle/>
                    <a:p>
                      <a:pPr>
                        <a:lnSpc>
                          <a:spcPct val="115000"/>
                        </a:lnSpc>
                        <a:spcAft>
                          <a:spcPts val="0"/>
                        </a:spcAft>
                      </a:pPr>
                      <a:r>
                        <a:rPr lang="tr-TR" sz="1200" dirty="0">
                          <a:solidFill>
                            <a:srgbClr val="0070C0"/>
                          </a:solidFill>
                          <a:highlight>
                            <a:srgbClr val="FFFF00"/>
                          </a:highlight>
                          <a:latin typeface="Arial"/>
                          <a:ea typeface="Times New Roman"/>
                          <a:cs typeface="Times New Roman"/>
                        </a:rPr>
                        <a:t>Selçuk Üniversitesi</a:t>
                      </a:r>
                      <a:r>
                        <a:rPr lang="tr-TR" sz="1200" dirty="0" smtClean="0">
                          <a:solidFill>
                            <a:srgbClr val="0070C0"/>
                          </a:solidFill>
                          <a:highlight>
                            <a:srgbClr val="FFFF00"/>
                          </a:highlight>
                          <a:latin typeface="Arial"/>
                          <a:ea typeface="Times New Roman"/>
                          <a:cs typeface="Times New Roman"/>
                        </a:rPr>
                        <a:t>***</a:t>
                      </a:r>
                      <a:endParaRPr lang="tr-TR" sz="1600" dirty="0">
                        <a:solidFill>
                          <a:srgbClr val="0070C0"/>
                        </a:solidFill>
                        <a:latin typeface="Calibri"/>
                        <a:ea typeface="Calibri"/>
                        <a:cs typeface="Times New Roman"/>
                      </a:endParaRPr>
                    </a:p>
                  </a:txBody>
                  <a:tcPr marL="75884" marR="75884" marT="75884" marB="75884"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nSpc>
                          <a:spcPct val="115000"/>
                        </a:lnSpc>
                        <a:spcAft>
                          <a:spcPts val="0"/>
                        </a:spcAft>
                      </a:pPr>
                      <a:r>
                        <a:rPr lang="tr-TR" sz="1200">
                          <a:solidFill>
                            <a:srgbClr val="0070C0"/>
                          </a:solidFill>
                          <a:highlight>
                            <a:srgbClr val="FFFF00"/>
                          </a:highlight>
                          <a:latin typeface="Arial"/>
                          <a:ea typeface="Times New Roman"/>
                          <a:cs typeface="Times New Roman"/>
                        </a:rPr>
                        <a:t>2020</a:t>
                      </a:r>
                      <a:endParaRPr lang="tr-TR" sz="1600">
                        <a:solidFill>
                          <a:srgbClr val="0070C0"/>
                        </a:solidFill>
                        <a:latin typeface="Calibri"/>
                        <a:ea typeface="Calibri"/>
                        <a:cs typeface="Times New Roman"/>
                      </a:endParaRPr>
                    </a:p>
                  </a:txBody>
                  <a:tcPr marL="75884" marR="75884" marT="75884" marB="75884"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nSpc>
                          <a:spcPct val="115000"/>
                        </a:lnSpc>
                        <a:spcAft>
                          <a:spcPts val="0"/>
                        </a:spcAft>
                      </a:pPr>
                      <a:r>
                        <a:rPr lang="tr-TR" sz="1200">
                          <a:solidFill>
                            <a:srgbClr val="0070C0"/>
                          </a:solidFill>
                          <a:highlight>
                            <a:srgbClr val="FFFF00"/>
                          </a:highlight>
                          <a:latin typeface="Arial"/>
                          <a:ea typeface="Times New Roman"/>
                          <a:cs typeface="Times New Roman"/>
                        </a:rPr>
                        <a:t>Yeni başvuru</a:t>
                      </a:r>
                      <a:endParaRPr lang="tr-TR" sz="1600">
                        <a:solidFill>
                          <a:srgbClr val="0070C0"/>
                        </a:solidFill>
                        <a:latin typeface="Calibri"/>
                        <a:ea typeface="Calibri"/>
                        <a:cs typeface="Times New Roman"/>
                      </a:endParaRPr>
                    </a:p>
                  </a:txBody>
                  <a:tcPr marL="75884" marR="75884" marT="75884" marB="75884"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nSpc>
                          <a:spcPct val="115000"/>
                        </a:lnSpc>
                        <a:spcAft>
                          <a:spcPts val="0"/>
                        </a:spcAft>
                      </a:pPr>
                      <a:r>
                        <a:rPr lang="tr-TR" sz="1200" dirty="0">
                          <a:solidFill>
                            <a:srgbClr val="0070C0"/>
                          </a:solidFill>
                          <a:highlight>
                            <a:srgbClr val="FFFF00"/>
                          </a:highlight>
                          <a:latin typeface="Arial"/>
                          <a:ea typeface="Times New Roman"/>
                          <a:cs typeface="Times New Roman"/>
                        </a:rPr>
                        <a:t>ÖDR değerlendirme</a:t>
                      </a:r>
                      <a:endParaRPr lang="tr-TR" sz="1600" dirty="0">
                        <a:solidFill>
                          <a:srgbClr val="0070C0"/>
                        </a:solidFill>
                        <a:latin typeface="Calibri"/>
                        <a:ea typeface="Calibri"/>
                        <a:cs typeface="Times New Roman"/>
                      </a:endParaRPr>
                    </a:p>
                  </a:txBody>
                  <a:tcPr marL="75884" marR="75884" marT="75884" marB="75884"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r>
              <a:tr h="374319">
                <a:tc>
                  <a:txBody>
                    <a:bodyPr/>
                    <a:lstStyle/>
                    <a:p>
                      <a:pPr>
                        <a:lnSpc>
                          <a:spcPct val="115000"/>
                        </a:lnSpc>
                        <a:spcAft>
                          <a:spcPts val="0"/>
                        </a:spcAft>
                      </a:pPr>
                      <a:r>
                        <a:rPr lang="tr-TR" sz="1000">
                          <a:solidFill>
                            <a:srgbClr val="555555"/>
                          </a:solidFill>
                          <a:latin typeface="Arial"/>
                          <a:ea typeface="Times New Roman"/>
                          <a:cs typeface="Times New Roman"/>
                        </a:rPr>
                        <a:t>Kahramanmaraş Sütçü İmam Üniversitesi </a:t>
                      </a:r>
                      <a:endParaRPr lang="tr-TR" sz="1100">
                        <a:latin typeface="Calibri"/>
                        <a:ea typeface="Calibri"/>
                        <a:cs typeface="Times New Roman"/>
                      </a:endParaRPr>
                    </a:p>
                  </a:txBody>
                  <a:tcPr marL="75884" marR="75884" marT="75884" marB="75884"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2F2F2"/>
                    </a:solidFill>
                  </a:tcPr>
                </a:tc>
                <a:tc>
                  <a:txBody>
                    <a:bodyPr/>
                    <a:lstStyle/>
                    <a:p>
                      <a:pPr>
                        <a:lnSpc>
                          <a:spcPct val="115000"/>
                        </a:lnSpc>
                        <a:spcAft>
                          <a:spcPts val="0"/>
                        </a:spcAft>
                      </a:pPr>
                      <a:r>
                        <a:rPr lang="tr-TR" sz="1000">
                          <a:solidFill>
                            <a:srgbClr val="555555"/>
                          </a:solidFill>
                          <a:latin typeface="Arial"/>
                          <a:ea typeface="Times New Roman"/>
                          <a:cs typeface="Times New Roman"/>
                        </a:rPr>
                        <a:t>2020</a:t>
                      </a:r>
                      <a:endParaRPr lang="tr-TR" sz="1100">
                        <a:latin typeface="Calibri"/>
                        <a:ea typeface="Calibri"/>
                        <a:cs typeface="Times New Roman"/>
                      </a:endParaRPr>
                    </a:p>
                  </a:txBody>
                  <a:tcPr marL="75884" marR="75884" marT="75884" marB="75884"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2F2F2"/>
                    </a:solidFill>
                  </a:tcPr>
                </a:tc>
                <a:tc>
                  <a:txBody>
                    <a:bodyPr/>
                    <a:lstStyle/>
                    <a:p>
                      <a:pPr>
                        <a:lnSpc>
                          <a:spcPct val="115000"/>
                        </a:lnSpc>
                        <a:spcAft>
                          <a:spcPts val="0"/>
                        </a:spcAft>
                      </a:pPr>
                      <a:r>
                        <a:rPr lang="tr-TR" sz="1000">
                          <a:solidFill>
                            <a:srgbClr val="555555"/>
                          </a:solidFill>
                          <a:latin typeface="Arial"/>
                          <a:ea typeface="Times New Roman"/>
                          <a:cs typeface="Times New Roman"/>
                        </a:rPr>
                        <a:t>Yeni başvuru</a:t>
                      </a:r>
                      <a:endParaRPr lang="tr-TR" sz="1100">
                        <a:latin typeface="Calibri"/>
                        <a:ea typeface="Calibri"/>
                        <a:cs typeface="Times New Roman"/>
                      </a:endParaRPr>
                    </a:p>
                  </a:txBody>
                  <a:tcPr marL="75884" marR="75884" marT="75884" marB="75884"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2F2F2"/>
                    </a:solidFill>
                  </a:tcPr>
                </a:tc>
                <a:tc>
                  <a:txBody>
                    <a:bodyPr/>
                    <a:lstStyle/>
                    <a:p>
                      <a:pPr>
                        <a:lnSpc>
                          <a:spcPct val="115000"/>
                        </a:lnSpc>
                        <a:spcAft>
                          <a:spcPts val="0"/>
                        </a:spcAft>
                      </a:pPr>
                      <a:r>
                        <a:rPr lang="tr-TR" sz="1000">
                          <a:solidFill>
                            <a:srgbClr val="555555"/>
                          </a:solidFill>
                          <a:latin typeface="Arial"/>
                          <a:ea typeface="Times New Roman"/>
                          <a:cs typeface="Times New Roman"/>
                        </a:rPr>
                        <a:t>ÖDR değerlendirme</a:t>
                      </a:r>
                      <a:endParaRPr lang="tr-TR" sz="1100">
                        <a:latin typeface="Calibri"/>
                        <a:ea typeface="Calibri"/>
                        <a:cs typeface="Times New Roman"/>
                      </a:endParaRPr>
                    </a:p>
                  </a:txBody>
                  <a:tcPr marL="75884" marR="75884" marT="75884" marB="75884"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2F2F2"/>
                    </a:solidFill>
                  </a:tcPr>
                </a:tc>
              </a:tr>
              <a:tr h="374319">
                <a:tc>
                  <a:txBody>
                    <a:bodyPr/>
                    <a:lstStyle/>
                    <a:p>
                      <a:pPr>
                        <a:lnSpc>
                          <a:spcPct val="115000"/>
                        </a:lnSpc>
                        <a:spcAft>
                          <a:spcPts val="0"/>
                        </a:spcAft>
                      </a:pPr>
                      <a:r>
                        <a:rPr lang="tr-TR" sz="1000">
                          <a:solidFill>
                            <a:srgbClr val="555555"/>
                          </a:solidFill>
                          <a:latin typeface="Arial"/>
                          <a:ea typeface="Times New Roman"/>
                          <a:cs typeface="Times New Roman"/>
                        </a:rPr>
                        <a:t>Recep Tayyip Erdoğan Üniversitesi </a:t>
                      </a:r>
                      <a:endParaRPr lang="tr-TR" sz="1100">
                        <a:latin typeface="Calibri"/>
                        <a:ea typeface="Calibri"/>
                        <a:cs typeface="Times New Roman"/>
                      </a:endParaRPr>
                    </a:p>
                  </a:txBody>
                  <a:tcPr marL="75884" marR="75884" marT="75884" marB="75884"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nSpc>
                          <a:spcPct val="115000"/>
                        </a:lnSpc>
                        <a:spcAft>
                          <a:spcPts val="0"/>
                        </a:spcAft>
                      </a:pPr>
                      <a:r>
                        <a:rPr lang="tr-TR" sz="1000">
                          <a:solidFill>
                            <a:srgbClr val="555555"/>
                          </a:solidFill>
                          <a:latin typeface="Arial"/>
                          <a:ea typeface="Times New Roman"/>
                          <a:cs typeface="Times New Roman"/>
                        </a:rPr>
                        <a:t>2020</a:t>
                      </a:r>
                      <a:endParaRPr lang="tr-TR" sz="1100">
                        <a:latin typeface="Calibri"/>
                        <a:ea typeface="Calibri"/>
                        <a:cs typeface="Times New Roman"/>
                      </a:endParaRPr>
                    </a:p>
                  </a:txBody>
                  <a:tcPr marL="75884" marR="75884" marT="75884" marB="75884"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nSpc>
                          <a:spcPct val="115000"/>
                        </a:lnSpc>
                        <a:spcAft>
                          <a:spcPts val="0"/>
                        </a:spcAft>
                      </a:pPr>
                      <a:r>
                        <a:rPr lang="tr-TR" sz="1000">
                          <a:solidFill>
                            <a:srgbClr val="555555"/>
                          </a:solidFill>
                          <a:latin typeface="Arial"/>
                          <a:ea typeface="Times New Roman"/>
                          <a:cs typeface="Times New Roman"/>
                        </a:rPr>
                        <a:t>Yeni başvuru</a:t>
                      </a:r>
                      <a:endParaRPr lang="tr-TR" sz="1100">
                        <a:latin typeface="Calibri"/>
                        <a:ea typeface="Calibri"/>
                        <a:cs typeface="Times New Roman"/>
                      </a:endParaRPr>
                    </a:p>
                  </a:txBody>
                  <a:tcPr marL="75884" marR="75884" marT="75884" marB="75884"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nSpc>
                          <a:spcPct val="115000"/>
                        </a:lnSpc>
                        <a:spcAft>
                          <a:spcPts val="0"/>
                        </a:spcAft>
                      </a:pPr>
                      <a:r>
                        <a:rPr lang="tr-TR" sz="1000">
                          <a:solidFill>
                            <a:srgbClr val="555555"/>
                          </a:solidFill>
                          <a:latin typeface="Arial"/>
                          <a:ea typeface="Times New Roman"/>
                          <a:cs typeface="Times New Roman"/>
                        </a:rPr>
                        <a:t>ÖDR değerlendirme</a:t>
                      </a:r>
                      <a:endParaRPr lang="tr-TR" sz="1100">
                        <a:latin typeface="Calibri"/>
                        <a:ea typeface="Calibri"/>
                        <a:cs typeface="Times New Roman"/>
                      </a:endParaRPr>
                    </a:p>
                  </a:txBody>
                  <a:tcPr marL="75884" marR="75884" marT="75884" marB="75884"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r>
              <a:tr h="374319">
                <a:tc>
                  <a:txBody>
                    <a:bodyPr/>
                    <a:lstStyle/>
                    <a:p>
                      <a:pPr>
                        <a:lnSpc>
                          <a:spcPct val="115000"/>
                        </a:lnSpc>
                        <a:spcAft>
                          <a:spcPts val="0"/>
                        </a:spcAft>
                      </a:pPr>
                      <a:r>
                        <a:rPr lang="tr-TR" sz="1000">
                          <a:solidFill>
                            <a:srgbClr val="555555"/>
                          </a:solidFill>
                          <a:latin typeface="Arial"/>
                          <a:ea typeface="Times New Roman"/>
                          <a:cs typeface="Times New Roman"/>
                        </a:rPr>
                        <a:t>Ankara Yıldırım Beyazıt Üniversitesi (Türkçe)</a:t>
                      </a:r>
                      <a:endParaRPr lang="tr-TR" sz="1100">
                        <a:latin typeface="Calibri"/>
                        <a:ea typeface="Calibri"/>
                        <a:cs typeface="Times New Roman"/>
                      </a:endParaRPr>
                    </a:p>
                  </a:txBody>
                  <a:tcPr marL="75884" marR="75884" marT="75884" marB="75884"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2F2F2"/>
                    </a:solidFill>
                  </a:tcPr>
                </a:tc>
                <a:tc>
                  <a:txBody>
                    <a:bodyPr/>
                    <a:lstStyle/>
                    <a:p>
                      <a:pPr>
                        <a:lnSpc>
                          <a:spcPct val="115000"/>
                        </a:lnSpc>
                        <a:spcAft>
                          <a:spcPts val="0"/>
                        </a:spcAft>
                      </a:pPr>
                      <a:r>
                        <a:rPr lang="tr-TR" sz="1000">
                          <a:solidFill>
                            <a:srgbClr val="555555"/>
                          </a:solidFill>
                          <a:latin typeface="Arial"/>
                          <a:ea typeface="Times New Roman"/>
                          <a:cs typeface="Times New Roman"/>
                        </a:rPr>
                        <a:t>2021</a:t>
                      </a:r>
                      <a:endParaRPr lang="tr-TR" sz="1100">
                        <a:latin typeface="Calibri"/>
                        <a:ea typeface="Calibri"/>
                        <a:cs typeface="Times New Roman"/>
                      </a:endParaRPr>
                    </a:p>
                  </a:txBody>
                  <a:tcPr marL="75884" marR="75884" marT="75884" marB="75884"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2F2F2"/>
                    </a:solidFill>
                  </a:tcPr>
                </a:tc>
                <a:tc>
                  <a:txBody>
                    <a:bodyPr/>
                    <a:lstStyle/>
                    <a:p>
                      <a:pPr>
                        <a:lnSpc>
                          <a:spcPct val="115000"/>
                        </a:lnSpc>
                        <a:spcAft>
                          <a:spcPts val="0"/>
                        </a:spcAft>
                      </a:pPr>
                      <a:r>
                        <a:rPr lang="tr-TR" sz="1000">
                          <a:solidFill>
                            <a:srgbClr val="555555"/>
                          </a:solidFill>
                          <a:latin typeface="Arial"/>
                          <a:ea typeface="Times New Roman"/>
                          <a:cs typeface="Times New Roman"/>
                        </a:rPr>
                        <a:t>Yeni Başvuru</a:t>
                      </a:r>
                      <a:endParaRPr lang="tr-TR" sz="1100">
                        <a:latin typeface="Calibri"/>
                        <a:ea typeface="Calibri"/>
                        <a:cs typeface="Times New Roman"/>
                      </a:endParaRPr>
                    </a:p>
                  </a:txBody>
                  <a:tcPr marL="75884" marR="75884" marT="75884" marB="75884"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2F2F2"/>
                    </a:solidFill>
                  </a:tcPr>
                </a:tc>
                <a:tc>
                  <a:txBody>
                    <a:bodyPr/>
                    <a:lstStyle/>
                    <a:p>
                      <a:pPr>
                        <a:lnSpc>
                          <a:spcPct val="115000"/>
                        </a:lnSpc>
                        <a:spcAft>
                          <a:spcPts val="0"/>
                        </a:spcAft>
                      </a:pPr>
                      <a:r>
                        <a:rPr lang="tr-TR" sz="1000">
                          <a:solidFill>
                            <a:srgbClr val="555555"/>
                          </a:solidFill>
                          <a:latin typeface="Arial"/>
                          <a:ea typeface="Times New Roman"/>
                          <a:cs typeface="Times New Roman"/>
                        </a:rPr>
                        <a:t>ÖDR hazırlama</a:t>
                      </a:r>
                      <a:endParaRPr lang="tr-TR" sz="1100">
                        <a:latin typeface="Calibri"/>
                        <a:ea typeface="Calibri"/>
                        <a:cs typeface="Times New Roman"/>
                      </a:endParaRPr>
                    </a:p>
                  </a:txBody>
                  <a:tcPr marL="75884" marR="75884" marT="75884" marB="75884"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2F2F2"/>
                    </a:solidFill>
                  </a:tcPr>
                </a:tc>
              </a:tr>
              <a:tr h="374319">
                <a:tc>
                  <a:txBody>
                    <a:bodyPr/>
                    <a:lstStyle/>
                    <a:p>
                      <a:pPr>
                        <a:lnSpc>
                          <a:spcPct val="115000"/>
                        </a:lnSpc>
                        <a:spcAft>
                          <a:spcPts val="0"/>
                        </a:spcAft>
                      </a:pPr>
                      <a:r>
                        <a:rPr lang="tr-TR" sz="1000">
                          <a:solidFill>
                            <a:srgbClr val="555555"/>
                          </a:solidFill>
                          <a:latin typeface="Arial"/>
                          <a:ea typeface="Times New Roman"/>
                          <a:cs typeface="Times New Roman"/>
                        </a:rPr>
                        <a:t>Ankara Yıldırım Beyazıt Üniversitesi (İngilizce)</a:t>
                      </a:r>
                      <a:endParaRPr lang="tr-TR" sz="1100">
                        <a:latin typeface="Calibri"/>
                        <a:ea typeface="Calibri"/>
                        <a:cs typeface="Times New Roman"/>
                      </a:endParaRPr>
                    </a:p>
                  </a:txBody>
                  <a:tcPr marL="75884" marR="75884" marT="75884" marB="75884"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nSpc>
                          <a:spcPct val="115000"/>
                        </a:lnSpc>
                        <a:spcAft>
                          <a:spcPts val="0"/>
                        </a:spcAft>
                      </a:pPr>
                      <a:r>
                        <a:rPr lang="tr-TR" sz="1000">
                          <a:solidFill>
                            <a:srgbClr val="555555"/>
                          </a:solidFill>
                          <a:latin typeface="Arial"/>
                          <a:ea typeface="Times New Roman"/>
                          <a:cs typeface="Times New Roman"/>
                        </a:rPr>
                        <a:t>2021</a:t>
                      </a:r>
                      <a:endParaRPr lang="tr-TR" sz="1100">
                        <a:latin typeface="Calibri"/>
                        <a:ea typeface="Calibri"/>
                        <a:cs typeface="Times New Roman"/>
                      </a:endParaRPr>
                    </a:p>
                  </a:txBody>
                  <a:tcPr marL="75884" marR="75884" marT="75884" marB="75884"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nSpc>
                          <a:spcPct val="115000"/>
                        </a:lnSpc>
                        <a:spcAft>
                          <a:spcPts val="0"/>
                        </a:spcAft>
                      </a:pPr>
                      <a:r>
                        <a:rPr lang="tr-TR" sz="1000">
                          <a:solidFill>
                            <a:srgbClr val="555555"/>
                          </a:solidFill>
                          <a:latin typeface="Arial"/>
                          <a:ea typeface="Times New Roman"/>
                          <a:cs typeface="Times New Roman"/>
                        </a:rPr>
                        <a:t>Yeni Başvuru</a:t>
                      </a:r>
                      <a:endParaRPr lang="tr-TR" sz="1100">
                        <a:latin typeface="Calibri"/>
                        <a:ea typeface="Calibri"/>
                        <a:cs typeface="Times New Roman"/>
                      </a:endParaRPr>
                    </a:p>
                  </a:txBody>
                  <a:tcPr marL="75884" marR="75884" marT="75884" marB="75884"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nSpc>
                          <a:spcPct val="115000"/>
                        </a:lnSpc>
                        <a:spcAft>
                          <a:spcPts val="0"/>
                        </a:spcAft>
                      </a:pPr>
                      <a:r>
                        <a:rPr lang="tr-TR" sz="1000">
                          <a:solidFill>
                            <a:srgbClr val="555555"/>
                          </a:solidFill>
                          <a:latin typeface="Arial"/>
                          <a:ea typeface="Times New Roman"/>
                          <a:cs typeface="Times New Roman"/>
                        </a:rPr>
                        <a:t>ÖDR hazırlama</a:t>
                      </a:r>
                      <a:endParaRPr lang="tr-TR" sz="1100">
                        <a:latin typeface="Calibri"/>
                        <a:ea typeface="Calibri"/>
                        <a:cs typeface="Times New Roman"/>
                      </a:endParaRPr>
                    </a:p>
                  </a:txBody>
                  <a:tcPr marL="75884" marR="75884" marT="75884" marB="75884"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r>
              <a:tr h="374319">
                <a:tc>
                  <a:txBody>
                    <a:bodyPr/>
                    <a:lstStyle/>
                    <a:p>
                      <a:pPr>
                        <a:lnSpc>
                          <a:spcPct val="115000"/>
                        </a:lnSpc>
                        <a:spcAft>
                          <a:spcPts val="0"/>
                        </a:spcAft>
                      </a:pPr>
                      <a:r>
                        <a:rPr lang="tr-TR" sz="1000">
                          <a:solidFill>
                            <a:srgbClr val="555555"/>
                          </a:solidFill>
                          <a:latin typeface="Arial"/>
                          <a:ea typeface="Times New Roman"/>
                          <a:cs typeface="Times New Roman"/>
                        </a:rPr>
                        <a:t>Bahçeşehir Üniversitesi (İngilizce)</a:t>
                      </a:r>
                      <a:endParaRPr lang="tr-TR" sz="1100">
                        <a:latin typeface="Calibri"/>
                        <a:ea typeface="Calibri"/>
                        <a:cs typeface="Times New Roman"/>
                      </a:endParaRPr>
                    </a:p>
                  </a:txBody>
                  <a:tcPr marL="75884" marR="75884" marT="75884" marB="75884"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2F2F2"/>
                    </a:solidFill>
                  </a:tcPr>
                </a:tc>
                <a:tc>
                  <a:txBody>
                    <a:bodyPr/>
                    <a:lstStyle/>
                    <a:p>
                      <a:pPr>
                        <a:lnSpc>
                          <a:spcPct val="115000"/>
                        </a:lnSpc>
                        <a:spcAft>
                          <a:spcPts val="0"/>
                        </a:spcAft>
                      </a:pPr>
                      <a:r>
                        <a:rPr lang="tr-TR" sz="1000">
                          <a:solidFill>
                            <a:srgbClr val="555555"/>
                          </a:solidFill>
                          <a:latin typeface="Arial"/>
                          <a:ea typeface="Times New Roman"/>
                          <a:cs typeface="Times New Roman"/>
                        </a:rPr>
                        <a:t>2021</a:t>
                      </a:r>
                      <a:endParaRPr lang="tr-TR" sz="1100">
                        <a:latin typeface="Calibri"/>
                        <a:ea typeface="Calibri"/>
                        <a:cs typeface="Times New Roman"/>
                      </a:endParaRPr>
                    </a:p>
                  </a:txBody>
                  <a:tcPr marL="75884" marR="75884" marT="75884" marB="75884"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2F2F2"/>
                    </a:solidFill>
                  </a:tcPr>
                </a:tc>
                <a:tc>
                  <a:txBody>
                    <a:bodyPr/>
                    <a:lstStyle/>
                    <a:p>
                      <a:pPr>
                        <a:lnSpc>
                          <a:spcPct val="115000"/>
                        </a:lnSpc>
                        <a:spcAft>
                          <a:spcPts val="0"/>
                        </a:spcAft>
                      </a:pPr>
                      <a:r>
                        <a:rPr lang="tr-TR" sz="1000">
                          <a:solidFill>
                            <a:srgbClr val="555555"/>
                          </a:solidFill>
                          <a:latin typeface="Arial"/>
                          <a:ea typeface="Times New Roman"/>
                          <a:cs typeface="Times New Roman"/>
                        </a:rPr>
                        <a:t>Yeni Başvuru</a:t>
                      </a:r>
                      <a:endParaRPr lang="tr-TR" sz="1100">
                        <a:latin typeface="Calibri"/>
                        <a:ea typeface="Calibri"/>
                        <a:cs typeface="Times New Roman"/>
                      </a:endParaRPr>
                    </a:p>
                  </a:txBody>
                  <a:tcPr marL="75884" marR="75884" marT="75884" marB="75884"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2F2F2"/>
                    </a:solidFill>
                  </a:tcPr>
                </a:tc>
                <a:tc>
                  <a:txBody>
                    <a:bodyPr/>
                    <a:lstStyle/>
                    <a:p>
                      <a:pPr>
                        <a:lnSpc>
                          <a:spcPct val="115000"/>
                        </a:lnSpc>
                        <a:spcAft>
                          <a:spcPts val="0"/>
                        </a:spcAft>
                      </a:pPr>
                      <a:r>
                        <a:rPr lang="tr-TR" sz="1000">
                          <a:solidFill>
                            <a:srgbClr val="555555"/>
                          </a:solidFill>
                          <a:latin typeface="Arial"/>
                          <a:ea typeface="Times New Roman"/>
                          <a:cs typeface="Times New Roman"/>
                        </a:rPr>
                        <a:t>ÖDR değerlendirme</a:t>
                      </a:r>
                      <a:endParaRPr lang="tr-TR" sz="1100">
                        <a:latin typeface="Calibri"/>
                        <a:ea typeface="Calibri"/>
                        <a:cs typeface="Times New Roman"/>
                      </a:endParaRPr>
                    </a:p>
                  </a:txBody>
                  <a:tcPr marL="75884" marR="75884" marT="75884" marB="75884"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2F2F2"/>
                    </a:solidFill>
                  </a:tcPr>
                </a:tc>
              </a:tr>
              <a:tr h="579072">
                <a:tc>
                  <a:txBody>
                    <a:bodyPr/>
                    <a:lstStyle/>
                    <a:p>
                      <a:pPr>
                        <a:lnSpc>
                          <a:spcPct val="115000"/>
                        </a:lnSpc>
                        <a:spcAft>
                          <a:spcPts val="0"/>
                        </a:spcAft>
                      </a:pPr>
                      <a:r>
                        <a:rPr lang="tr-TR" sz="1000">
                          <a:solidFill>
                            <a:srgbClr val="555555"/>
                          </a:solidFill>
                          <a:latin typeface="Arial"/>
                          <a:ea typeface="Times New Roman"/>
                          <a:cs typeface="Times New Roman"/>
                        </a:rPr>
                        <a:t>İstanbul Medipol Üniversitesi Uluslararası Tıp (İngilizce)</a:t>
                      </a:r>
                      <a:endParaRPr lang="tr-TR" sz="1100">
                        <a:latin typeface="Calibri"/>
                        <a:ea typeface="Calibri"/>
                        <a:cs typeface="Times New Roman"/>
                      </a:endParaRPr>
                    </a:p>
                  </a:txBody>
                  <a:tcPr marL="75884" marR="75884" marT="75884" marB="75884"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nSpc>
                          <a:spcPct val="115000"/>
                        </a:lnSpc>
                        <a:spcAft>
                          <a:spcPts val="0"/>
                        </a:spcAft>
                      </a:pPr>
                      <a:r>
                        <a:rPr lang="tr-TR" sz="1000">
                          <a:solidFill>
                            <a:srgbClr val="555555"/>
                          </a:solidFill>
                          <a:latin typeface="Arial"/>
                          <a:ea typeface="Times New Roman"/>
                          <a:cs typeface="Times New Roman"/>
                        </a:rPr>
                        <a:t>2021</a:t>
                      </a:r>
                      <a:endParaRPr lang="tr-TR" sz="1100">
                        <a:latin typeface="Calibri"/>
                        <a:ea typeface="Calibri"/>
                        <a:cs typeface="Times New Roman"/>
                      </a:endParaRPr>
                    </a:p>
                  </a:txBody>
                  <a:tcPr marL="75884" marR="75884" marT="75884" marB="75884"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nSpc>
                          <a:spcPct val="115000"/>
                        </a:lnSpc>
                        <a:spcAft>
                          <a:spcPts val="0"/>
                        </a:spcAft>
                      </a:pPr>
                      <a:r>
                        <a:rPr lang="tr-TR" sz="1000">
                          <a:solidFill>
                            <a:srgbClr val="555555"/>
                          </a:solidFill>
                          <a:latin typeface="Arial"/>
                          <a:ea typeface="Times New Roman"/>
                          <a:cs typeface="Times New Roman"/>
                        </a:rPr>
                        <a:t>Yeni Başvuru</a:t>
                      </a:r>
                      <a:endParaRPr lang="tr-TR" sz="1100">
                        <a:latin typeface="Calibri"/>
                        <a:ea typeface="Calibri"/>
                        <a:cs typeface="Times New Roman"/>
                      </a:endParaRPr>
                    </a:p>
                  </a:txBody>
                  <a:tcPr marL="75884" marR="75884" marT="75884" marB="75884"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nSpc>
                          <a:spcPct val="115000"/>
                        </a:lnSpc>
                        <a:spcAft>
                          <a:spcPts val="0"/>
                        </a:spcAft>
                      </a:pPr>
                      <a:r>
                        <a:rPr lang="tr-TR" sz="1000">
                          <a:solidFill>
                            <a:srgbClr val="555555"/>
                          </a:solidFill>
                          <a:latin typeface="Arial"/>
                          <a:ea typeface="Times New Roman"/>
                          <a:cs typeface="Times New Roman"/>
                        </a:rPr>
                        <a:t>ÖDR değerlendirme</a:t>
                      </a:r>
                      <a:endParaRPr lang="tr-TR" sz="1100">
                        <a:latin typeface="Calibri"/>
                        <a:ea typeface="Calibri"/>
                        <a:cs typeface="Times New Roman"/>
                      </a:endParaRPr>
                    </a:p>
                  </a:txBody>
                  <a:tcPr marL="75884" marR="75884" marT="75884" marB="75884"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r>
              <a:tr h="374319">
                <a:tc>
                  <a:txBody>
                    <a:bodyPr/>
                    <a:lstStyle/>
                    <a:p>
                      <a:pPr>
                        <a:lnSpc>
                          <a:spcPct val="115000"/>
                        </a:lnSpc>
                        <a:spcAft>
                          <a:spcPts val="0"/>
                        </a:spcAft>
                      </a:pPr>
                      <a:r>
                        <a:rPr lang="tr-TR" sz="1000">
                          <a:solidFill>
                            <a:srgbClr val="555555"/>
                          </a:solidFill>
                          <a:latin typeface="Arial"/>
                          <a:ea typeface="Times New Roman"/>
                          <a:cs typeface="Times New Roman"/>
                        </a:rPr>
                        <a:t>İstanbul Okan Üniversitesi (İngilizce)</a:t>
                      </a:r>
                      <a:endParaRPr lang="tr-TR" sz="1100">
                        <a:latin typeface="Calibri"/>
                        <a:ea typeface="Calibri"/>
                        <a:cs typeface="Times New Roman"/>
                      </a:endParaRPr>
                    </a:p>
                  </a:txBody>
                  <a:tcPr marL="75884" marR="75884" marT="75884" marB="75884"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2F2F2"/>
                    </a:solidFill>
                  </a:tcPr>
                </a:tc>
                <a:tc>
                  <a:txBody>
                    <a:bodyPr/>
                    <a:lstStyle/>
                    <a:p>
                      <a:pPr>
                        <a:lnSpc>
                          <a:spcPct val="115000"/>
                        </a:lnSpc>
                        <a:spcAft>
                          <a:spcPts val="0"/>
                        </a:spcAft>
                      </a:pPr>
                      <a:r>
                        <a:rPr lang="tr-TR" sz="1000">
                          <a:solidFill>
                            <a:srgbClr val="555555"/>
                          </a:solidFill>
                          <a:latin typeface="Arial"/>
                          <a:ea typeface="Times New Roman"/>
                          <a:cs typeface="Times New Roman"/>
                        </a:rPr>
                        <a:t>2021</a:t>
                      </a:r>
                      <a:endParaRPr lang="tr-TR" sz="1100">
                        <a:latin typeface="Calibri"/>
                        <a:ea typeface="Calibri"/>
                        <a:cs typeface="Times New Roman"/>
                      </a:endParaRPr>
                    </a:p>
                  </a:txBody>
                  <a:tcPr marL="75884" marR="75884" marT="75884" marB="75884"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2F2F2"/>
                    </a:solidFill>
                  </a:tcPr>
                </a:tc>
                <a:tc>
                  <a:txBody>
                    <a:bodyPr/>
                    <a:lstStyle/>
                    <a:p>
                      <a:pPr>
                        <a:lnSpc>
                          <a:spcPct val="115000"/>
                        </a:lnSpc>
                        <a:spcAft>
                          <a:spcPts val="0"/>
                        </a:spcAft>
                      </a:pPr>
                      <a:r>
                        <a:rPr lang="tr-TR" sz="1000">
                          <a:solidFill>
                            <a:srgbClr val="555555"/>
                          </a:solidFill>
                          <a:latin typeface="Arial"/>
                          <a:ea typeface="Times New Roman"/>
                          <a:cs typeface="Times New Roman"/>
                        </a:rPr>
                        <a:t>Yeni Başvuru</a:t>
                      </a:r>
                      <a:endParaRPr lang="tr-TR" sz="1100">
                        <a:latin typeface="Calibri"/>
                        <a:ea typeface="Calibri"/>
                        <a:cs typeface="Times New Roman"/>
                      </a:endParaRPr>
                    </a:p>
                  </a:txBody>
                  <a:tcPr marL="75884" marR="75884" marT="75884" marB="75884"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2F2F2"/>
                    </a:solidFill>
                  </a:tcPr>
                </a:tc>
                <a:tc>
                  <a:txBody>
                    <a:bodyPr/>
                    <a:lstStyle/>
                    <a:p>
                      <a:pPr>
                        <a:lnSpc>
                          <a:spcPct val="115000"/>
                        </a:lnSpc>
                        <a:spcAft>
                          <a:spcPts val="0"/>
                        </a:spcAft>
                      </a:pPr>
                      <a:r>
                        <a:rPr lang="tr-TR" sz="1000">
                          <a:solidFill>
                            <a:srgbClr val="555555"/>
                          </a:solidFill>
                          <a:latin typeface="Arial"/>
                          <a:ea typeface="Times New Roman"/>
                          <a:cs typeface="Times New Roman"/>
                        </a:rPr>
                        <a:t>ÖDR hazırlama</a:t>
                      </a:r>
                      <a:endParaRPr lang="tr-TR" sz="1100">
                        <a:latin typeface="Calibri"/>
                        <a:ea typeface="Calibri"/>
                        <a:cs typeface="Times New Roman"/>
                      </a:endParaRPr>
                    </a:p>
                  </a:txBody>
                  <a:tcPr marL="75884" marR="75884" marT="75884" marB="75884"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2F2F2"/>
                    </a:solidFill>
                  </a:tcPr>
                </a:tc>
              </a:tr>
              <a:tr h="374319">
                <a:tc>
                  <a:txBody>
                    <a:bodyPr/>
                    <a:lstStyle/>
                    <a:p>
                      <a:pPr>
                        <a:lnSpc>
                          <a:spcPct val="115000"/>
                        </a:lnSpc>
                        <a:spcAft>
                          <a:spcPts val="0"/>
                        </a:spcAft>
                      </a:pPr>
                      <a:r>
                        <a:rPr lang="tr-TR" sz="1000">
                          <a:solidFill>
                            <a:srgbClr val="555555"/>
                          </a:solidFill>
                          <a:latin typeface="Arial"/>
                          <a:ea typeface="Times New Roman"/>
                          <a:cs typeface="Times New Roman"/>
                        </a:rPr>
                        <a:t>Kırıkkale Üniversitesi</a:t>
                      </a:r>
                      <a:endParaRPr lang="tr-TR" sz="1100">
                        <a:latin typeface="Calibri"/>
                        <a:ea typeface="Calibri"/>
                        <a:cs typeface="Times New Roman"/>
                      </a:endParaRPr>
                    </a:p>
                  </a:txBody>
                  <a:tcPr marL="75884" marR="75884" marT="75884" marB="75884"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nSpc>
                          <a:spcPct val="115000"/>
                        </a:lnSpc>
                        <a:spcAft>
                          <a:spcPts val="0"/>
                        </a:spcAft>
                      </a:pPr>
                      <a:r>
                        <a:rPr lang="tr-TR" sz="1000">
                          <a:solidFill>
                            <a:srgbClr val="555555"/>
                          </a:solidFill>
                          <a:latin typeface="Arial"/>
                          <a:ea typeface="Times New Roman"/>
                          <a:cs typeface="Times New Roman"/>
                        </a:rPr>
                        <a:t>2021</a:t>
                      </a:r>
                      <a:endParaRPr lang="tr-TR" sz="1100">
                        <a:latin typeface="Calibri"/>
                        <a:ea typeface="Calibri"/>
                        <a:cs typeface="Times New Roman"/>
                      </a:endParaRPr>
                    </a:p>
                  </a:txBody>
                  <a:tcPr marL="75884" marR="75884" marT="75884" marB="75884"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nSpc>
                          <a:spcPct val="115000"/>
                        </a:lnSpc>
                        <a:spcAft>
                          <a:spcPts val="0"/>
                        </a:spcAft>
                      </a:pPr>
                      <a:r>
                        <a:rPr lang="tr-TR" sz="1000">
                          <a:solidFill>
                            <a:srgbClr val="555555"/>
                          </a:solidFill>
                          <a:latin typeface="Arial"/>
                          <a:ea typeface="Times New Roman"/>
                          <a:cs typeface="Times New Roman"/>
                        </a:rPr>
                        <a:t>Yeni Başvuru</a:t>
                      </a:r>
                      <a:endParaRPr lang="tr-TR" sz="1100">
                        <a:latin typeface="Calibri"/>
                        <a:ea typeface="Calibri"/>
                        <a:cs typeface="Times New Roman"/>
                      </a:endParaRPr>
                    </a:p>
                  </a:txBody>
                  <a:tcPr marL="75884" marR="75884" marT="75884" marB="75884"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nSpc>
                          <a:spcPct val="115000"/>
                        </a:lnSpc>
                        <a:spcAft>
                          <a:spcPts val="0"/>
                        </a:spcAft>
                      </a:pPr>
                      <a:r>
                        <a:rPr lang="tr-TR" sz="1000">
                          <a:solidFill>
                            <a:srgbClr val="555555"/>
                          </a:solidFill>
                          <a:latin typeface="Arial"/>
                          <a:ea typeface="Times New Roman"/>
                          <a:cs typeface="Times New Roman"/>
                        </a:rPr>
                        <a:t>ÖDR değerlendirme</a:t>
                      </a:r>
                      <a:endParaRPr lang="tr-TR" sz="1100">
                        <a:latin typeface="Calibri"/>
                        <a:ea typeface="Calibri"/>
                        <a:cs typeface="Times New Roman"/>
                      </a:endParaRPr>
                    </a:p>
                  </a:txBody>
                  <a:tcPr marL="75884" marR="75884" marT="75884" marB="75884"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r>
              <a:tr h="374319">
                <a:tc>
                  <a:txBody>
                    <a:bodyPr/>
                    <a:lstStyle/>
                    <a:p>
                      <a:pPr>
                        <a:lnSpc>
                          <a:spcPct val="115000"/>
                        </a:lnSpc>
                        <a:spcAft>
                          <a:spcPts val="0"/>
                        </a:spcAft>
                      </a:pPr>
                      <a:r>
                        <a:rPr lang="tr-TR" sz="1000">
                          <a:solidFill>
                            <a:srgbClr val="555555"/>
                          </a:solidFill>
                          <a:latin typeface="Arial"/>
                          <a:ea typeface="Times New Roman"/>
                          <a:cs typeface="Times New Roman"/>
                        </a:rPr>
                        <a:t>Kütahya Sağlık Bilimleri Üniversitesi</a:t>
                      </a:r>
                      <a:endParaRPr lang="tr-TR" sz="1100">
                        <a:latin typeface="Calibri"/>
                        <a:ea typeface="Calibri"/>
                        <a:cs typeface="Times New Roman"/>
                      </a:endParaRPr>
                    </a:p>
                  </a:txBody>
                  <a:tcPr marL="75884" marR="75884" marT="75884" marB="75884"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2F2F2"/>
                    </a:solidFill>
                  </a:tcPr>
                </a:tc>
                <a:tc>
                  <a:txBody>
                    <a:bodyPr/>
                    <a:lstStyle/>
                    <a:p>
                      <a:pPr>
                        <a:lnSpc>
                          <a:spcPct val="115000"/>
                        </a:lnSpc>
                        <a:spcAft>
                          <a:spcPts val="0"/>
                        </a:spcAft>
                      </a:pPr>
                      <a:r>
                        <a:rPr lang="tr-TR" sz="1000">
                          <a:solidFill>
                            <a:srgbClr val="555555"/>
                          </a:solidFill>
                          <a:latin typeface="Arial"/>
                          <a:ea typeface="Times New Roman"/>
                          <a:cs typeface="Times New Roman"/>
                        </a:rPr>
                        <a:t>2021</a:t>
                      </a:r>
                      <a:endParaRPr lang="tr-TR" sz="1100">
                        <a:latin typeface="Calibri"/>
                        <a:ea typeface="Calibri"/>
                        <a:cs typeface="Times New Roman"/>
                      </a:endParaRPr>
                    </a:p>
                  </a:txBody>
                  <a:tcPr marL="75884" marR="75884" marT="75884" marB="75884"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2F2F2"/>
                    </a:solidFill>
                  </a:tcPr>
                </a:tc>
                <a:tc>
                  <a:txBody>
                    <a:bodyPr/>
                    <a:lstStyle/>
                    <a:p>
                      <a:pPr>
                        <a:lnSpc>
                          <a:spcPct val="115000"/>
                        </a:lnSpc>
                        <a:spcAft>
                          <a:spcPts val="0"/>
                        </a:spcAft>
                      </a:pPr>
                      <a:r>
                        <a:rPr lang="tr-TR" sz="1000">
                          <a:solidFill>
                            <a:srgbClr val="555555"/>
                          </a:solidFill>
                          <a:latin typeface="Arial"/>
                          <a:ea typeface="Times New Roman"/>
                          <a:cs typeface="Times New Roman"/>
                        </a:rPr>
                        <a:t>Yeni Başvuru</a:t>
                      </a:r>
                      <a:endParaRPr lang="tr-TR" sz="1100">
                        <a:latin typeface="Calibri"/>
                        <a:ea typeface="Calibri"/>
                        <a:cs typeface="Times New Roman"/>
                      </a:endParaRPr>
                    </a:p>
                  </a:txBody>
                  <a:tcPr marL="75884" marR="75884" marT="75884" marB="75884"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2F2F2"/>
                    </a:solidFill>
                  </a:tcPr>
                </a:tc>
                <a:tc>
                  <a:txBody>
                    <a:bodyPr/>
                    <a:lstStyle/>
                    <a:p>
                      <a:pPr>
                        <a:lnSpc>
                          <a:spcPct val="115000"/>
                        </a:lnSpc>
                        <a:spcAft>
                          <a:spcPts val="0"/>
                        </a:spcAft>
                      </a:pPr>
                      <a:r>
                        <a:rPr lang="tr-TR" sz="1000">
                          <a:solidFill>
                            <a:srgbClr val="555555"/>
                          </a:solidFill>
                          <a:latin typeface="Arial"/>
                          <a:ea typeface="Times New Roman"/>
                          <a:cs typeface="Times New Roman"/>
                        </a:rPr>
                        <a:t>ÖDR hazırlama</a:t>
                      </a:r>
                      <a:endParaRPr lang="tr-TR" sz="1100">
                        <a:latin typeface="Calibri"/>
                        <a:ea typeface="Calibri"/>
                        <a:cs typeface="Times New Roman"/>
                      </a:endParaRPr>
                    </a:p>
                  </a:txBody>
                  <a:tcPr marL="75884" marR="75884" marT="75884" marB="75884"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2F2F2"/>
                    </a:solidFill>
                  </a:tcPr>
                </a:tc>
              </a:tr>
              <a:tr h="374319">
                <a:tc>
                  <a:txBody>
                    <a:bodyPr/>
                    <a:lstStyle/>
                    <a:p>
                      <a:pPr>
                        <a:lnSpc>
                          <a:spcPct val="115000"/>
                        </a:lnSpc>
                        <a:spcAft>
                          <a:spcPts val="0"/>
                        </a:spcAft>
                      </a:pPr>
                      <a:r>
                        <a:rPr lang="tr-TR" sz="1000">
                          <a:solidFill>
                            <a:srgbClr val="555555"/>
                          </a:solidFill>
                          <a:latin typeface="Arial"/>
                          <a:ea typeface="Times New Roman"/>
                          <a:cs typeface="Times New Roman"/>
                        </a:rPr>
                        <a:t>Marmara-Doğu Akdeniz Üniversitesi</a:t>
                      </a:r>
                      <a:endParaRPr lang="tr-TR" sz="1100">
                        <a:latin typeface="Calibri"/>
                        <a:ea typeface="Calibri"/>
                        <a:cs typeface="Times New Roman"/>
                      </a:endParaRPr>
                    </a:p>
                  </a:txBody>
                  <a:tcPr marL="75884" marR="75884" marT="75884" marB="75884"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nSpc>
                          <a:spcPct val="115000"/>
                        </a:lnSpc>
                        <a:spcAft>
                          <a:spcPts val="0"/>
                        </a:spcAft>
                      </a:pPr>
                      <a:r>
                        <a:rPr lang="tr-TR" sz="1000">
                          <a:solidFill>
                            <a:srgbClr val="555555"/>
                          </a:solidFill>
                          <a:latin typeface="Arial"/>
                          <a:ea typeface="Times New Roman"/>
                          <a:cs typeface="Times New Roman"/>
                        </a:rPr>
                        <a:t>2021</a:t>
                      </a:r>
                      <a:endParaRPr lang="tr-TR" sz="1100">
                        <a:latin typeface="Calibri"/>
                        <a:ea typeface="Calibri"/>
                        <a:cs typeface="Times New Roman"/>
                      </a:endParaRPr>
                    </a:p>
                  </a:txBody>
                  <a:tcPr marL="75884" marR="75884" marT="75884" marB="75884"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nSpc>
                          <a:spcPct val="115000"/>
                        </a:lnSpc>
                        <a:spcAft>
                          <a:spcPts val="0"/>
                        </a:spcAft>
                      </a:pPr>
                      <a:r>
                        <a:rPr lang="tr-TR" sz="1000">
                          <a:solidFill>
                            <a:srgbClr val="555555"/>
                          </a:solidFill>
                          <a:latin typeface="Arial"/>
                          <a:ea typeface="Times New Roman"/>
                          <a:cs typeface="Times New Roman"/>
                        </a:rPr>
                        <a:t>Yeni Başvuru</a:t>
                      </a:r>
                      <a:endParaRPr lang="tr-TR" sz="1100">
                        <a:latin typeface="Calibri"/>
                        <a:ea typeface="Calibri"/>
                        <a:cs typeface="Times New Roman"/>
                      </a:endParaRPr>
                    </a:p>
                  </a:txBody>
                  <a:tcPr marL="75884" marR="75884" marT="75884" marB="75884"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nSpc>
                          <a:spcPct val="115000"/>
                        </a:lnSpc>
                        <a:spcAft>
                          <a:spcPts val="0"/>
                        </a:spcAft>
                      </a:pPr>
                      <a:r>
                        <a:rPr lang="tr-TR" sz="1000">
                          <a:solidFill>
                            <a:srgbClr val="555555"/>
                          </a:solidFill>
                          <a:latin typeface="Arial"/>
                          <a:ea typeface="Times New Roman"/>
                          <a:cs typeface="Times New Roman"/>
                        </a:rPr>
                        <a:t>ÖDR değerlendirme</a:t>
                      </a:r>
                      <a:endParaRPr lang="tr-TR" sz="1100">
                        <a:latin typeface="Calibri"/>
                        <a:ea typeface="Calibri"/>
                        <a:cs typeface="Times New Roman"/>
                      </a:endParaRPr>
                    </a:p>
                  </a:txBody>
                  <a:tcPr marL="75884" marR="75884" marT="75884" marB="75884"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r>
              <a:tr h="374319">
                <a:tc>
                  <a:txBody>
                    <a:bodyPr/>
                    <a:lstStyle/>
                    <a:p>
                      <a:pPr>
                        <a:lnSpc>
                          <a:spcPct val="115000"/>
                        </a:lnSpc>
                        <a:spcAft>
                          <a:spcPts val="0"/>
                        </a:spcAft>
                      </a:pPr>
                      <a:r>
                        <a:rPr lang="tr-TR" sz="1000" dirty="0">
                          <a:solidFill>
                            <a:srgbClr val="000000"/>
                          </a:solidFill>
                          <a:latin typeface="Arial"/>
                          <a:ea typeface="Times New Roman"/>
                          <a:cs typeface="Times New Roman"/>
                        </a:rPr>
                        <a:t>Sağlık Bilimleri Üniversitesi Gülhane Tıp</a:t>
                      </a:r>
                      <a:endParaRPr lang="tr-TR" sz="1100" dirty="0">
                        <a:latin typeface="Calibri"/>
                        <a:ea typeface="Calibri"/>
                        <a:cs typeface="Times New Roman"/>
                      </a:endParaRPr>
                    </a:p>
                  </a:txBody>
                  <a:tcPr marL="75884" marR="75884" marT="75884" marB="75884"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nSpc>
                          <a:spcPct val="115000"/>
                        </a:lnSpc>
                        <a:spcAft>
                          <a:spcPts val="0"/>
                        </a:spcAft>
                      </a:pPr>
                      <a:r>
                        <a:rPr lang="tr-TR" sz="1000">
                          <a:solidFill>
                            <a:srgbClr val="000000"/>
                          </a:solidFill>
                          <a:latin typeface="Arial"/>
                          <a:ea typeface="Times New Roman"/>
                          <a:cs typeface="Times New Roman"/>
                        </a:rPr>
                        <a:t>2021</a:t>
                      </a:r>
                      <a:endParaRPr lang="tr-TR" sz="1100">
                        <a:latin typeface="Calibri"/>
                        <a:ea typeface="Calibri"/>
                        <a:cs typeface="Times New Roman"/>
                      </a:endParaRPr>
                    </a:p>
                  </a:txBody>
                  <a:tcPr marL="75884" marR="75884" marT="75884" marB="75884"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nSpc>
                          <a:spcPct val="115000"/>
                        </a:lnSpc>
                        <a:spcAft>
                          <a:spcPts val="0"/>
                        </a:spcAft>
                      </a:pPr>
                      <a:r>
                        <a:rPr lang="tr-TR" sz="1000">
                          <a:solidFill>
                            <a:srgbClr val="000000"/>
                          </a:solidFill>
                          <a:latin typeface="Arial"/>
                          <a:ea typeface="Times New Roman"/>
                          <a:cs typeface="Times New Roman"/>
                        </a:rPr>
                        <a:t>Yeni Başvuru</a:t>
                      </a:r>
                      <a:endParaRPr lang="tr-TR" sz="1100">
                        <a:latin typeface="Calibri"/>
                        <a:ea typeface="Calibri"/>
                        <a:cs typeface="Times New Roman"/>
                      </a:endParaRPr>
                    </a:p>
                  </a:txBody>
                  <a:tcPr marL="75884" marR="75884" marT="75884" marB="75884"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nSpc>
                          <a:spcPct val="115000"/>
                        </a:lnSpc>
                        <a:spcAft>
                          <a:spcPts val="0"/>
                        </a:spcAft>
                      </a:pPr>
                      <a:r>
                        <a:rPr lang="tr-TR" sz="1000" dirty="0">
                          <a:solidFill>
                            <a:srgbClr val="000000"/>
                          </a:solidFill>
                          <a:latin typeface="Arial"/>
                          <a:ea typeface="Times New Roman"/>
                          <a:cs typeface="Times New Roman"/>
                        </a:rPr>
                        <a:t>ÖDR değerlendirme</a:t>
                      </a:r>
                      <a:endParaRPr lang="tr-TR" sz="1100" dirty="0">
                        <a:latin typeface="Calibri"/>
                        <a:ea typeface="Calibri"/>
                        <a:cs typeface="Times New Roman"/>
                      </a:endParaRPr>
                    </a:p>
                  </a:txBody>
                  <a:tcPr marL="75884" marR="75884" marT="75884" marB="75884"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a:xfrm>
            <a:off x="251520" y="1124744"/>
            <a:ext cx="8352928" cy="504056"/>
          </a:xfrm>
        </p:spPr>
        <p:txBody>
          <a:bodyPr>
            <a:normAutofit fontScale="90000"/>
          </a:bodyPr>
          <a:lstStyle/>
          <a:p>
            <a:r>
              <a:rPr lang="tr-TR" sz="2800" b="1" dirty="0" smtClean="0">
                <a:solidFill>
                  <a:srgbClr val="C00000"/>
                </a:solidFill>
              </a:rPr>
              <a:t>TEPDAD’IN TESCİL VE TANINMASI</a:t>
            </a:r>
            <a:endParaRPr lang="tr-TR" sz="2800" b="1" dirty="0">
              <a:solidFill>
                <a:srgbClr val="C00000"/>
              </a:solidFill>
            </a:endParaRPr>
          </a:p>
        </p:txBody>
      </p:sp>
      <p:sp>
        <p:nvSpPr>
          <p:cNvPr id="6" name="5 İçerik Yer Tutucusu"/>
          <p:cNvSpPr>
            <a:spLocks noGrp="1"/>
          </p:cNvSpPr>
          <p:nvPr>
            <p:ph sz="quarter" idx="1"/>
          </p:nvPr>
        </p:nvSpPr>
        <p:spPr>
          <a:xfrm>
            <a:off x="251520" y="1700808"/>
            <a:ext cx="8352928" cy="4873752"/>
          </a:xfrm>
        </p:spPr>
        <p:txBody>
          <a:bodyPr/>
          <a:lstStyle/>
          <a:p>
            <a:pPr lvl="0"/>
            <a:r>
              <a:rPr lang="tr-TR" b="1" u="sng" dirty="0" smtClean="0">
                <a:solidFill>
                  <a:srgbClr val="0070C0"/>
                </a:solidFill>
                <a:effectLst>
                  <a:outerShdw blurRad="38100" dist="38100" dir="2700000" algn="tl">
                    <a:srgbClr val="000000">
                      <a:alpha val="43137"/>
                    </a:srgbClr>
                  </a:outerShdw>
                </a:effectLst>
              </a:rPr>
              <a:t>TESCİLİ:</a:t>
            </a:r>
          </a:p>
          <a:p>
            <a:pPr lvl="0">
              <a:buNone/>
            </a:pPr>
            <a:r>
              <a:rPr lang="tr-TR" dirty="0" err="1" smtClean="0"/>
              <a:t>Turkey</a:t>
            </a:r>
            <a:r>
              <a:rPr lang="tr-TR" dirty="0" smtClean="0"/>
              <a:t> </a:t>
            </a:r>
            <a:r>
              <a:rPr lang="tr-TR" u="sng" dirty="0" smtClean="0"/>
              <a:t>(YÖKAK-</a:t>
            </a:r>
            <a:r>
              <a:rPr lang="tr-TR" u="sng" dirty="0" err="1" smtClean="0"/>
              <a:t>Higher</a:t>
            </a:r>
            <a:r>
              <a:rPr lang="tr-TR" u="sng" dirty="0" smtClean="0"/>
              <a:t> </a:t>
            </a:r>
            <a:r>
              <a:rPr lang="tr-TR" u="sng" dirty="0" err="1" smtClean="0"/>
              <a:t>Educartion</a:t>
            </a:r>
            <a:r>
              <a:rPr lang="tr-TR" u="sng" dirty="0" smtClean="0"/>
              <a:t> </a:t>
            </a:r>
            <a:r>
              <a:rPr lang="tr-TR" u="sng" dirty="0" err="1" smtClean="0"/>
              <a:t>Quality</a:t>
            </a:r>
            <a:r>
              <a:rPr lang="tr-TR" u="sng" dirty="0" smtClean="0"/>
              <a:t> </a:t>
            </a:r>
            <a:r>
              <a:rPr lang="tr-TR" u="sng" dirty="0" err="1" smtClean="0"/>
              <a:t>Council</a:t>
            </a:r>
            <a:r>
              <a:rPr lang="tr-TR" u="sng" dirty="0" smtClean="0"/>
              <a:t>)</a:t>
            </a:r>
          </a:p>
          <a:p>
            <a:pPr lvl="0">
              <a:buNone/>
            </a:pPr>
            <a:r>
              <a:rPr lang="tr-TR" dirty="0" smtClean="0"/>
              <a:t>(</a:t>
            </a:r>
            <a:r>
              <a:rPr lang="tr-TR" dirty="0" smtClean="0"/>
              <a:t>2011-2013) </a:t>
            </a:r>
            <a:r>
              <a:rPr lang="tr-TR" u="sng" dirty="0" smtClean="0"/>
              <a:t>(2013-2015)</a:t>
            </a:r>
            <a:r>
              <a:rPr lang="tr-TR" dirty="0" smtClean="0"/>
              <a:t> </a:t>
            </a:r>
            <a:r>
              <a:rPr lang="tr-TR" u="sng" dirty="0" smtClean="0"/>
              <a:t>(2015-2017)</a:t>
            </a:r>
            <a:r>
              <a:rPr lang="tr-TR" dirty="0" smtClean="0"/>
              <a:t> </a:t>
            </a:r>
            <a:r>
              <a:rPr lang="tr-TR" u="sng" dirty="0" smtClean="0"/>
              <a:t>(2017-2022) </a:t>
            </a:r>
          </a:p>
          <a:p>
            <a:pPr lvl="0">
              <a:buNone/>
            </a:pPr>
            <a:r>
              <a:rPr lang="tr-TR" sz="1800" dirty="0" smtClean="0">
                <a:hlinkClick r:id="rId2"/>
              </a:rPr>
              <a:t>https://yokak.gov.tr/akreditasyon-kuruluslari/tescil-suresi-devam-edenler</a:t>
            </a:r>
            <a:endParaRPr lang="tr-TR" sz="1800" dirty="0" smtClean="0"/>
          </a:p>
          <a:p>
            <a:pPr lvl="0">
              <a:buNone/>
            </a:pPr>
            <a:endParaRPr lang="tr-TR" sz="1800" dirty="0" smtClean="0"/>
          </a:p>
          <a:p>
            <a:pPr lvl="0">
              <a:buNone/>
            </a:pPr>
            <a:endParaRPr lang="tr-TR" sz="1800" dirty="0" smtClean="0"/>
          </a:p>
          <a:p>
            <a:pPr lvl="0"/>
            <a:r>
              <a:rPr lang="tr-TR" b="1" u="sng" dirty="0" smtClean="0">
                <a:solidFill>
                  <a:srgbClr val="0070C0"/>
                </a:solidFill>
                <a:effectLst>
                  <a:outerShdw blurRad="38100" dist="38100" dir="2700000" algn="tl">
                    <a:srgbClr val="000000">
                      <a:alpha val="43137"/>
                    </a:srgbClr>
                  </a:outerShdw>
                </a:effectLst>
              </a:rPr>
              <a:t>TANINMASI:</a:t>
            </a:r>
          </a:p>
          <a:p>
            <a:pPr lvl="0">
              <a:buNone/>
            </a:pPr>
            <a:r>
              <a:rPr lang="tr-TR" u="sng" dirty="0" err="1" smtClean="0"/>
              <a:t>World</a:t>
            </a:r>
            <a:r>
              <a:rPr lang="tr-TR" u="sng" dirty="0" smtClean="0"/>
              <a:t> </a:t>
            </a:r>
            <a:r>
              <a:rPr lang="tr-TR" u="sng" dirty="0" err="1" smtClean="0"/>
              <a:t>Federation</a:t>
            </a:r>
            <a:r>
              <a:rPr lang="tr-TR" u="sng" dirty="0" smtClean="0"/>
              <a:t> of </a:t>
            </a:r>
            <a:r>
              <a:rPr lang="tr-TR" u="sng" dirty="0" err="1" smtClean="0"/>
              <a:t>Medical</a:t>
            </a:r>
            <a:r>
              <a:rPr lang="tr-TR" u="sng" dirty="0" smtClean="0"/>
              <a:t> </a:t>
            </a:r>
            <a:r>
              <a:rPr lang="tr-TR" u="sng" dirty="0" err="1" smtClean="0"/>
              <a:t>Education</a:t>
            </a:r>
            <a:r>
              <a:rPr lang="tr-TR" u="sng" dirty="0" smtClean="0"/>
              <a:t>-WFME</a:t>
            </a:r>
            <a:r>
              <a:rPr lang="tr-TR" dirty="0" smtClean="0"/>
              <a:t> </a:t>
            </a:r>
            <a:endParaRPr lang="tr-TR" dirty="0" smtClean="0"/>
          </a:p>
          <a:p>
            <a:pPr lvl="0">
              <a:buNone/>
            </a:pPr>
            <a:r>
              <a:rPr lang="tr-TR" u="sng" dirty="0" smtClean="0"/>
              <a:t>(</a:t>
            </a:r>
            <a:r>
              <a:rPr lang="tr-TR" u="sng" dirty="0" smtClean="0"/>
              <a:t>2013-2023) </a:t>
            </a:r>
            <a:endParaRPr lang="tr-TR" dirty="0" smtClean="0"/>
          </a:p>
          <a:p>
            <a:pPr>
              <a:buNone/>
            </a:pPr>
            <a:r>
              <a:rPr lang="tr-TR" sz="2000" u="sng" dirty="0" smtClean="0">
                <a:hlinkClick r:id="rId3"/>
              </a:rPr>
              <a:t>https://wfme.org/accreditation/accrediting-agencies-status/</a:t>
            </a:r>
            <a:endParaRPr lang="tr-TR" sz="2000" dirty="0"/>
          </a:p>
        </p:txBody>
      </p:sp>
      <p:pic>
        <p:nvPicPr>
          <p:cNvPr id="4" name="Picture 2"/>
          <p:cNvPicPr/>
          <p:nvPr/>
        </p:nvPicPr>
        <p:blipFill>
          <a:blip r:embed="rId4" cstate="print"/>
          <a:stretch>
            <a:fillRect/>
          </a:stretch>
        </p:blipFill>
        <p:spPr>
          <a:xfrm>
            <a:off x="107504" y="0"/>
            <a:ext cx="8712968" cy="1041991"/>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İçerik Yer Tutucusu"/>
          <p:cNvSpPr>
            <a:spLocks noGrp="1"/>
          </p:cNvSpPr>
          <p:nvPr>
            <p:ph sz="quarter" idx="1"/>
          </p:nvPr>
        </p:nvSpPr>
        <p:spPr>
          <a:xfrm>
            <a:off x="251520" y="1867616"/>
            <a:ext cx="8352928" cy="4873752"/>
          </a:xfrm>
        </p:spPr>
        <p:txBody>
          <a:bodyPr/>
          <a:lstStyle/>
          <a:p>
            <a:r>
              <a:rPr lang="tr-TR" b="1" u="sng" dirty="0" smtClean="0">
                <a:solidFill>
                  <a:srgbClr val="0070C0"/>
                </a:solidFill>
                <a:effectLst>
                  <a:outerShdw blurRad="38100" dist="38100" dir="2700000" algn="tl">
                    <a:srgbClr val="000000">
                      <a:alpha val="43137"/>
                    </a:srgbClr>
                  </a:outerShdw>
                </a:effectLst>
              </a:rPr>
              <a:t>Tanıma Statüsüne Sahip Ajanslar:</a:t>
            </a:r>
          </a:p>
          <a:p>
            <a:pPr lvl="1"/>
            <a:r>
              <a:rPr lang="tr-TR" dirty="0" smtClean="0"/>
              <a:t>WFME tarafından kendi ülkeleri veya bölgeleri dışında faaliyet göstermek üzere tanınan tüm akreditasyon kuruluşları</a:t>
            </a:r>
          </a:p>
          <a:p>
            <a:pPr lvl="1"/>
            <a:endParaRPr lang="tr-TR" u="sng" dirty="0" smtClean="0">
              <a:hlinkClick r:id="rId2"/>
            </a:endParaRPr>
          </a:p>
          <a:p>
            <a:pPr lvl="1"/>
            <a:r>
              <a:rPr lang="tr-TR" u="sng" dirty="0" smtClean="0">
                <a:hlinkClick r:id="rId2"/>
              </a:rPr>
              <a:t>Tıp Eğitimi Programlarını</a:t>
            </a:r>
            <a:r>
              <a:rPr lang="tr-TR" dirty="0" smtClean="0"/>
              <a:t> Değerlendirme ve Akreditasyon Derneği</a:t>
            </a:r>
            <a:r>
              <a:rPr lang="tr-TR" u="sng" dirty="0" smtClean="0">
                <a:hlinkClick r:id="rId2"/>
              </a:rPr>
              <a:t> (TEPDAD)</a:t>
            </a:r>
            <a:r>
              <a:rPr lang="tr-TR" dirty="0" smtClean="0"/>
              <a:t> Tıp Eğitimi Değerlendirme ve Akreditasyon Derneği -</a:t>
            </a:r>
            <a:r>
              <a:rPr lang="tr-TR" b="1" dirty="0" smtClean="0"/>
              <a:t> Temmuz 2023'e</a:t>
            </a:r>
            <a:r>
              <a:rPr lang="tr-TR" dirty="0" smtClean="0"/>
              <a:t> kadar kabul edildi.</a:t>
            </a:r>
          </a:p>
          <a:p>
            <a:endParaRPr lang="tr-TR" b="1" dirty="0" smtClean="0"/>
          </a:p>
          <a:p>
            <a:r>
              <a:rPr lang="tr-TR" b="1" dirty="0" smtClean="0"/>
              <a:t>Dünya Tıp Eğitimi Federasyonu</a:t>
            </a:r>
            <a:r>
              <a:rPr lang="tr-TR" dirty="0" smtClean="0"/>
              <a:t> (WFME)</a:t>
            </a:r>
          </a:p>
          <a:p>
            <a:pPr>
              <a:buNone/>
            </a:pPr>
            <a:r>
              <a:rPr lang="tr-TR" sz="1800" u="sng" dirty="0" smtClean="0">
                <a:solidFill>
                  <a:srgbClr val="0070C0"/>
                </a:solidFill>
              </a:rPr>
              <a:t>https://wfme.org/wp-content/uploads/2017/05/WFME-logo-alt-white.png</a:t>
            </a:r>
          </a:p>
        </p:txBody>
      </p:sp>
      <p:pic>
        <p:nvPicPr>
          <p:cNvPr id="4" name="Picture 2"/>
          <p:cNvPicPr/>
          <p:nvPr/>
        </p:nvPicPr>
        <p:blipFill>
          <a:blip r:embed="rId3" cstate="print"/>
          <a:stretch>
            <a:fillRect/>
          </a:stretch>
        </p:blipFill>
        <p:spPr>
          <a:xfrm>
            <a:off x="107504" y="0"/>
            <a:ext cx="8712968" cy="1041991"/>
          </a:xfrm>
          <a:prstGeom prst="rect">
            <a:avLst/>
          </a:prstGeom>
        </p:spPr>
      </p:pic>
      <p:pic>
        <p:nvPicPr>
          <p:cNvPr id="7" name="6 Resim"/>
          <p:cNvPicPr/>
          <p:nvPr/>
        </p:nvPicPr>
        <p:blipFill>
          <a:blip r:embed="rId4" cstate="print"/>
          <a:srcRect l="20992" t="21693" r="52562" b="65609"/>
          <a:stretch>
            <a:fillRect/>
          </a:stretch>
        </p:blipFill>
        <p:spPr bwMode="auto">
          <a:xfrm>
            <a:off x="107504" y="980728"/>
            <a:ext cx="3168352" cy="936104"/>
          </a:xfrm>
          <a:prstGeom prst="rect">
            <a:avLst/>
          </a:prstGeom>
          <a:noFill/>
          <a:ln w="9525">
            <a:noFill/>
            <a:miter lim="800000"/>
            <a:headEnd/>
            <a:tailEnd/>
          </a:ln>
        </p:spPr>
      </p:pic>
      <p:sp>
        <p:nvSpPr>
          <p:cNvPr id="8" name="7 Dikdörtgen"/>
          <p:cNvSpPr/>
          <p:nvPr/>
        </p:nvSpPr>
        <p:spPr>
          <a:xfrm>
            <a:off x="3275856" y="1311151"/>
            <a:ext cx="5472608" cy="46166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tr-TR" sz="2400" b="1" dirty="0" smtClean="0">
                <a:ln/>
                <a:solidFill>
                  <a:schemeClr val="accent3"/>
                </a:solidFill>
              </a:rPr>
              <a:t>Dünya Tıp Eğitimi Federasyonu</a:t>
            </a:r>
            <a:endParaRPr lang="tr-TR" sz="2400" b="1" dirty="0">
              <a:ln/>
              <a:solidFill>
                <a:schemeClr val="accent3"/>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a:xfrm>
            <a:off x="251520" y="1124744"/>
            <a:ext cx="8352928" cy="648072"/>
          </a:xfrm>
        </p:spPr>
        <p:txBody>
          <a:bodyPr/>
          <a:lstStyle/>
          <a:p>
            <a:r>
              <a:rPr lang="tr-TR" dirty="0" smtClean="0">
                <a:solidFill>
                  <a:srgbClr val="C00000"/>
                </a:solidFill>
                <a:latin typeface="Arial Black" pitchFamily="34" charset="0"/>
              </a:rPr>
              <a:t>Temel görevlerimiz</a:t>
            </a:r>
            <a:endParaRPr lang="tr-TR" dirty="0">
              <a:solidFill>
                <a:srgbClr val="C00000"/>
              </a:solidFill>
              <a:latin typeface="Arial Black" pitchFamily="34" charset="0"/>
            </a:endParaRPr>
          </a:p>
        </p:txBody>
      </p:sp>
      <p:pic>
        <p:nvPicPr>
          <p:cNvPr id="4" name="Picture 2"/>
          <p:cNvPicPr/>
          <p:nvPr/>
        </p:nvPicPr>
        <p:blipFill>
          <a:blip r:embed="rId2" cstate="print"/>
          <a:stretch>
            <a:fillRect/>
          </a:stretch>
        </p:blipFill>
        <p:spPr>
          <a:xfrm>
            <a:off x="107504" y="0"/>
            <a:ext cx="8712968" cy="1041991"/>
          </a:xfrm>
          <a:prstGeom prst="rect">
            <a:avLst/>
          </a:prstGeom>
        </p:spPr>
      </p:pic>
      <p:pic>
        <p:nvPicPr>
          <p:cNvPr id="1026" name="Picture 2"/>
          <p:cNvPicPr>
            <a:picLocks noGrp="1" noChangeAspect="1" noChangeArrowheads="1"/>
          </p:cNvPicPr>
          <p:nvPr>
            <p:ph sz="quarter" idx="1"/>
          </p:nvPr>
        </p:nvPicPr>
        <p:blipFill>
          <a:blip r:embed="rId3" cstate="print"/>
          <a:srcRect l="32466" t="36473" r="37070" b="17739"/>
          <a:stretch>
            <a:fillRect/>
          </a:stretch>
        </p:blipFill>
        <p:spPr bwMode="auto">
          <a:xfrm>
            <a:off x="467544" y="1919998"/>
            <a:ext cx="5040560" cy="4267410"/>
          </a:xfrm>
          <a:prstGeom prst="rect">
            <a:avLst/>
          </a:prstGeom>
          <a:noFill/>
          <a:ln w="9525">
            <a:noFill/>
            <a:miter lim="800000"/>
            <a:headEnd/>
            <a:tailEnd/>
          </a:ln>
        </p:spPr>
      </p:pic>
      <p:sp>
        <p:nvSpPr>
          <p:cNvPr id="7" name="6 Dikdörtgen"/>
          <p:cNvSpPr/>
          <p:nvPr/>
        </p:nvSpPr>
        <p:spPr>
          <a:xfrm>
            <a:off x="5508104" y="4653136"/>
            <a:ext cx="2592288" cy="12003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tr-TR" sz="2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Black" pitchFamily="34" charset="0"/>
              </a:rPr>
              <a:t>birlikte yürütmeyi ilke edinmiştir. </a:t>
            </a:r>
            <a:endParaRPr lang="tr-TR" sz="2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Black"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a:xfrm>
            <a:off x="251520" y="1124744"/>
            <a:ext cx="5328592" cy="504056"/>
          </a:xfrm>
        </p:spPr>
        <p:txBody>
          <a:bodyPr>
            <a:normAutofit/>
          </a:bodyPr>
          <a:lstStyle/>
          <a:p>
            <a:r>
              <a:rPr lang="tr-TR" sz="2400" b="1" dirty="0" smtClean="0">
                <a:solidFill>
                  <a:srgbClr val="C00000"/>
                </a:solidFill>
              </a:rPr>
              <a:t>Dünya Tıp Eğitimi Federasyonu</a:t>
            </a:r>
            <a:endParaRPr lang="tr-TR" sz="2400" dirty="0">
              <a:solidFill>
                <a:srgbClr val="C00000"/>
              </a:solidFill>
            </a:endParaRPr>
          </a:p>
        </p:txBody>
      </p:sp>
      <p:sp>
        <p:nvSpPr>
          <p:cNvPr id="6" name="5 İçerik Yer Tutucusu"/>
          <p:cNvSpPr>
            <a:spLocks noGrp="1"/>
          </p:cNvSpPr>
          <p:nvPr>
            <p:ph sz="quarter" idx="1"/>
          </p:nvPr>
        </p:nvSpPr>
        <p:spPr>
          <a:xfrm>
            <a:off x="251520" y="1867616"/>
            <a:ext cx="8352928" cy="4873752"/>
          </a:xfrm>
        </p:spPr>
        <p:txBody>
          <a:bodyPr/>
          <a:lstStyle/>
          <a:p>
            <a:r>
              <a:rPr lang="tr-TR" dirty="0" smtClean="0"/>
              <a:t>WFME Tanıma Programı, ajansları uluslararası kabul görmüş akreditasyon kriterlerine göre değerlendirir. </a:t>
            </a:r>
          </a:p>
          <a:p>
            <a:r>
              <a:rPr lang="tr-TR" dirty="0" smtClean="0"/>
              <a:t>Tanınma Durumu, akredite okullarda tıp eğitiminin kalitesinin uygun ve titiz bir standartta olduğu anlayışını veren kalite ölçüsüdür. </a:t>
            </a:r>
          </a:p>
          <a:p>
            <a:r>
              <a:rPr lang="tr-TR" b="1" dirty="0" smtClean="0"/>
              <a:t>Amaç: </a:t>
            </a:r>
            <a:r>
              <a:rPr lang="tr-TR" dirty="0" smtClean="0"/>
              <a:t>Dünya çapında tıp eğitiminin kalitesini artırmak</a:t>
            </a:r>
            <a:endParaRPr lang="tr-TR" b="1" dirty="0" smtClean="0"/>
          </a:p>
          <a:p>
            <a:endParaRPr lang="tr-TR" dirty="0"/>
          </a:p>
        </p:txBody>
      </p:sp>
      <p:pic>
        <p:nvPicPr>
          <p:cNvPr id="4" name="Picture 2"/>
          <p:cNvPicPr/>
          <p:nvPr/>
        </p:nvPicPr>
        <p:blipFill>
          <a:blip r:embed="rId2" cstate="print"/>
          <a:stretch>
            <a:fillRect/>
          </a:stretch>
        </p:blipFill>
        <p:spPr>
          <a:xfrm>
            <a:off x="107504" y="0"/>
            <a:ext cx="8712968" cy="1041991"/>
          </a:xfrm>
          <a:prstGeom prst="rect">
            <a:avLst/>
          </a:prstGeom>
        </p:spPr>
      </p:pic>
      <p:pic>
        <p:nvPicPr>
          <p:cNvPr id="7" name="6 Resim"/>
          <p:cNvPicPr/>
          <p:nvPr/>
        </p:nvPicPr>
        <p:blipFill>
          <a:blip r:embed="rId3" cstate="print"/>
          <a:srcRect l="20992" t="21693" r="52562" b="65609"/>
          <a:stretch>
            <a:fillRect/>
          </a:stretch>
        </p:blipFill>
        <p:spPr bwMode="auto">
          <a:xfrm>
            <a:off x="5580112" y="908720"/>
            <a:ext cx="3240360" cy="864096"/>
          </a:xfrm>
          <a:prstGeom prst="rect">
            <a:avLst/>
          </a:prstGeom>
          <a:noFill/>
          <a:ln w="9525">
            <a:noFill/>
            <a:miter lim="800000"/>
            <a:headEnd/>
            <a:tailEnd/>
          </a:ln>
        </p:spPr>
      </p:pic>
      <p:pic>
        <p:nvPicPr>
          <p:cNvPr id="8" name="7 Resim" descr="tanıma haritası"/>
          <p:cNvPicPr/>
          <p:nvPr/>
        </p:nvPicPr>
        <p:blipFill>
          <a:blip r:embed="rId4" cstate="print"/>
          <a:srcRect/>
          <a:stretch>
            <a:fillRect/>
          </a:stretch>
        </p:blipFill>
        <p:spPr bwMode="auto">
          <a:xfrm>
            <a:off x="683568" y="4653136"/>
            <a:ext cx="4751742" cy="2041203"/>
          </a:xfrm>
          <a:prstGeom prst="rect">
            <a:avLst/>
          </a:prstGeom>
          <a:noFill/>
          <a:ln w="9525">
            <a:noFill/>
            <a:miter lim="800000"/>
            <a:headEnd/>
            <a:tailEnd/>
          </a:ln>
        </p:spPr>
      </p:pic>
      <p:sp>
        <p:nvSpPr>
          <p:cNvPr id="9" name="8 Dikdörtgen"/>
          <p:cNvSpPr/>
          <p:nvPr/>
        </p:nvSpPr>
        <p:spPr>
          <a:xfrm>
            <a:off x="5580112" y="5085184"/>
            <a:ext cx="2592288" cy="92333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tr-TR" dirty="0" smtClean="0"/>
              <a:t>Tanınma Statüsüne sahip ajansların hizmet verdiği ülkeler</a:t>
            </a:r>
            <a:endParaRPr lang="tr-T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p:nvPr/>
        </p:nvPicPr>
        <p:blipFill>
          <a:blip r:embed="rId2" cstate="print"/>
          <a:stretch>
            <a:fillRect/>
          </a:stretch>
        </p:blipFill>
        <p:spPr>
          <a:xfrm>
            <a:off x="0" y="0"/>
            <a:ext cx="4176464" cy="692696"/>
          </a:xfrm>
          <a:prstGeom prst="rect">
            <a:avLst/>
          </a:prstGeom>
        </p:spPr>
      </p:pic>
      <p:sp>
        <p:nvSpPr>
          <p:cNvPr id="7" name="6 Dikdörtgen"/>
          <p:cNvSpPr/>
          <p:nvPr/>
        </p:nvSpPr>
        <p:spPr>
          <a:xfrm>
            <a:off x="755576" y="2204865"/>
            <a:ext cx="2808312" cy="1754326"/>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tr-TR" b="1" dirty="0" smtClean="0">
                <a:solidFill>
                  <a:srgbClr val="C00000"/>
                </a:solidFill>
              </a:rPr>
              <a:t> TEPDAD</a:t>
            </a:r>
          </a:p>
          <a:p>
            <a:pPr algn="ctr"/>
            <a:r>
              <a:rPr lang="tr-TR" b="1" dirty="0" smtClean="0">
                <a:solidFill>
                  <a:srgbClr val="C00000"/>
                </a:solidFill>
              </a:rPr>
              <a:t>TIP EĞİTİMİ PROGRAMLARI AKREDİTASYON SÜRECİ AKIŞ ŞEMASI</a:t>
            </a:r>
            <a:endParaRPr lang="tr-TR" b="1" dirty="0">
              <a:solidFill>
                <a:srgbClr val="C00000"/>
              </a:solidFill>
            </a:endParaRPr>
          </a:p>
        </p:txBody>
      </p:sp>
      <p:pic>
        <p:nvPicPr>
          <p:cNvPr id="17410" name="Picture 2"/>
          <p:cNvPicPr>
            <a:picLocks noChangeAspect="1" noChangeArrowheads="1"/>
          </p:cNvPicPr>
          <p:nvPr/>
        </p:nvPicPr>
        <p:blipFill>
          <a:blip r:embed="rId3" cstate="print"/>
          <a:srcRect l="21259" t="19000" r="46717" b="5401"/>
          <a:stretch>
            <a:fillRect/>
          </a:stretch>
        </p:blipFill>
        <p:spPr bwMode="auto">
          <a:xfrm>
            <a:off x="4316288" y="0"/>
            <a:ext cx="4648200" cy="685800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a:xfrm>
            <a:off x="35496" y="980728"/>
            <a:ext cx="5616624" cy="504056"/>
          </a:xfrm>
        </p:spPr>
        <p:txBody>
          <a:bodyPr>
            <a:normAutofit fontScale="90000"/>
          </a:bodyPr>
          <a:lstStyle/>
          <a:p>
            <a:r>
              <a:rPr lang="tr-TR" b="1" dirty="0" smtClean="0">
                <a:solidFill>
                  <a:srgbClr val="C00000"/>
                </a:solidFill>
              </a:rPr>
              <a:t>Fakültemizin akreditasyonu</a:t>
            </a:r>
            <a:endParaRPr lang="tr-TR" b="1" dirty="0">
              <a:solidFill>
                <a:srgbClr val="C00000"/>
              </a:solidFill>
            </a:endParaRPr>
          </a:p>
        </p:txBody>
      </p:sp>
      <p:pic>
        <p:nvPicPr>
          <p:cNvPr id="4" name="Picture 2"/>
          <p:cNvPicPr/>
          <p:nvPr/>
        </p:nvPicPr>
        <p:blipFill>
          <a:blip r:embed="rId3" cstate="print"/>
          <a:stretch>
            <a:fillRect/>
          </a:stretch>
        </p:blipFill>
        <p:spPr>
          <a:xfrm>
            <a:off x="107504" y="0"/>
            <a:ext cx="8712968" cy="1041991"/>
          </a:xfrm>
          <a:prstGeom prst="rect">
            <a:avLst/>
          </a:prstGeom>
        </p:spPr>
      </p:pic>
      <p:pic>
        <p:nvPicPr>
          <p:cNvPr id="61442" name="Picture 2" descr="\\10.10.40.37\ortak\5-AKR.SUNUMLARI 22\Akr.Sunum Verileri 2022\Akreditasyon Belgesi 2015-2022\1-SÜTF Akreditasyon Belgesi 2015-2021.jpg"/>
          <p:cNvPicPr>
            <a:picLocks noChangeAspect="1" noChangeArrowheads="1"/>
          </p:cNvPicPr>
          <p:nvPr/>
        </p:nvPicPr>
        <p:blipFill>
          <a:blip r:embed="rId4" cstate="print"/>
          <a:srcRect/>
          <a:stretch>
            <a:fillRect/>
          </a:stretch>
        </p:blipFill>
        <p:spPr bwMode="auto">
          <a:xfrm>
            <a:off x="0" y="2204864"/>
            <a:ext cx="5804153" cy="3639046"/>
          </a:xfrm>
          <a:prstGeom prst="rect">
            <a:avLst/>
          </a:prstGeom>
          <a:noFill/>
        </p:spPr>
      </p:pic>
      <p:graphicFrame>
        <p:nvGraphicFramePr>
          <p:cNvPr id="61443" name="Object 3"/>
          <p:cNvGraphicFramePr>
            <a:graphicFrameLocks noChangeAspect="1"/>
          </p:cNvGraphicFramePr>
          <p:nvPr/>
        </p:nvGraphicFramePr>
        <p:xfrm>
          <a:off x="5796136" y="1484784"/>
          <a:ext cx="2871787" cy="4608512"/>
        </p:xfrm>
        <a:graphic>
          <a:graphicData uri="http://schemas.openxmlformats.org/presentationml/2006/ole">
            <p:oleObj spid="_x0000_s61443" name="Acrobat Document" r:id="rId5" imgW="5668166" imgH="8019048" progId="AcroExch.Document.DC">
              <p:embed/>
            </p:oleObj>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p:nvPr/>
        </p:nvPicPr>
        <p:blipFill>
          <a:blip r:embed="rId2" cstate="print"/>
          <a:stretch>
            <a:fillRect/>
          </a:stretch>
        </p:blipFill>
        <p:spPr>
          <a:xfrm>
            <a:off x="107504" y="0"/>
            <a:ext cx="8712968" cy="1041991"/>
          </a:xfrm>
          <a:prstGeom prst="rect">
            <a:avLst/>
          </a:prstGeom>
        </p:spPr>
      </p:pic>
      <p:pic>
        <p:nvPicPr>
          <p:cNvPr id="16385" name="Picture 1"/>
          <p:cNvPicPr>
            <a:picLocks noChangeAspect="1" noChangeArrowheads="1"/>
          </p:cNvPicPr>
          <p:nvPr/>
        </p:nvPicPr>
        <p:blipFill>
          <a:blip r:embed="rId3" cstate="print"/>
          <a:srcRect l="1309" t="20680" r="35692" b="8761"/>
          <a:stretch>
            <a:fillRect/>
          </a:stretch>
        </p:blipFill>
        <p:spPr bwMode="auto">
          <a:xfrm>
            <a:off x="0" y="764704"/>
            <a:ext cx="9144000" cy="6048672"/>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a:xfrm>
            <a:off x="251520" y="1124744"/>
            <a:ext cx="8352928" cy="432048"/>
          </a:xfrm>
        </p:spPr>
        <p:txBody>
          <a:bodyPr>
            <a:normAutofit fontScale="90000"/>
          </a:bodyPr>
          <a:lstStyle/>
          <a:p>
            <a:r>
              <a:rPr lang="tr-TR" sz="2400" b="1" dirty="0" smtClean="0">
                <a:solidFill>
                  <a:srgbClr val="C00000"/>
                </a:solidFill>
              </a:rPr>
              <a:t>AKREDİTASYON WEB SAYFASI</a:t>
            </a:r>
            <a:endParaRPr lang="tr-TR" sz="2400" b="1" dirty="0">
              <a:solidFill>
                <a:srgbClr val="C00000"/>
              </a:solidFill>
            </a:endParaRPr>
          </a:p>
        </p:txBody>
      </p:sp>
      <p:sp>
        <p:nvSpPr>
          <p:cNvPr id="6" name="5 İçerik Yer Tutucusu"/>
          <p:cNvSpPr>
            <a:spLocks noGrp="1"/>
          </p:cNvSpPr>
          <p:nvPr>
            <p:ph sz="quarter" idx="1"/>
          </p:nvPr>
        </p:nvSpPr>
        <p:spPr>
          <a:xfrm>
            <a:off x="251520" y="1867616"/>
            <a:ext cx="8352928" cy="4873752"/>
          </a:xfrm>
        </p:spPr>
        <p:txBody>
          <a:bodyPr>
            <a:normAutofit fontScale="40000" lnSpcReduction="20000"/>
          </a:bodyPr>
          <a:lstStyle/>
          <a:p>
            <a:r>
              <a:rPr lang="tr-TR" b="1" u="sng" dirty="0" smtClean="0"/>
              <a:t>Fakültemizin “AKREDİTASYON” Web Sayfası -6.1.2021</a:t>
            </a:r>
            <a:endParaRPr lang="tr-TR" sz="1800" dirty="0" smtClean="0"/>
          </a:p>
          <a:p>
            <a:r>
              <a:rPr lang="tr-TR" u="sng" dirty="0" smtClean="0">
                <a:hlinkClick r:id="rId2"/>
              </a:rPr>
              <a:t>https://www.selcuk.edu.tr/tip/Ayrinti/15855-akreditasyon-belgesi</a:t>
            </a:r>
            <a:r>
              <a:rPr lang="tr-TR" dirty="0" smtClean="0"/>
              <a:t> </a:t>
            </a:r>
            <a:endParaRPr lang="tr-TR" sz="3200" dirty="0" smtClean="0"/>
          </a:p>
          <a:p>
            <a:pPr lvl="0"/>
            <a:r>
              <a:rPr lang="tr-TR" dirty="0" smtClean="0"/>
              <a:t>AKREDİTASYON KURULU</a:t>
            </a:r>
            <a:endParaRPr lang="tr-TR" sz="2000" dirty="0" smtClean="0"/>
          </a:p>
          <a:p>
            <a:pPr lvl="0"/>
            <a:r>
              <a:rPr lang="tr-TR" dirty="0" smtClean="0"/>
              <a:t>AKREDİTASYON BELGELERİMİZ</a:t>
            </a:r>
            <a:endParaRPr lang="tr-TR" sz="2000" dirty="0" smtClean="0"/>
          </a:p>
          <a:p>
            <a:pPr lvl="1"/>
            <a:r>
              <a:rPr lang="tr-TR" sz="2400" dirty="0" smtClean="0"/>
              <a:t>2015-2021 BELGESİ</a:t>
            </a:r>
            <a:endParaRPr lang="tr-TR" sz="2000" dirty="0" smtClean="0"/>
          </a:p>
          <a:p>
            <a:pPr lvl="1"/>
            <a:r>
              <a:rPr lang="tr-TR" sz="2400" dirty="0" smtClean="0"/>
              <a:t>2021-2022 BELGESİ</a:t>
            </a:r>
            <a:endParaRPr lang="tr-TR" sz="2000" dirty="0" smtClean="0"/>
          </a:p>
          <a:p>
            <a:pPr lvl="1"/>
            <a:r>
              <a:rPr lang="tr-TR" sz="2400" dirty="0" smtClean="0"/>
              <a:t>2022-2028 BELGESİ</a:t>
            </a:r>
            <a:endParaRPr lang="tr-TR" sz="2000" dirty="0" smtClean="0"/>
          </a:p>
          <a:p>
            <a:pPr lvl="0"/>
            <a:r>
              <a:rPr lang="tr-TR" dirty="0" smtClean="0"/>
              <a:t>AKREDİTE OLAN BİRİMLERİMİZ</a:t>
            </a:r>
            <a:endParaRPr lang="tr-TR" sz="2000" dirty="0" smtClean="0"/>
          </a:p>
          <a:p>
            <a:pPr lvl="1"/>
            <a:r>
              <a:rPr lang="tr-TR" sz="2400" dirty="0" smtClean="0"/>
              <a:t>Akredite Olan Bölümler Listesi</a:t>
            </a:r>
            <a:endParaRPr lang="tr-TR" sz="2000" dirty="0" smtClean="0"/>
          </a:p>
          <a:p>
            <a:pPr lvl="1"/>
            <a:r>
              <a:rPr lang="tr-TR" sz="2400" dirty="0" smtClean="0"/>
              <a:t>Bölümlerin Akredite Belgeleri</a:t>
            </a:r>
            <a:endParaRPr lang="tr-TR" sz="2000" dirty="0" smtClean="0"/>
          </a:p>
          <a:p>
            <a:pPr lvl="0"/>
            <a:r>
              <a:rPr lang="tr-TR" dirty="0" smtClean="0"/>
              <a:t>AKREDİTASYON RAPORLARI</a:t>
            </a:r>
            <a:endParaRPr lang="tr-TR" sz="2000" dirty="0" smtClean="0"/>
          </a:p>
          <a:p>
            <a:pPr lvl="1"/>
            <a:r>
              <a:rPr lang="tr-TR" sz="2400" dirty="0" smtClean="0"/>
              <a:t>2013 ÖDR (1.Dönem)</a:t>
            </a:r>
            <a:endParaRPr lang="tr-TR" sz="2000" dirty="0" smtClean="0"/>
          </a:p>
          <a:p>
            <a:pPr lvl="1"/>
            <a:r>
              <a:rPr lang="tr-TR" sz="2400" dirty="0" smtClean="0"/>
              <a:t>2014 EK ÖDR</a:t>
            </a:r>
            <a:endParaRPr lang="tr-TR" sz="2000" dirty="0" smtClean="0"/>
          </a:p>
          <a:p>
            <a:pPr lvl="1"/>
            <a:r>
              <a:rPr lang="tr-TR" sz="2400" dirty="0" smtClean="0"/>
              <a:t>2017 A-ÖDR</a:t>
            </a:r>
            <a:endParaRPr lang="tr-TR" sz="2000" dirty="0" smtClean="0"/>
          </a:p>
          <a:p>
            <a:pPr lvl="1"/>
            <a:r>
              <a:rPr lang="tr-TR" sz="2400" dirty="0" smtClean="0"/>
              <a:t>2018 GR</a:t>
            </a:r>
            <a:endParaRPr lang="tr-TR" sz="2000" dirty="0" smtClean="0"/>
          </a:p>
          <a:p>
            <a:pPr lvl="1"/>
            <a:r>
              <a:rPr lang="tr-TR" sz="2400" dirty="0" smtClean="0"/>
              <a:t>2019 GR</a:t>
            </a:r>
            <a:endParaRPr lang="tr-TR" sz="2000" dirty="0" smtClean="0"/>
          </a:p>
          <a:p>
            <a:pPr lvl="1"/>
            <a:r>
              <a:rPr lang="tr-TR" sz="2400" dirty="0" smtClean="0"/>
              <a:t>2020 PANDEMİ RAPORU</a:t>
            </a:r>
            <a:endParaRPr lang="tr-TR" sz="2000" dirty="0" smtClean="0"/>
          </a:p>
          <a:p>
            <a:pPr lvl="1"/>
            <a:r>
              <a:rPr lang="tr-TR" sz="2400" dirty="0" smtClean="0"/>
              <a:t>2021 PANDEMİ RAPORU</a:t>
            </a:r>
            <a:endParaRPr lang="tr-TR" sz="2000" dirty="0" smtClean="0"/>
          </a:p>
          <a:p>
            <a:pPr lvl="1"/>
            <a:r>
              <a:rPr lang="tr-TR" sz="2400" dirty="0" smtClean="0"/>
              <a:t>2021 ÖDR (2.Dönem)</a:t>
            </a:r>
            <a:endParaRPr lang="tr-TR" sz="2000" dirty="0" smtClean="0"/>
          </a:p>
          <a:p>
            <a:pPr lvl="0"/>
            <a:r>
              <a:rPr lang="tr-TR" dirty="0" smtClean="0"/>
              <a:t>AKREDİTASYON VERİLERİ</a:t>
            </a:r>
            <a:endParaRPr lang="tr-TR" sz="2000" dirty="0" smtClean="0"/>
          </a:p>
          <a:p>
            <a:pPr lvl="0"/>
            <a:r>
              <a:rPr lang="tr-TR" dirty="0" smtClean="0"/>
              <a:t>AKREDİTASYON BİLGİLENDİRME</a:t>
            </a:r>
            <a:endParaRPr lang="tr-TR" sz="2000" dirty="0" smtClean="0"/>
          </a:p>
          <a:p>
            <a:pPr lvl="1"/>
            <a:r>
              <a:rPr lang="tr-TR" sz="2400" dirty="0" smtClean="0"/>
              <a:t>2013 Akreditasyon Sunumu</a:t>
            </a:r>
            <a:endParaRPr lang="tr-TR" sz="2000" dirty="0" smtClean="0"/>
          </a:p>
          <a:p>
            <a:pPr lvl="1"/>
            <a:r>
              <a:rPr lang="tr-TR" sz="2400" dirty="0" smtClean="0"/>
              <a:t>2014 Akreditasyon Sunumu</a:t>
            </a:r>
            <a:endParaRPr lang="tr-TR" sz="2000" dirty="0" smtClean="0"/>
          </a:p>
          <a:p>
            <a:pPr lvl="1"/>
            <a:r>
              <a:rPr lang="tr-TR" sz="2400" dirty="0" smtClean="0"/>
              <a:t>2021 Akreditasyon Sunumu</a:t>
            </a:r>
            <a:endParaRPr lang="tr-TR" sz="2000" dirty="0" smtClean="0"/>
          </a:p>
          <a:p>
            <a:pPr lvl="0"/>
            <a:r>
              <a:rPr lang="tr-TR" dirty="0" smtClean="0"/>
              <a:t>TEPDAD AKREDİTASYONU</a:t>
            </a:r>
            <a:endParaRPr lang="tr-TR" sz="2000" dirty="0" smtClean="0"/>
          </a:p>
          <a:p>
            <a:pPr lvl="1"/>
            <a:r>
              <a:rPr lang="tr-TR" sz="2400" dirty="0" smtClean="0"/>
              <a:t>TEPDAD: </a:t>
            </a:r>
            <a:r>
              <a:rPr lang="tr-TR" sz="2400" u="sng" dirty="0" smtClean="0">
                <a:hlinkClick r:id="rId3"/>
              </a:rPr>
              <a:t>http://www.</a:t>
            </a:r>
            <a:r>
              <a:rPr lang="tr-TR" sz="2400" u="sng" dirty="0" err="1" smtClean="0">
                <a:hlinkClick r:id="rId3"/>
              </a:rPr>
              <a:t>tepdad</a:t>
            </a:r>
            <a:r>
              <a:rPr lang="tr-TR" sz="2400" u="sng" dirty="0" smtClean="0">
                <a:hlinkClick r:id="rId3"/>
              </a:rPr>
              <a:t>.</a:t>
            </a:r>
            <a:r>
              <a:rPr lang="tr-TR" sz="2400" u="sng" dirty="0" err="1" smtClean="0">
                <a:hlinkClick r:id="rId3"/>
              </a:rPr>
              <a:t>org.tr</a:t>
            </a:r>
            <a:r>
              <a:rPr lang="tr-TR" sz="2400" u="sng" dirty="0" smtClean="0">
                <a:hlinkClick r:id="rId3"/>
              </a:rPr>
              <a:t>/</a:t>
            </a:r>
            <a:r>
              <a:rPr lang="tr-TR" sz="2400" dirty="0" smtClean="0"/>
              <a:t>  </a:t>
            </a:r>
            <a:endParaRPr lang="tr-TR" sz="2000" dirty="0" smtClean="0"/>
          </a:p>
          <a:p>
            <a:pPr lvl="1"/>
            <a:r>
              <a:rPr lang="tr-TR" sz="2400" dirty="0" smtClean="0"/>
              <a:t>AKREDİTE OLAN TIP FAKÜLTELERİ: </a:t>
            </a:r>
            <a:r>
              <a:rPr lang="tr-TR" sz="2400" u="sng" dirty="0" smtClean="0">
                <a:hlinkClick r:id="rId4"/>
              </a:rPr>
              <a:t>http://www.</a:t>
            </a:r>
            <a:r>
              <a:rPr lang="tr-TR" sz="2400" u="sng" dirty="0" err="1" smtClean="0">
                <a:hlinkClick r:id="rId4"/>
              </a:rPr>
              <a:t>tepdad</a:t>
            </a:r>
            <a:r>
              <a:rPr lang="tr-TR" sz="2400" u="sng" dirty="0" smtClean="0">
                <a:hlinkClick r:id="rId4"/>
              </a:rPr>
              <a:t>.</a:t>
            </a:r>
            <a:r>
              <a:rPr lang="tr-TR" sz="2400" u="sng" dirty="0" err="1" smtClean="0">
                <a:hlinkClick r:id="rId4"/>
              </a:rPr>
              <a:t>org.tr</a:t>
            </a:r>
            <a:r>
              <a:rPr lang="tr-TR" sz="2400" u="sng" dirty="0" smtClean="0">
                <a:hlinkClick r:id="rId4"/>
              </a:rPr>
              <a:t>/akredite-</a:t>
            </a:r>
            <a:r>
              <a:rPr lang="tr-TR" sz="2400" u="sng" dirty="0" err="1" smtClean="0">
                <a:hlinkClick r:id="rId4"/>
              </a:rPr>
              <a:t>egitim</a:t>
            </a:r>
            <a:r>
              <a:rPr lang="tr-TR" sz="2400" u="sng" dirty="0" smtClean="0">
                <a:hlinkClick r:id="rId4"/>
              </a:rPr>
              <a:t>-</a:t>
            </a:r>
            <a:r>
              <a:rPr lang="tr-TR" sz="2400" u="sng" dirty="0" err="1" smtClean="0">
                <a:hlinkClick r:id="rId4"/>
              </a:rPr>
              <a:t>programlarinin</a:t>
            </a:r>
            <a:r>
              <a:rPr lang="tr-TR" sz="2400" u="sng" dirty="0" smtClean="0">
                <a:hlinkClick r:id="rId4"/>
              </a:rPr>
              <a:t>-</a:t>
            </a:r>
            <a:r>
              <a:rPr lang="tr-TR" sz="2400" u="sng" dirty="0" err="1" smtClean="0">
                <a:hlinkClick r:id="rId4"/>
              </a:rPr>
              <a:t>guncel</a:t>
            </a:r>
            <a:r>
              <a:rPr lang="tr-TR" sz="2400" u="sng" dirty="0" smtClean="0">
                <a:hlinkClick r:id="rId4"/>
              </a:rPr>
              <a:t>-listesi</a:t>
            </a:r>
            <a:r>
              <a:rPr lang="tr-TR" sz="2400" dirty="0" smtClean="0"/>
              <a:t> </a:t>
            </a:r>
            <a:endParaRPr lang="tr-TR" sz="2000" dirty="0" smtClean="0"/>
          </a:p>
          <a:p>
            <a:r>
              <a:rPr lang="tr-TR" dirty="0" smtClean="0"/>
              <a:t>Güncel Akreditasyon Standartları:  </a:t>
            </a:r>
            <a:r>
              <a:rPr lang="tr-TR" u="sng" dirty="0" smtClean="0">
                <a:hlinkClick r:id="rId5"/>
              </a:rPr>
              <a:t>http://www.</a:t>
            </a:r>
            <a:r>
              <a:rPr lang="tr-TR" u="sng" dirty="0" err="1" smtClean="0">
                <a:hlinkClick r:id="rId5"/>
              </a:rPr>
              <a:t>tepdad</a:t>
            </a:r>
            <a:r>
              <a:rPr lang="tr-TR" u="sng" dirty="0" smtClean="0">
                <a:hlinkClick r:id="rId5"/>
              </a:rPr>
              <a:t>.</a:t>
            </a:r>
            <a:r>
              <a:rPr lang="tr-TR" u="sng" dirty="0" err="1" smtClean="0">
                <a:hlinkClick r:id="rId5"/>
              </a:rPr>
              <a:t>org.tr</a:t>
            </a:r>
            <a:r>
              <a:rPr lang="tr-TR" u="sng" dirty="0" smtClean="0">
                <a:hlinkClick r:id="rId5"/>
              </a:rPr>
              <a:t>/belgeler</a:t>
            </a:r>
            <a:r>
              <a:rPr lang="tr-TR" dirty="0" smtClean="0"/>
              <a:t> </a:t>
            </a:r>
            <a:endParaRPr lang="tr-TR" dirty="0"/>
          </a:p>
        </p:txBody>
      </p:sp>
      <p:pic>
        <p:nvPicPr>
          <p:cNvPr id="4" name="Picture 2"/>
          <p:cNvPicPr/>
          <p:nvPr/>
        </p:nvPicPr>
        <p:blipFill>
          <a:blip r:embed="rId6" cstate="print"/>
          <a:stretch>
            <a:fillRect/>
          </a:stretch>
        </p:blipFill>
        <p:spPr>
          <a:xfrm>
            <a:off x="107504" y="0"/>
            <a:ext cx="8712968" cy="1041991"/>
          </a:xfrm>
          <a:prstGeom prst="rect">
            <a:avLst/>
          </a:prstGeom>
        </p:spPr>
      </p:pic>
      <p:pic>
        <p:nvPicPr>
          <p:cNvPr id="15361" name="Picture 1"/>
          <p:cNvPicPr>
            <a:picLocks noChangeAspect="1" noChangeArrowheads="1"/>
          </p:cNvPicPr>
          <p:nvPr/>
        </p:nvPicPr>
        <p:blipFill>
          <a:blip r:embed="rId7" cstate="print"/>
          <a:srcRect l="15484" t="11440" r="17317" b="6241"/>
          <a:stretch>
            <a:fillRect/>
          </a:stretch>
        </p:blipFill>
        <p:spPr bwMode="auto">
          <a:xfrm>
            <a:off x="4427984" y="2492896"/>
            <a:ext cx="4326359" cy="3312368"/>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İçerik Yer Tutucusu"/>
          <p:cNvGraphicFramePr>
            <a:graphicFrameLocks noGrp="1"/>
          </p:cNvGraphicFramePr>
          <p:nvPr>
            <p:ph sz="quarter" idx="1"/>
          </p:nvPr>
        </p:nvGraphicFramePr>
        <p:xfrm>
          <a:off x="251520" y="1412776"/>
          <a:ext cx="6840761" cy="1776095"/>
        </p:xfrm>
        <a:graphic>
          <a:graphicData uri="http://schemas.openxmlformats.org/drawingml/2006/table">
            <a:tbl>
              <a:tblPr/>
              <a:tblGrid>
                <a:gridCol w="1039495"/>
                <a:gridCol w="836474"/>
                <a:gridCol w="1090250"/>
                <a:gridCol w="862181"/>
                <a:gridCol w="1171327"/>
                <a:gridCol w="1095524"/>
                <a:gridCol w="745510"/>
              </a:tblGrid>
              <a:tr h="495300">
                <a:tc>
                  <a:txBody>
                    <a:bodyPr/>
                    <a:lstStyle/>
                    <a:p>
                      <a:pPr algn="ctr">
                        <a:lnSpc>
                          <a:spcPct val="115000"/>
                        </a:lnSpc>
                        <a:spcAft>
                          <a:spcPts val="0"/>
                        </a:spcAft>
                      </a:pPr>
                      <a:r>
                        <a:rPr lang="tr-TR" sz="1100" b="1" dirty="0">
                          <a:solidFill>
                            <a:srgbClr val="313541"/>
                          </a:solidFill>
                          <a:latin typeface="Calibri"/>
                          <a:ea typeface="Times New Roman"/>
                          <a:cs typeface="Calibri"/>
                        </a:rPr>
                        <a:t>Fakülte /</a:t>
                      </a:r>
                      <a:endParaRPr lang="tr-TR" sz="1100" dirty="0">
                        <a:latin typeface="Calibri"/>
                        <a:ea typeface="Calibri"/>
                        <a:cs typeface="Times New Roman"/>
                      </a:endParaRPr>
                    </a:p>
                    <a:p>
                      <a:pPr algn="ctr">
                        <a:lnSpc>
                          <a:spcPct val="115000"/>
                        </a:lnSpc>
                        <a:spcAft>
                          <a:spcPts val="0"/>
                        </a:spcAft>
                      </a:pPr>
                      <a:r>
                        <a:rPr lang="tr-TR" sz="1100" b="1" dirty="0">
                          <a:solidFill>
                            <a:srgbClr val="313541"/>
                          </a:solidFill>
                          <a:latin typeface="Calibri"/>
                          <a:ea typeface="Times New Roman"/>
                          <a:cs typeface="Calibri"/>
                        </a:rPr>
                        <a:t>Programı</a:t>
                      </a:r>
                      <a:endParaRPr lang="tr-TR" sz="1100"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15000"/>
                        </a:lnSpc>
                        <a:spcAft>
                          <a:spcPts val="0"/>
                        </a:spcAft>
                      </a:pPr>
                      <a:r>
                        <a:rPr lang="tr-TR" sz="1100" b="1">
                          <a:solidFill>
                            <a:srgbClr val="313541"/>
                          </a:solidFill>
                          <a:latin typeface="Calibri"/>
                          <a:ea typeface="Times New Roman"/>
                          <a:cs typeface="Calibri"/>
                        </a:rPr>
                        <a:t>Başvuru</a:t>
                      </a:r>
                      <a:endParaRPr lang="tr-TR" sz="1100">
                        <a:latin typeface="Calibri"/>
                        <a:ea typeface="Calibri"/>
                        <a:cs typeface="Times New Roman"/>
                      </a:endParaRPr>
                    </a:p>
                    <a:p>
                      <a:pPr algn="ctr">
                        <a:lnSpc>
                          <a:spcPct val="115000"/>
                        </a:lnSpc>
                        <a:spcAft>
                          <a:spcPts val="0"/>
                        </a:spcAft>
                      </a:pPr>
                      <a:r>
                        <a:rPr lang="tr-TR" sz="1100" b="1">
                          <a:solidFill>
                            <a:srgbClr val="313541"/>
                          </a:solidFill>
                          <a:latin typeface="Calibri"/>
                          <a:ea typeface="Times New Roman"/>
                          <a:cs typeface="Calibri"/>
                        </a:rPr>
                        <a:t>Yılı</a:t>
                      </a:r>
                      <a:endParaRPr lang="tr-TR" sz="110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15000"/>
                        </a:lnSpc>
                        <a:spcAft>
                          <a:spcPts val="0"/>
                        </a:spcAft>
                      </a:pPr>
                      <a:r>
                        <a:rPr lang="tr-TR" sz="1100" b="1">
                          <a:solidFill>
                            <a:srgbClr val="313541"/>
                          </a:solidFill>
                          <a:latin typeface="Calibri"/>
                          <a:ea typeface="Times New Roman"/>
                          <a:cs typeface="Calibri"/>
                        </a:rPr>
                        <a:t>Akreditasyon Başlangıç Tarihi</a:t>
                      </a:r>
                      <a:endParaRPr lang="tr-TR" sz="110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15000"/>
                        </a:lnSpc>
                        <a:spcAft>
                          <a:spcPts val="0"/>
                        </a:spcAft>
                      </a:pPr>
                      <a:r>
                        <a:rPr lang="tr-TR" sz="1100" b="1">
                          <a:solidFill>
                            <a:srgbClr val="313541"/>
                          </a:solidFill>
                          <a:latin typeface="Calibri"/>
                          <a:ea typeface="Times New Roman"/>
                          <a:cs typeface="Calibri"/>
                        </a:rPr>
                        <a:t>Akreditasyon Bitiş Tarihi</a:t>
                      </a:r>
                      <a:endParaRPr lang="tr-TR" sz="110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15000"/>
                        </a:lnSpc>
                        <a:spcAft>
                          <a:spcPts val="0"/>
                        </a:spcAft>
                      </a:pPr>
                      <a:r>
                        <a:rPr lang="tr-TR" sz="1100" b="1">
                          <a:solidFill>
                            <a:srgbClr val="313541"/>
                          </a:solidFill>
                          <a:latin typeface="Calibri"/>
                          <a:ea typeface="Times New Roman"/>
                          <a:cs typeface="Calibri"/>
                        </a:rPr>
                        <a:t>Akreditasyon Uzatma Tarihi</a:t>
                      </a:r>
                      <a:endParaRPr lang="tr-TR" sz="110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15000"/>
                        </a:lnSpc>
                        <a:spcAft>
                          <a:spcPts val="0"/>
                        </a:spcAft>
                      </a:pPr>
                      <a:r>
                        <a:rPr lang="tr-TR" sz="1100" b="1">
                          <a:solidFill>
                            <a:srgbClr val="313541"/>
                          </a:solidFill>
                          <a:latin typeface="Calibri"/>
                          <a:ea typeface="Times New Roman"/>
                          <a:cs typeface="Calibri"/>
                        </a:rPr>
                        <a:t>Yetkili Kurum</a:t>
                      </a:r>
                      <a:endParaRPr lang="tr-TR" sz="110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15000"/>
                        </a:lnSpc>
                        <a:spcAft>
                          <a:spcPts val="0"/>
                        </a:spcAft>
                      </a:pPr>
                      <a:r>
                        <a:rPr lang="tr-TR" sz="1100" b="1">
                          <a:solidFill>
                            <a:srgbClr val="313541"/>
                          </a:solidFill>
                          <a:latin typeface="Calibri"/>
                          <a:ea typeface="Times New Roman"/>
                          <a:cs typeface="Calibri"/>
                        </a:rPr>
                        <a:t>Belge</a:t>
                      </a:r>
                      <a:endParaRPr lang="tr-TR" sz="110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r>
              <a:tr h="636270">
                <a:tc>
                  <a:txBody>
                    <a:bodyPr/>
                    <a:lstStyle/>
                    <a:p>
                      <a:pPr>
                        <a:lnSpc>
                          <a:spcPct val="115000"/>
                        </a:lnSpc>
                        <a:spcAft>
                          <a:spcPts val="0"/>
                        </a:spcAft>
                      </a:pPr>
                      <a:r>
                        <a:rPr lang="tr-TR" sz="1100">
                          <a:latin typeface="Calibri"/>
                          <a:ea typeface="Calibri"/>
                          <a:cs typeface="Calibri"/>
                        </a:rPr>
                        <a:t>Tıp Fakültesi / MÖTE   TR Programı</a:t>
                      </a:r>
                      <a:endParaRPr lang="tr-TR" sz="110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100">
                          <a:latin typeface="Calibri"/>
                          <a:ea typeface="Calibri"/>
                          <a:cs typeface="Calibri"/>
                        </a:rPr>
                        <a:t>2013</a:t>
                      </a:r>
                      <a:endParaRPr lang="tr-TR" sz="110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100">
                          <a:latin typeface="Calibri"/>
                          <a:ea typeface="Calibri"/>
                          <a:cs typeface="Calibri"/>
                        </a:rPr>
                        <a:t>01.01.2015</a:t>
                      </a:r>
                      <a:endParaRPr lang="tr-TR" sz="110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100">
                          <a:latin typeface="Calibri"/>
                          <a:ea typeface="Calibri"/>
                          <a:cs typeface="Calibri"/>
                        </a:rPr>
                        <a:t>01.01.2021</a:t>
                      </a:r>
                      <a:endParaRPr lang="tr-TR" sz="110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100">
                          <a:latin typeface="Calibri"/>
                          <a:ea typeface="Calibri"/>
                          <a:cs typeface="Calibri"/>
                        </a:rPr>
                        <a:t>01.01.2021-01.01.2022</a:t>
                      </a:r>
                      <a:endParaRPr lang="tr-TR" sz="110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100" u="sng">
                          <a:solidFill>
                            <a:srgbClr val="0D1F61"/>
                          </a:solidFill>
                          <a:latin typeface="Calibri"/>
                          <a:ea typeface="Calibri"/>
                          <a:cs typeface="Calibri"/>
                          <a:hlinkClick r:id="rId2"/>
                        </a:rPr>
                        <a:t>TEPDAD</a:t>
                      </a:r>
                      <a:endParaRPr lang="tr-TR" sz="110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100" u="sng">
                          <a:solidFill>
                            <a:srgbClr val="0000FF"/>
                          </a:solidFill>
                          <a:latin typeface="Calibri"/>
                          <a:ea typeface="Calibri"/>
                          <a:cs typeface="Calibri"/>
                          <a:hlinkClick r:id="rId3" action="ppaction://hlinkfile"/>
                        </a:rPr>
                        <a:t>BELGE</a:t>
                      </a:r>
                      <a:endParaRPr lang="tr-TR" sz="110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4525">
                <a:tc>
                  <a:txBody>
                    <a:bodyPr/>
                    <a:lstStyle/>
                    <a:p>
                      <a:pPr>
                        <a:lnSpc>
                          <a:spcPct val="115000"/>
                        </a:lnSpc>
                        <a:spcAft>
                          <a:spcPts val="0"/>
                        </a:spcAft>
                      </a:pPr>
                      <a:r>
                        <a:rPr lang="tr-TR" sz="1100">
                          <a:latin typeface="Calibri"/>
                          <a:ea typeface="Calibri"/>
                          <a:cs typeface="Calibri"/>
                        </a:rPr>
                        <a:t>Tıp Fakültesi / MÖTE  TR Programı</a:t>
                      </a:r>
                      <a:endParaRPr lang="tr-TR" sz="110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100">
                          <a:latin typeface="Calibri"/>
                          <a:ea typeface="Times New Roman"/>
                          <a:cs typeface="Calibri"/>
                        </a:rPr>
                        <a:t>2021</a:t>
                      </a:r>
                      <a:endParaRPr lang="tr-TR" sz="110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tr-TR" sz="1100">
                        <a:latin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tr-TR" sz="1100">
                        <a:latin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tr-TR" sz="1100">
                        <a:latin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500"/>
                        </a:spcAft>
                      </a:pPr>
                      <a:r>
                        <a:rPr lang="tr-TR" sz="1100" u="sng">
                          <a:solidFill>
                            <a:srgbClr val="0D1F61"/>
                          </a:solidFill>
                          <a:latin typeface="Calibri"/>
                          <a:ea typeface="Calibri"/>
                          <a:cs typeface="Calibri"/>
                          <a:hlinkClick r:id="rId2"/>
                        </a:rPr>
                        <a:t>TEPDAD</a:t>
                      </a:r>
                      <a:endParaRPr lang="tr-TR" sz="110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tr-TR" sz="1100" dirty="0">
                        <a:latin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4" name="Picture 2"/>
          <p:cNvPicPr/>
          <p:nvPr/>
        </p:nvPicPr>
        <p:blipFill>
          <a:blip r:embed="rId4" cstate="print"/>
          <a:stretch>
            <a:fillRect/>
          </a:stretch>
        </p:blipFill>
        <p:spPr>
          <a:xfrm>
            <a:off x="107504" y="0"/>
            <a:ext cx="8712968" cy="1041991"/>
          </a:xfrm>
          <a:prstGeom prst="rect">
            <a:avLst/>
          </a:prstGeom>
        </p:spPr>
      </p:pic>
      <p:graphicFrame>
        <p:nvGraphicFramePr>
          <p:cNvPr id="8" name="7 Tablo"/>
          <p:cNvGraphicFramePr>
            <a:graphicFrameLocks noGrp="1"/>
          </p:cNvGraphicFramePr>
          <p:nvPr/>
        </p:nvGraphicFramePr>
        <p:xfrm>
          <a:off x="348209" y="3645024"/>
          <a:ext cx="6744070" cy="3140969"/>
        </p:xfrm>
        <a:graphic>
          <a:graphicData uri="http://schemas.openxmlformats.org/drawingml/2006/table">
            <a:tbl>
              <a:tblPr/>
              <a:tblGrid>
                <a:gridCol w="1024802"/>
                <a:gridCol w="824651"/>
                <a:gridCol w="1074841"/>
                <a:gridCol w="849994"/>
                <a:gridCol w="1154771"/>
                <a:gridCol w="1080039"/>
                <a:gridCol w="734972"/>
              </a:tblGrid>
              <a:tr h="507552">
                <a:tc>
                  <a:txBody>
                    <a:bodyPr/>
                    <a:lstStyle/>
                    <a:p>
                      <a:pPr algn="ctr">
                        <a:lnSpc>
                          <a:spcPct val="115000"/>
                        </a:lnSpc>
                        <a:spcAft>
                          <a:spcPts val="0"/>
                        </a:spcAft>
                      </a:pPr>
                      <a:r>
                        <a:rPr lang="tr-TR" sz="1000" b="1" dirty="0">
                          <a:solidFill>
                            <a:srgbClr val="313541"/>
                          </a:solidFill>
                          <a:latin typeface="Calibri"/>
                          <a:ea typeface="Times New Roman"/>
                          <a:cs typeface="Calibri"/>
                        </a:rPr>
                        <a:t>Fakülte /</a:t>
                      </a:r>
                      <a:endParaRPr lang="tr-TR" sz="1000" dirty="0">
                        <a:latin typeface="Calibri"/>
                        <a:ea typeface="Calibri"/>
                        <a:cs typeface="Times New Roman"/>
                      </a:endParaRPr>
                    </a:p>
                    <a:p>
                      <a:pPr algn="ctr">
                        <a:lnSpc>
                          <a:spcPct val="115000"/>
                        </a:lnSpc>
                        <a:spcAft>
                          <a:spcPts val="0"/>
                        </a:spcAft>
                      </a:pPr>
                      <a:r>
                        <a:rPr lang="tr-TR" sz="1000" b="1" dirty="0">
                          <a:solidFill>
                            <a:srgbClr val="313541"/>
                          </a:solidFill>
                          <a:latin typeface="Calibri"/>
                          <a:ea typeface="Times New Roman"/>
                          <a:cs typeface="Calibri"/>
                        </a:rPr>
                        <a:t>Programı</a:t>
                      </a:r>
                      <a:endParaRPr lang="tr-TR" sz="1000" dirty="0">
                        <a:latin typeface="Calibri"/>
                        <a:ea typeface="Calibri"/>
                        <a:cs typeface="Times New Roman"/>
                      </a:endParaRPr>
                    </a:p>
                  </a:txBody>
                  <a:tcPr marL="8811" marR="8811" marT="8811" marB="88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15000"/>
                        </a:lnSpc>
                        <a:spcAft>
                          <a:spcPts val="0"/>
                        </a:spcAft>
                      </a:pPr>
                      <a:r>
                        <a:rPr lang="tr-TR" sz="1000" b="1">
                          <a:solidFill>
                            <a:srgbClr val="313541"/>
                          </a:solidFill>
                          <a:latin typeface="Calibri"/>
                          <a:ea typeface="Times New Roman"/>
                          <a:cs typeface="Calibri"/>
                        </a:rPr>
                        <a:t>Başvuru</a:t>
                      </a:r>
                      <a:endParaRPr lang="tr-TR" sz="1000">
                        <a:latin typeface="Calibri"/>
                        <a:ea typeface="Calibri"/>
                        <a:cs typeface="Times New Roman"/>
                      </a:endParaRPr>
                    </a:p>
                    <a:p>
                      <a:pPr algn="ctr">
                        <a:lnSpc>
                          <a:spcPct val="115000"/>
                        </a:lnSpc>
                        <a:spcAft>
                          <a:spcPts val="0"/>
                        </a:spcAft>
                      </a:pPr>
                      <a:r>
                        <a:rPr lang="tr-TR" sz="1000" b="1">
                          <a:solidFill>
                            <a:srgbClr val="313541"/>
                          </a:solidFill>
                          <a:latin typeface="Calibri"/>
                          <a:ea typeface="Times New Roman"/>
                          <a:cs typeface="Calibri"/>
                        </a:rPr>
                        <a:t>Yılı</a:t>
                      </a:r>
                      <a:endParaRPr lang="tr-TR" sz="1000">
                        <a:latin typeface="Calibri"/>
                        <a:ea typeface="Calibri"/>
                        <a:cs typeface="Times New Roman"/>
                      </a:endParaRPr>
                    </a:p>
                  </a:txBody>
                  <a:tcPr marL="8811" marR="8811" marT="8811" marB="88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15000"/>
                        </a:lnSpc>
                        <a:spcAft>
                          <a:spcPts val="0"/>
                        </a:spcAft>
                      </a:pPr>
                      <a:r>
                        <a:rPr lang="tr-TR" sz="1000" b="1">
                          <a:solidFill>
                            <a:srgbClr val="313541"/>
                          </a:solidFill>
                          <a:latin typeface="Calibri"/>
                          <a:ea typeface="Times New Roman"/>
                          <a:cs typeface="Calibri"/>
                        </a:rPr>
                        <a:t>Akreditasyon Başlangıç Tarihi</a:t>
                      </a:r>
                      <a:endParaRPr lang="tr-TR" sz="1000">
                        <a:latin typeface="Calibri"/>
                        <a:ea typeface="Calibri"/>
                        <a:cs typeface="Times New Roman"/>
                      </a:endParaRPr>
                    </a:p>
                  </a:txBody>
                  <a:tcPr marL="8811" marR="8811" marT="8811" marB="88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15000"/>
                        </a:lnSpc>
                        <a:spcAft>
                          <a:spcPts val="0"/>
                        </a:spcAft>
                      </a:pPr>
                      <a:r>
                        <a:rPr lang="tr-TR" sz="1000" b="1">
                          <a:solidFill>
                            <a:srgbClr val="313541"/>
                          </a:solidFill>
                          <a:latin typeface="Calibri"/>
                          <a:ea typeface="Times New Roman"/>
                          <a:cs typeface="Calibri"/>
                        </a:rPr>
                        <a:t>Geçerlilik Süresi</a:t>
                      </a:r>
                      <a:endParaRPr lang="tr-TR" sz="1000">
                        <a:latin typeface="Calibri"/>
                        <a:ea typeface="Calibri"/>
                        <a:cs typeface="Times New Roman"/>
                      </a:endParaRPr>
                    </a:p>
                  </a:txBody>
                  <a:tcPr marL="8811" marR="8811" marT="8811" marB="88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15000"/>
                        </a:lnSpc>
                        <a:spcAft>
                          <a:spcPts val="0"/>
                        </a:spcAft>
                      </a:pPr>
                      <a:r>
                        <a:rPr lang="tr-TR" sz="1000" b="1">
                          <a:solidFill>
                            <a:srgbClr val="313541"/>
                          </a:solidFill>
                          <a:latin typeface="Calibri"/>
                          <a:ea typeface="Times New Roman"/>
                          <a:cs typeface="Calibri"/>
                        </a:rPr>
                        <a:t>Akreditasyon Bitiş Tarihi</a:t>
                      </a:r>
                      <a:endParaRPr lang="tr-TR" sz="1000">
                        <a:latin typeface="Calibri"/>
                        <a:ea typeface="Calibri"/>
                        <a:cs typeface="Times New Roman"/>
                      </a:endParaRPr>
                    </a:p>
                  </a:txBody>
                  <a:tcPr marL="8811" marR="8811" marT="8811" marB="88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15000"/>
                        </a:lnSpc>
                        <a:spcAft>
                          <a:spcPts val="0"/>
                        </a:spcAft>
                      </a:pPr>
                      <a:r>
                        <a:rPr lang="tr-TR" sz="1000" b="1">
                          <a:solidFill>
                            <a:srgbClr val="313541"/>
                          </a:solidFill>
                          <a:latin typeface="Calibri"/>
                          <a:ea typeface="Times New Roman"/>
                          <a:cs typeface="Calibri"/>
                        </a:rPr>
                        <a:t>Yetkili Kurum</a:t>
                      </a:r>
                      <a:endParaRPr lang="tr-TR" sz="1000">
                        <a:latin typeface="Calibri"/>
                        <a:ea typeface="Calibri"/>
                        <a:cs typeface="Times New Roman"/>
                      </a:endParaRPr>
                    </a:p>
                  </a:txBody>
                  <a:tcPr marL="8811" marR="8811" marT="8811" marB="88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15000"/>
                        </a:lnSpc>
                        <a:spcAft>
                          <a:spcPts val="0"/>
                        </a:spcAft>
                      </a:pPr>
                      <a:r>
                        <a:rPr lang="tr-TR" sz="1000" b="1">
                          <a:solidFill>
                            <a:srgbClr val="313541"/>
                          </a:solidFill>
                          <a:latin typeface="Calibri"/>
                          <a:ea typeface="Times New Roman"/>
                          <a:cs typeface="Calibri"/>
                        </a:rPr>
                        <a:t>Belge</a:t>
                      </a:r>
                      <a:endParaRPr lang="tr-TR" sz="1000">
                        <a:latin typeface="Calibri"/>
                        <a:ea typeface="Calibri"/>
                        <a:cs typeface="Times New Roman"/>
                      </a:endParaRPr>
                    </a:p>
                  </a:txBody>
                  <a:tcPr marL="8811" marR="8811" marT="8811" marB="88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r>
              <a:tr h="652010">
                <a:tc>
                  <a:txBody>
                    <a:bodyPr/>
                    <a:lstStyle/>
                    <a:p>
                      <a:pPr>
                        <a:lnSpc>
                          <a:spcPct val="115000"/>
                        </a:lnSpc>
                        <a:spcAft>
                          <a:spcPts val="0"/>
                        </a:spcAft>
                      </a:pPr>
                      <a:r>
                        <a:rPr lang="tr-TR" sz="1000">
                          <a:latin typeface="Calibri"/>
                          <a:ea typeface="Calibri"/>
                          <a:cs typeface="Calibri"/>
                        </a:rPr>
                        <a:t>Beyin Cerrahisi</a:t>
                      </a:r>
                      <a:endParaRPr lang="tr-TR" sz="1000">
                        <a:latin typeface="Calibri"/>
                        <a:ea typeface="Calibri"/>
                        <a:cs typeface="Times New Roman"/>
                      </a:endParaRPr>
                    </a:p>
                  </a:txBody>
                  <a:tcPr marL="8811" marR="8811" marT="8811" marB="88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a:latin typeface="Calibri"/>
                          <a:ea typeface="Calibri"/>
                          <a:cs typeface="Calibri"/>
                        </a:rPr>
                        <a:t>2016</a:t>
                      </a:r>
                      <a:endParaRPr lang="tr-TR" sz="1000">
                        <a:latin typeface="Calibri"/>
                        <a:ea typeface="Calibri"/>
                        <a:cs typeface="Times New Roman"/>
                      </a:endParaRPr>
                    </a:p>
                  </a:txBody>
                  <a:tcPr marL="8811" marR="8811" marT="8811" marB="88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a:latin typeface="Calibri"/>
                          <a:ea typeface="Calibri"/>
                          <a:cs typeface="Calibri"/>
                        </a:rPr>
                        <a:t>08.03.2018</a:t>
                      </a:r>
                      <a:endParaRPr lang="tr-TR" sz="1000">
                        <a:latin typeface="Calibri"/>
                        <a:ea typeface="Calibri"/>
                        <a:cs typeface="Times New Roman"/>
                      </a:endParaRPr>
                    </a:p>
                  </a:txBody>
                  <a:tcPr marL="8811" marR="8811" marT="8811" marB="88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dirty="0">
                          <a:latin typeface="Calibri"/>
                          <a:ea typeface="Calibri"/>
                          <a:cs typeface="Calibri"/>
                        </a:rPr>
                        <a:t>5 yıl</a:t>
                      </a:r>
                      <a:endParaRPr lang="tr-TR" sz="1000" dirty="0">
                        <a:latin typeface="Calibri"/>
                        <a:ea typeface="Calibri"/>
                        <a:cs typeface="Times New Roman"/>
                      </a:endParaRPr>
                    </a:p>
                  </a:txBody>
                  <a:tcPr marL="8811" marR="8811" marT="8811" marB="88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a:latin typeface="Calibri"/>
                          <a:ea typeface="Times New Roman"/>
                          <a:cs typeface="Calibri"/>
                        </a:rPr>
                        <a:t>2023</a:t>
                      </a:r>
                      <a:endParaRPr lang="tr-TR" sz="1000">
                        <a:latin typeface="Calibri"/>
                        <a:ea typeface="Calibri"/>
                        <a:cs typeface="Times New Roman"/>
                      </a:endParaRPr>
                    </a:p>
                  </a:txBody>
                  <a:tcPr marL="8811" marR="8811" marT="8811" marB="88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a:latin typeface="Calibri"/>
                          <a:ea typeface="Calibri"/>
                          <a:cs typeface="Calibri"/>
                        </a:rPr>
                        <a:t>Türk Nöroşirurji Derneği</a:t>
                      </a:r>
                      <a:endParaRPr lang="tr-TR" sz="1000">
                        <a:latin typeface="Calibri"/>
                        <a:ea typeface="Calibri"/>
                        <a:cs typeface="Times New Roman"/>
                      </a:endParaRPr>
                    </a:p>
                  </a:txBody>
                  <a:tcPr marL="8811" marR="8811" marT="8811" marB="88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a:latin typeface="Calibri"/>
                          <a:ea typeface="Calibri"/>
                          <a:cs typeface="Calibri"/>
                        </a:rPr>
                        <a:t>BELGE</a:t>
                      </a:r>
                      <a:endParaRPr lang="tr-TR" sz="1000">
                        <a:latin typeface="Calibri"/>
                        <a:ea typeface="Calibri"/>
                        <a:cs typeface="Times New Roman"/>
                      </a:endParaRPr>
                    </a:p>
                  </a:txBody>
                  <a:tcPr marL="8811" marR="8811" marT="8811" marB="88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0469">
                <a:tc>
                  <a:txBody>
                    <a:bodyPr/>
                    <a:lstStyle/>
                    <a:p>
                      <a:pPr>
                        <a:lnSpc>
                          <a:spcPct val="115000"/>
                        </a:lnSpc>
                        <a:spcAft>
                          <a:spcPts val="0"/>
                        </a:spcAft>
                      </a:pPr>
                      <a:r>
                        <a:rPr lang="tr-TR" sz="1000">
                          <a:latin typeface="Calibri"/>
                          <a:ea typeface="Times New Roman"/>
                          <a:cs typeface="Calibri"/>
                        </a:rPr>
                        <a:t>Plastik Cerrahi</a:t>
                      </a:r>
                      <a:endParaRPr lang="tr-TR" sz="1000">
                        <a:latin typeface="Calibri"/>
                        <a:ea typeface="Calibri"/>
                        <a:cs typeface="Times New Roman"/>
                      </a:endParaRPr>
                    </a:p>
                  </a:txBody>
                  <a:tcPr marL="8811" marR="8811" marT="8811" marB="88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a:latin typeface="Calibri"/>
                          <a:ea typeface="Times New Roman"/>
                          <a:cs typeface="Calibri"/>
                        </a:rPr>
                        <a:t>2016</a:t>
                      </a:r>
                      <a:endParaRPr lang="tr-TR" sz="1000">
                        <a:latin typeface="Calibri"/>
                        <a:ea typeface="Calibri"/>
                        <a:cs typeface="Times New Roman"/>
                      </a:endParaRPr>
                    </a:p>
                  </a:txBody>
                  <a:tcPr marL="8811" marR="8811" marT="8811" marB="88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500"/>
                        </a:spcAft>
                      </a:pPr>
                      <a:r>
                        <a:rPr lang="tr-TR" sz="1000">
                          <a:latin typeface="Calibri"/>
                          <a:ea typeface="Times New Roman"/>
                          <a:cs typeface="Calibri"/>
                        </a:rPr>
                        <a:t>05.07.2018</a:t>
                      </a:r>
                      <a:endParaRPr lang="tr-TR" sz="1000">
                        <a:latin typeface="Calibri"/>
                        <a:ea typeface="Calibri"/>
                        <a:cs typeface="Times New Roman"/>
                      </a:endParaRPr>
                    </a:p>
                  </a:txBody>
                  <a:tcPr marL="8811" marR="8811" marT="8811" marB="88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500"/>
                        </a:spcAft>
                      </a:pPr>
                      <a:r>
                        <a:rPr lang="tr-TR" sz="1000">
                          <a:latin typeface="Calibri"/>
                          <a:ea typeface="Times New Roman"/>
                          <a:cs typeface="Calibri"/>
                        </a:rPr>
                        <a:t>5 yıl</a:t>
                      </a:r>
                      <a:endParaRPr lang="tr-TR" sz="1000">
                        <a:latin typeface="Calibri"/>
                        <a:ea typeface="Calibri"/>
                        <a:cs typeface="Times New Roman"/>
                      </a:endParaRPr>
                    </a:p>
                  </a:txBody>
                  <a:tcPr marL="8811" marR="8811" marT="8811" marB="88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500"/>
                        </a:spcAft>
                      </a:pPr>
                      <a:r>
                        <a:rPr lang="tr-TR" sz="1000">
                          <a:latin typeface="Calibri"/>
                          <a:ea typeface="Times New Roman"/>
                          <a:cs typeface="Calibri"/>
                        </a:rPr>
                        <a:t>2023</a:t>
                      </a:r>
                      <a:endParaRPr lang="tr-TR" sz="1000">
                        <a:latin typeface="Calibri"/>
                        <a:ea typeface="Calibri"/>
                        <a:cs typeface="Times New Roman"/>
                      </a:endParaRPr>
                    </a:p>
                  </a:txBody>
                  <a:tcPr marL="8811" marR="8811" marT="8811" marB="88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500"/>
                        </a:spcAft>
                      </a:pPr>
                      <a:r>
                        <a:rPr lang="tr-TR" sz="1000">
                          <a:latin typeface="Calibri"/>
                          <a:ea typeface="Times New Roman"/>
                          <a:cs typeface="Calibri"/>
                        </a:rPr>
                        <a:t>Türk Plastik Cerrahi Derneği</a:t>
                      </a:r>
                      <a:endParaRPr lang="tr-TR" sz="1000">
                        <a:latin typeface="Calibri"/>
                        <a:ea typeface="Calibri"/>
                        <a:cs typeface="Times New Roman"/>
                      </a:endParaRPr>
                    </a:p>
                  </a:txBody>
                  <a:tcPr marL="8811" marR="8811" marT="8811" marB="88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500"/>
                        </a:spcAft>
                      </a:pPr>
                      <a:r>
                        <a:rPr lang="tr-TR" sz="1000">
                          <a:latin typeface="Calibri"/>
                          <a:ea typeface="Calibri"/>
                          <a:cs typeface="Calibri"/>
                        </a:rPr>
                        <a:t>BELGE</a:t>
                      </a:r>
                      <a:endParaRPr lang="tr-TR" sz="1000">
                        <a:latin typeface="Calibri"/>
                        <a:ea typeface="Calibri"/>
                        <a:cs typeface="Times New Roman"/>
                      </a:endParaRPr>
                    </a:p>
                  </a:txBody>
                  <a:tcPr marL="8811" marR="8811" marT="8811" marB="88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0469">
                <a:tc>
                  <a:txBody>
                    <a:bodyPr/>
                    <a:lstStyle/>
                    <a:p>
                      <a:pPr>
                        <a:lnSpc>
                          <a:spcPct val="115000"/>
                        </a:lnSpc>
                        <a:spcAft>
                          <a:spcPts val="0"/>
                        </a:spcAft>
                      </a:pPr>
                      <a:r>
                        <a:rPr lang="tr-TR" sz="1000">
                          <a:latin typeface="Calibri"/>
                          <a:ea typeface="Times New Roman"/>
                          <a:cs typeface="Calibri"/>
                        </a:rPr>
                        <a:t>Genel Cerrahi</a:t>
                      </a:r>
                      <a:endParaRPr lang="tr-TR" sz="1000">
                        <a:latin typeface="Calibri"/>
                        <a:ea typeface="Calibri"/>
                        <a:cs typeface="Times New Roman"/>
                      </a:endParaRPr>
                    </a:p>
                  </a:txBody>
                  <a:tcPr marL="8811" marR="8811" marT="8811" marB="88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a:latin typeface="Calibri"/>
                          <a:ea typeface="Times New Roman"/>
                          <a:cs typeface="Calibri"/>
                        </a:rPr>
                        <a:t>2017</a:t>
                      </a:r>
                      <a:endParaRPr lang="tr-TR" sz="1000">
                        <a:latin typeface="Calibri"/>
                        <a:ea typeface="Calibri"/>
                        <a:cs typeface="Times New Roman"/>
                      </a:endParaRPr>
                    </a:p>
                  </a:txBody>
                  <a:tcPr marL="8811" marR="8811" marT="8811" marB="88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500"/>
                        </a:spcAft>
                      </a:pPr>
                      <a:r>
                        <a:rPr lang="tr-TR" sz="1000">
                          <a:latin typeface="Calibri"/>
                          <a:ea typeface="Times New Roman"/>
                          <a:cs typeface="Calibri"/>
                        </a:rPr>
                        <a:t>01.01.2019</a:t>
                      </a:r>
                      <a:endParaRPr lang="tr-TR" sz="1000">
                        <a:latin typeface="Calibri"/>
                        <a:ea typeface="Calibri"/>
                        <a:cs typeface="Times New Roman"/>
                      </a:endParaRPr>
                    </a:p>
                  </a:txBody>
                  <a:tcPr marL="8811" marR="8811" marT="8811" marB="88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500"/>
                        </a:spcAft>
                      </a:pPr>
                      <a:r>
                        <a:rPr lang="tr-TR" sz="1000">
                          <a:latin typeface="Calibri"/>
                          <a:ea typeface="Times New Roman"/>
                          <a:cs typeface="Calibri"/>
                        </a:rPr>
                        <a:t>5 yıl</a:t>
                      </a:r>
                      <a:endParaRPr lang="tr-TR" sz="1000">
                        <a:latin typeface="Calibri"/>
                        <a:ea typeface="Calibri"/>
                        <a:cs typeface="Times New Roman"/>
                      </a:endParaRPr>
                    </a:p>
                  </a:txBody>
                  <a:tcPr marL="8811" marR="8811" marT="8811" marB="88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500"/>
                        </a:spcAft>
                      </a:pPr>
                      <a:r>
                        <a:rPr lang="tr-TR" sz="1000">
                          <a:latin typeface="Calibri"/>
                          <a:ea typeface="Times New Roman"/>
                          <a:cs typeface="Calibri"/>
                        </a:rPr>
                        <a:t>2024</a:t>
                      </a:r>
                      <a:endParaRPr lang="tr-TR" sz="1000">
                        <a:latin typeface="Calibri"/>
                        <a:ea typeface="Calibri"/>
                        <a:cs typeface="Times New Roman"/>
                      </a:endParaRPr>
                    </a:p>
                  </a:txBody>
                  <a:tcPr marL="8811" marR="8811" marT="8811" marB="88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500"/>
                        </a:spcAft>
                      </a:pPr>
                      <a:r>
                        <a:rPr lang="tr-TR" sz="1000">
                          <a:latin typeface="Calibri"/>
                          <a:ea typeface="Times New Roman"/>
                          <a:cs typeface="Calibri"/>
                        </a:rPr>
                        <a:t>Türk Cerrahi Derneği</a:t>
                      </a:r>
                      <a:endParaRPr lang="tr-TR" sz="1000">
                        <a:latin typeface="Calibri"/>
                        <a:ea typeface="Calibri"/>
                        <a:cs typeface="Times New Roman"/>
                      </a:endParaRPr>
                    </a:p>
                  </a:txBody>
                  <a:tcPr marL="8811" marR="8811" marT="8811" marB="88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tr-TR" sz="1000">
                          <a:latin typeface="Calibri"/>
                          <a:ea typeface="Calibri"/>
                          <a:cs typeface="Calibri"/>
                        </a:rPr>
                        <a:t>BELGE</a:t>
                      </a:r>
                      <a:endParaRPr lang="tr-TR" sz="1000">
                        <a:latin typeface="Calibri"/>
                        <a:ea typeface="Calibri"/>
                        <a:cs typeface="Times New Roman"/>
                      </a:endParaRPr>
                    </a:p>
                  </a:txBody>
                  <a:tcPr marL="8811" marR="8811" marT="8811" marB="88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0469">
                <a:tc>
                  <a:txBody>
                    <a:bodyPr/>
                    <a:lstStyle/>
                    <a:p>
                      <a:pPr>
                        <a:lnSpc>
                          <a:spcPct val="115000"/>
                        </a:lnSpc>
                        <a:spcAft>
                          <a:spcPts val="0"/>
                        </a:spcAft>
                      </a:pPr>
                      <a:r>
                        <a:rPr lang="tr-TR" sz="1000">
                          <a:latin typeface="Calibri"/>
                          <a:ea typeface="Times New Roman"/>
                          <a:cs typeface="Calibri"/>
                        </a:rPr>
                        <a:t>Ortopedi</a:t>
                      </a:r>
                      <a:endParaRPr lang="tr-TR" sz="1000">
                        <a:latin typeface="Calibri"/>
                        <a:ea typeface="Calibri"/>
                        <a:cs typeface="Times New Roman"/>
                      </a:endParaRPr>
                    </a:p>
                  </a:txBody>
                  <a:tcPr marL="8811" marR="8811" marT="8811" marB="88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a:latin typeface="Calibri"/>
                          <a:ea typeface="Times New Roman"/>
                          <a:cs typeface="Calibri"/>
                        </a:rPr>
                        <a:t>2017</a:t>
                      </a:r>
                      <a:endParaRPr lang="tr-TR" sz="1000">
                        <a:latin typeface="Calibri"/>
                        <a:ea typeface="Calibri"/>
                        <a:cs typeface="Times New Roman"/>
                      </a:endParaRPr>
                    </a:p>
                  </a:txBody>
                  <a:tcPr marL="8811" marR="8811" marT="8811" marB="88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500"/>
                        </a:spcAft>
                      </a:pPr>
                      <a:r>
                        <a:rPr lang="tr-TR" sz="1000">
                          <a:latin typeface="Calibri"/>
                          <a:ea typeface="Times New Roman"/>
                          <a:cs typeface="Calibri"/>
                        </a:rPr>
                        <a:t>09.03.2019</a:t>
                      </a:r>
                      <a:endParaRPr lang="tr-TR" sz="1000">
                        <a:latin typeface="Calibri"/>
                        <a:ea typeface="Calibri"/>
                        <a:cs typeface="Times New Roman"/>
                      </a:endParaRPr>
                    </a:p>
                  </a:txBody>
                  <a:tcPr marL="8811" marR="8811" marT="8811" marB="88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500"/>
                        </a:spcAft>
                      </a:pPr>
                      <a:r>
                        <a:rPr lang="tr-TR" sz="1000">
                          <a:latin typeface="Calibri"/>
                          <a:ea typeface="Times New Roman"/>
                          <a:cs typeface="Calibri"/>
                        </a:rPr>
                        <a:t>5 yıl</a:t>
                      </a:r>
                      <a:endParaRPr lang="tr-TR" sz="1000">
                        <a:latin typeface="Calibri"/>
                        <a:ea typeface="Calibri"/>
                        <a:cs typeface="Times New Roman"/>
                      </a:endParaRPr>
                    </a:p>
                  </a:txBody>
                  <a:tcPr marL="8811" marR="8811" marT="8811" marB="88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500"/>
                        </a:spcAft>
                      </a:pPr>
                      <a:r>
                        <a:rPr lang="tr-TR" sz="1000">
                          <a:latin typeface="Calibri"/>
                          <a:ea typeface="Times New Roman"/>
                          <a:cs typeface="Calibri"/>
                        </a:rPr>
                        <a:t>2024</a:t>
                      </a:r>
                      <a:endParaRPr lang="tr-TR" sz="1000">
                        <a:latin typeface="Calibri"/>
                        <a:ea typeface="Calibri"/>
                        <a:cs typeface="Times New Roman"/>
                      </a:endParaRPr>
                    </a:p>
                  </a:txBody>
                  <a:tcPr marL="8811" marR="8811" marT="8811" marB="88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500"/>
                        </a:spcAft>
                      </a:pPr>
                      <a:r>
                        <a:rPr lang="tr-TR" sz="1000">
                          <a:latin typeface="Calibri"/>
                          <a:ea typeface="Times New Roman"/>
                          <a:cs typeface="Calibri"/>
                        </a:rPr>
                        <a:t>Türk Ortopedi Derneği</a:t>
                      </a:r>
                      <a:endParaRPr lang="tr-TR" sz="1000">
                        <a:latin typeface="Calibri"/>
                        <a:ea typeface="Calibri"/>
                        <a:cs typeface="Times New Roman"/>
                      </a:endParaRPr>
                    </a:p>
                  </a:txBody>
                  <a:tcPr marL="8811" marR="8811" marT="8811" marB="88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tr-TR" sz="1000" dirty="0">
                          <a:latin typeface="Calibri"/>
                          <a:ea typeface="Calibri"/>
                          <a:cs typeface="Calibri"/>
                        </a:rPr>
                        <a:t>BELGE</a:t>
                      </a:r>
                      <a:endParaRPr lang="tr-TR" sz="1000" dirty="0">
                        <a:latin typeface="Calibri"/>
                        <a:ea typeface="Calibri"/>
                        <a:cs typeface="Times New Roman"/>
                      </a:endParaRPr>
                    </a:p>
                  </a:txBody>
                  <a:tcPr marL="8811" marR="8811" marT="8811" marB="88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4337" name="Rectangle 1"/>
          <p:cNvSpPr>
            <a:spLocks noChangeArrowheads="1"/>
          </p:cNvSpPr>
          <p:nvPr/>
        </p:nvSpPr>
        <p:spPr bwMode="auto">
          <a:xfrm>
            <a:off x="179512" y="1021959"/>
            <a:ext cx="5364088"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rgbClr val="FF0000"/>
                </a:solidFill>
                <a:effectLst/>
                <a:latin typeface="Calibri" pitchFamily="34" charset="0"/>
                <a:ea typeface="Calibri" pitchFamily="34" charset="0"/>
                <a:cs typeface="Calibri" pitchFamily="34" charset="0"/>
              </a:rPr>
              <a:t>TIP FAKÜLTEMİZİN (MÖTE) AKREDİTASYONLARI</a:t>
            </a:r>
            <a:endParaRPr kumimoji="0" lang="tr-TR"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1"/>
          <p:cNvSpPr>
            <a:spLocks noChangeArrowheads="1"/>
          </p:cNvSpPr>
          <p:nvPr/>
        </p:nvSpPr>
        <p:spPr bwMode="auto">
          <a:xfrm>
            <a:off x="323528" y="3269596"/>
            <a:ext cx="684076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6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ANABİLİM DALLARIMIZIN TIPTA UZMANLIK (MSTE) AKREDİTASYONLARI</a:t>
            </a: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a:xfrm>
            <a:off x="251520" y="1052736"/>
            <a:ext cx="8352928" cy="432048"/>
          </a:xfrm>
        </p:spPr>
        <p:txBody>
          <a:bodyPr>
            <a:normAutofit/>
          </a:bodyPr>
          <a:lstStyle/>
          <a:p>
            <a:r>
              <a:rPr lang="tr-TR" sz="2000" b="1" dirty="0" smtClean="0">
                <a:solidFill>
                  <a:srgbClr val="C00000"/>
                </a:solidFill>
              </a:rPr>
              <a:t>AKREDİTASYON ÖZ DEĞERLENDİRME KURULU-2021</a:t>
            </a:r>
            <a:endParaRPr lang="tr-TR" sz="2000" b="1" dirty="0">
              <a:solidFill>
                <a:srgbClr val="C00000"/>
              </a:solidFill>
            </a:endParaRPr>
          </a:p>
        </p:txBody>
      </p:sp>
      <p:graphicFrame>
        <p:nvGraphicFramePr>
          <p:cNvPr id="7" name="6 İçerik Yer Tutucusu"/>
          <p:cNvGraphicFramePr>
            <a:graphicFrameLocks noGrp="1"/>
          </p:cNvGraphicFramePr>
          <p:nvPr>
            <p:ph sz="quarter" idx="1"/>
          </p:nvPr>
        </p:nvGraphicFramePr>
        <p:xfrm>
          <a:off x="251520" y="1556792"/>
          <a:ext cx="8352928" cy="3312363"/>
        </p:xfrm>
        <a:graphic>
          <a:graphicData uri="http://schemas.openxmlformats.org/drawingml/2006/table">
            <a:tbl>
              <a:tblPr/>
              <a:tblGrid>
                <a:gridCol w="1572153"/>
                <a:gridCol w="2959089"/>
                <a:gridCol w="1352155"/>
                <a:gridCol w="1481719"/>
                <a:gridCol w="987812"/>
              </a:tblGrid>
              <a:tr h="437482">
                <a:tc rowSpan="2">
                  <a:txBody>
                    <a:bodyPr/>
                    <a:lstStyle/>
                    <a:p>
                      <a:pPr algn="ctr">
                        <a:spcAft>
                          <a:spcPts val="0"/>
                        </a:spcAft>
                      </a:pPr>
                      <a:r>
                        <a:rPr lang="tr-TR" sz="1400" b="1" dirty="0">
                          <a:solidFill>
                            <a:srgbClr val="1F497D"/>
                          </a:solidFill>
                          <a:latin typeface="Times New Roman"/>
                          <a:ea typeface="Times New Roman"/>
                          <a:cs typeface="Times New Roman"/>
                        </a:rPr>
                        <a:t>B-20</a:t>
                      </a:r>
                      <a:endParaRPr lang="tr-TR" sz="1000" dirty="0">
                        <a:latin typeface="Times New Roman"/>
                        <a:ea typeface="Times New Roman"/>
                        <a:cs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6E3BC"/>
                    </a:solidFill>
                  </a:tcPr>
                </a:tc>
                <a:tc gridSpan="4">
                  <a:txBody>
                    <a:bodyPr/>
                    <a:lstStyle/>
                    <a:p>
                      <a:pPr algn="ctr">
                        <a:spcAft>
                          <a:spcPts val="0"/>
                        </a:spcAft>
                      </a:pPr>
                      <a:r>
                        <a:rPr lang="tr-TR" sz="1400" b="1">
                          <a:solidFill>
                            <a:srgbClr val="1F497D"/>
                          </a:solidFill>
                          <a:latin typeface="Times New Roman"/>
                          <a:ea typeface="Times New Roman"/>
                          <a:cs typeface="Times New Roman"/>
                        </a:rPr>
                        <a:t>AKREDİTASYON ÖZ DEĞERLENDİRME KURULU</a:t>
                      </a:r>
                      <a:endParaRPr lang="tr-TR" sz="1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6E3BC"/>
                    </a:solidFill>
                  </a:tcPr>
                </a:tc>
                <a:tc hMerge="1">
                  <a:txBody>
                    <a:bodyPr/>
                    <a:lstStyle/>
                    <a:p>
                      <a:endParaRPr lang="tr-TR"/>
                    </a:p>
                  </a:txBody>
                  <a:tcPr/>
                </a:tc>
                <a:tc hMerge="1">
                  <a:txBody>
                    <a:bodyPr/>
                    <a:lstStyle/>
                    <a:p>
                      <a:endParaRPr lang="tr-TR"/>
                    </a:p>
                  </a:txBody>
                  <a:tcPr/>
                </a:tc>
                <a:tc hMerge="1">
                  <a:txBody>
                    <a:bodyPr/>
                    <a:lstStyle/>
                    <a:p>
                      <a:endParaRPr lang="tr-TR"/>
                    </a:p>
                  </a:txBody>
                  <a:tcPr/>
                </a:tc>
              </a:tr>
              <a:tr h="343736">
                <a:tc vMerge="1">
                  <a:txBody>
                    <a:bodyPr/>
                    <a:lstStyle/>
                    <a:p>
                      <a:endParaRPr lang="tr-TR"/>
                    </a:p>
                  </a:txBody>
                  <a:tcPr/>
                </a:tc>
                <a:tc gridSpan="4">
                  <a:txBody>
                    <a:bodyPr/>
                    <a:lstStyle/>
                    <a:p>
                      <a:pPr algn="ctr">
                        <a:spcAft>
                          <a:spcPts val="0"/>
                        </a:spcAft>
                      </a:pPr>
                      <a:r>
                        <a:rPr lang="tr-TR" sz="1100" b="1" i="1">
                          <a:solidFill>
                            <a:srgbClr val="C00000"/>
                          </a:solidFill>
                          <a:latin typeface="Times New Roman"/>
                          <a:ea typeface="Times New Roman"/>
                          <a:cs typeface="Times New Roman"/>
                        </a:rPr>
                        <a:t>(110 kişi / 95 madde)</a:t>
                      </a:r>
                      <a:endParaRPr lang="tr-TR" sz="1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DBDB"/>
                    </a:solidFill>
                  </a:tcPr>
                </a:tc>
                <a:tc hMerge="1">
                  <a:txBody>
                    <a:bodyPr/>
                    <a:lstStyle/>
                    <a:p>
                      <a:endParaRPr lang="tr-TR"/>
                    </a:p>
                  </a:txBody>
                  <a:tcPr/>
                </a:tc>
                <a:tc hMerge="1">
                  <a:txBody>
                    <a:bodyPr/>
                    <a:lstStyle/>
                    <a:p>
                      <a:endParaRPr lang="tr-TR"/>
                    </a:p>
                  </a:txBody>
                  <a:tcPr/>
                </a:tc>
                <a:tc hMerge="1">
                  <a:txBody>
                    <a:bodyPr/>
                    <a:lstStyle/>
                    <a:p>
                      <a:endParaRPr lang="tr-TR"/>
                    </a:p>
                  </a:txBody>
                  <a:tcPr/>
                </a:tc>
              </a:tr>
              <a:tr h="312487">
                <a:tc>
                  <a:txBody>
                    <a:bodyPr/>
                    <a:lstStyle/>
                    <a:p>
                      <a:pPr algn="ctr">
                        <a:spcAft>
                          <a:spcPts val="0"/>
                        </a:spcAft>
                      </a:pPr>
                      <a:r>
                        <a:rPr lang="tr-TR" sz="1000" b="1" i="1">
                          <a:solidFill>
                            <a:srgbClr val="244061"/>
                          </a:solidFill>
                          <a:latin typeface="Times New Roman"/>
                          <a:ea typeface="Times New Roman"/>
                          <a:cs typeface="Times New Roman"/>
                        </a:rPr>
                        <a:t>Kurul Görevi</a:t>
                      </a:r>
                      <a:endParaRPr lang="tr-TR" sz="1000">
                        <a:latin typeface="Times New Roman"/>
                        <a:ea typeface="Times New Roman"/>
                        <a:cs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BD4B4"/>
                    </a:solidFill>
                  </a:tcPr>
                </a:tc>
                <a:tc>
                  <a:txBody>
                    <a:bodyPr/>
                    <a:lstStyle/>
                    <a:p>
                      <a:pPr algn="ctr">
                        <a:spcAft>
                          <a:spcPts val="0"/>
                        </a:spcAft>
                      </a:pPr>
                      <a:r>
                        <a:rPr lang="tr-TR" sz="1000" b="1" i="1" dirty="0" err="1">
                          <a:solidFill>
                            <a:srgbClr val="244061"/>
                          </a:solidFill>
                          <a:latin typeface="Times New Roman"/>
                          <a:ea typeface="Times New Roman"/>
                          <a:cs typeface="Times New Roman"/>
                        </a:rPr>
                        <a:t>Ünvanı</a:t>
                      </a:r>
                      <a:r>
                        <a:rPr lang="tr-TR" sz="1000" b="1" i="1" dirty="0">
                          <a:solidFill>
                            <a:srgbClr val="244061"/>
                          </a:solidFill>
                          <a:latin typeface="Times New Roman"/>
                          <a:ea typeface="Times New Roman"/>
                          <a:cs typeface="Times New Roman"/>
                        </a:rPr>
                        <a:t> - Adı ve Soyadı  </a:t>
                      </a:r>
                      <a:endParaRPr lang="tr-TR" sz="1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BD4B4"/>
                    </a:solidFill>
                  </a:tcPr>
                </a:tc>
                <a:tc>
                  <a:txBody>
                    <a:bodyPr/>
                    <a:lstStyle/>
                    <a:p>
                      <a:pPr algn="ctr">
                        <a:spcAft>
                          <a:spcPts val="0"/>
                        </a:spcAft>
                      </a:pPr>
                      <a:r>
                        <a:rPr lang="tr-TR" sz="1000" b="1" i="1">
                          <a:solidFill>
                            <a:srgbClr val="244061"/>
                          </a:solidFill>
                          <a:latin typeface="Times New Roman"/>
                          <a:ea typeface="Times New Roman"/>
                          <a:cs typeface="Times New Roman"/>
                        </a:rPr>
                        <a:t>Görevi</a:t>
                      </a:r>
                      <a:endParaRPr lang="tr-TR" sz="1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BD4B4"/>
                    </a:solidFill>
                  </a:tcPr>
                </a:tc>
                <a:tc>
                  <a:txBody>
                    <a:bodyPr/>
                    <a:lstStyle/>
                    <a:p>
                      <a:pPr algn="ctr">
                        <a:spcAft>
                          <a:spcPts val="0"/>
                        </a:spcAft>
                      </a:pPr>
                      <a:r>
                        <a:rPr lang="tr-TR" sz="1000" b="1" i="1">
                          <a:solidFill>
                            <a:srgbClr val="244061"/>
                          </a:solidFill>
                          <a:latin typeface="Times New Roman"/>
                          <a:ea typeface="Times New Roman"/>
                          <a:cs typeface="Times New Roman"/>
                        </a:rPr>
                        <a:t>Bölümü</a:t>
                      </a:r>
                      <a:endParaRPr lang="tr-TR" sz="1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BD4B4"/>
                    </a:solidFill>
                  </a:tcPr>
                </a:tc>
                <a:tc>
                  <a:txBody>
                    <a:bodyPr/>
                    <a:lstStyle/>
                    <a:p>
                      <a:pPr algn="ctr">
                        <a:spcAft>
                          <a:spcPts val="0"/>
                        </a:spcAft>
                      </a:pPr>
                      <a:r>
                        <a:rPr lang="tr-TR" sz="900" b="1" i="1">
                          <a:solidFill>
                            <a:srgbClr val="244061"/>
                          </a:solidFill>
                          <a:latin typeface="Times New Roman"/>
                          <a:ea typeface="Times New Roman"/>
                          <a:cs typeface="Times New Roman"/>
                        </a:rPr>
                        <a:t>Baş.Tar.</a:t>
                      </a:r>
                      <a:endParaRPr lang="tr-TR" sz="1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BD4B4"/>
                    </a:solidFill>
                  </a:tcPr>
                </a:tc>
              </a:tr>
              <a:tr h="343736">
                <a:tc gridSpan="5">
                  <a:txBody>
                    <a:bodyPr/>
                    <a:lstStyle/>
                    <a:p>
                      <a:pPr marL="457200" algn="ctr"/>
                      <a:r>
                        <a:rPr lang="tr-TR" sz="1600" b="1" dirty="0">
                          <a:solidFill>
                            <a:srgbClr val="FF0000"/>
                          </a:solidFill>
                          <a:latin typeface="Calibri"/>
                          <a:ea typeface="Calibri"/>
                          <a:cs typeface="Times New Roman"/>
                        </a:rPr>
                        <a:t>KURUL YÖNETİMİ </a:t>
                      </a:r>
                      <a:r>
                        <a:rPr lang="tr-TR" sz="1600" i="1" dirty="0">
                          <a:solidFill>
                            <a:srgbClr val="FF0000"/>
                          </a:solidFill>
                          <a:latin typeface="Calibri"/>
                          <a:ea typeface="Calibri"/>
                          <a:cs typeface="Times New Roman"/>
                        </a:rPr>
                        <a:t>(6 kişi)</a:t>
                      </a:r>
                      <a:endParaRPr lang="tr-TR" sz="1600" dirty="0">
                        <a:latin typeface="Calibri"/>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12487">
                <a:tc>
                  <a:txBody>
                    <a:bodyPr/>
                    <a:lstStyle/>
                    <a:p>
                      <a:pPr>
                        <a:spcAft>
                          <a:spcPts val="0"/>
                        </a:spcAft>
                      </a:pPr>
                      <a:r>
                        <a:rPr lang="tr-TR" sz="900" b="1">
                          <a:solidFill>
                            <a:srgbClr val="000000"/>
                          </a:solidFill>
                          <a:latin typeface="Times New Roman"/>
                          <a:ea typeface="Times New Roman"/>
                          <a:cs typeface="Times New Roman"/>
                        </a:rPr>
                        <a:t>Kurul Başkanı</a:t>
                      </a:r>
                      <a:endParaRPr lang="tr-TR" sz="1000">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b="1">
                          <a:solidFill>
                            <a:srgbClr val="000000"/>
                          </a:solidFill>
                          <a:latin typeface="Calibri"/>
                          <a:ea typeface="Calibri"/>
                          <a:cs typeface="Times New Roman"/>
                        </a:rPr>
                        <a:t>Prof.Dr. Nadire Ünver DOĞAN</a:t>
                      </a:r>
                      <a:endParaRPr lang="tr-TR"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Calibri"/>
                          <a:ea typeface="Calibri"/>
                          <a:cs typeface="Times New Roman"/>
                        </a:rPr>
                        <a:t>Dekan Yard.</a:t>
                      </a:r>
                      <a:endParaRPr lang="tr-TR"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cs typeface="Times New Roman"/>
                        </a:rPr>
                        <a:t>Anatomi</a:t>
                      </a:r>
                      <a:endParaRPr lang="tr-TR"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a:solidFill>
                            <a:srgbClr val="000000"/>
                          </a:solidFill>
                          <a:latin typeface="Times New Roman"/>
                          <a:ea typeface="Times New Roman"/>
                          <a:cs typeface="Times New Roman"/>
                        </a:rPr>
                        <a:t>21.07.2020</a:t>
                      </a:r>
                      <a:endParaRPr lang="tr-TR"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2487">
                <a:tc>
                  <a:txBody>
                    <a:bodyPr/>
                    <a:lstStyle/>
                    <a:p>
                      <a:pPr>
                        <a:spcAft>
                          <a:spcPts val="0"/>
                        </a:spcAft>
                      </a:pPr>
                      <a:r>
                        <a:rPr lang="tr-TR" sz="900" b="1">
                          <a:solidFill>
                            <a:srgbClr val="000000"/>
                          </a:solidFill>
                          <a:latin typeface="Times New Roman"/>
                          <a:ea typeface="Times New Roman"/>
                          <a:cs typeface="Times New Roman"/>
                        </a:rPr>
                        <a:t>Kurul Kordinatörü</a:t>
                      </a:r>
                      <a:endParaRPr lang="tr-TR" sz="1000">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b="1">
                          <a:solidFill>
                            <a:srgbClr val="000000"/>
                          </a:solidFill>
                          <a:latin typeface="Calibri"/>
                          <a:ea typeface="Calibri"/>
                          <a:cs typeface="Times New Roman"/>
                        </a:rPr>
                        <a:t>Prof.Dr. Resul YILMAZ</a:t>
                      </a:r>
                      <a:endParaRPr lang="tr-TR"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Calibri"/>
                          <a:ea typeface="Calibri"/>
                          <a:cs typeface="Times New Roman"/>
                        </a:rPr>
                        <a:t>Başkordinatör</a:t>
                      </a:r>
                      <a:endParaRPr lang="tr-TR"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Calibri"/>
                          <a:ea typeface="Calibri"/>
                          <a:cs typeface="Times New Roman"/>
                        </a:rPr>
                        <a:t>Çocuk</a:t>
                      </a:r>
                      <a:endParaRPr lang="tr-TR"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a:solidFill>
                            <a:srgbClr val="000000"/>
                          </a:solidFill>
                          <a:latin typeface="Calibri"/>
                          <a:ea typeface="Calibri"/>
                          <a:cs typeface="Times New Roman"/>
                        </a:rPr>
                        <a:t>04.08.2021</a:t>
                      </a:r>
                      <a:endParaRPr lang="tr-TR"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2487">
                <a:tc>
                  <a:txBody>
                    <a:bodyPr/>
                    <a:lstStyle/>
                    <a:p>
                      <a:pPr>
                        <a:spcAft>
                          <a:spcPts val="0"/>
                        </a:spcAft>
                      </a:pPr>
                      <a:r>
                        <a:rPr lang="tr-TR" sz="900" b="1">
                          <a:solidFill>
                            <a:srgbClr val="000000"/>
                          </a:solidFill>
                          <a:latin typeface="Times New Roman"/>
                          <a:ea typeface="Times New Roman"/>
                          <a:cs typeface="Times New Roman"/>
                        </a:rPr>
                        <a:t>Onursal Üye</a:t>
                      </a:r>
                      <a:endParaRPr lang="tr-TR" sz="1000">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b="1">
                          <a:solidFill>
                            <a:srgbClr val="000000"/>
                          </a:solidFill>
                          <a:latin typeface="Calibri"/>
                          <a:ea typeface="Calibri"/>
                          <a:cs typeface="Times New Roman"/>
                        </a:rPr>
                        <a:t>Prof.Dr.Duygu FINDIK</a:t>
                      </a:r>
                      <a:endParaRPr lang="tr-TR"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Calibri"/>
                          <a:ea typeface="Calibri"/>
                          <a:cs typeface="Times New Roman"/>
                        </a:rPr>
                        <a:t>AD.Bşk</a:t>
                      </a:r>
                      <a:endParaRPr lang="tr-TR"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Calibri"/>
                          <a:ea typeface="Calibri"/>
                          <a:cs typeface="Times New Roman"/>
                        </a:rPr>
                        <a:t>T.Mikrobiyoloji</a:t>
                      </a:r>
                      <a:endParaRPr lang="tr-TR"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a:solidFill>
                            <a:srgbClr val="000000"/>
                          </a:solidFill>
                          <a:latin typeface="Calibri"/>
                          <a:ea typeface="Calibri"/>
                          <a:cs typeface="Times New Roman"/>
                        </a:rPr>
                        <a:t>30.04.2021</a:t>
                      </a:r>
                      <a:endParaRPr lang="tr-TR"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2487">
                <a:tc>
                  <a:txBody>
                    <a:bodyPr/>
                    <a:lstStyle/>
                    <a:p>
                      <a:pPr>
                        <a:spcAft>
                          <a:spcPts val="0"/>
                        </a:spcAft>
                      </a:pPr>
                      <a:r>
                        <a:rPr lang="tr-TR" sz="900" b="1">
                          <a:solidFill>
                            <a:srgbClr val="000000"/>
                          </a:solidFill>
                          <a:latin typeface="Times New Roman"/>
                          <a:ea typeface="Times New Roman"/>
                          <a:cs typeface="Times New Roman"/>
                        </a:rPr>
                        <a:t>Onursal Üye</a:t>
                      </a:r>
                      <a:endParaRPr lang="tr-TR" sz="1000">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b="1">
                          <a:solidFill>
                            <a:srgbClr val="000000"/>
                          </a:solidFill>
                          <a:latin typeface="Calibri"/>
                          <a:ea typeface="Calibri"/>
                          <a:cs typeface="Times New Roman"/>
                        </a:rPr>
                        <a:t>Prof.Dr.Şerefnur ÖZTÜRK</a:t>
                      </a:r>
                      <a:endParaRPr lang="tr-TR"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Calibri"/>
                          <a:ea typeface="Calibri"/>
                          <a:cs typeface="Times New Roman"/>
                        </a:rPr>
                        <a:t>AD.Bşk.</a:t>
                      </a:r>
                      <a:endParaRPr lang="tr-TR"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Calibri"/>
                          <a:ea typeface="Calibri"/>
                          <a:cs typeface="Times New Roman"/>
                        </a:rPr>
                        <a:t>Nöroloji</a:t>
                      </a:r>
                      <a:endParaRPr lang="tr-TR"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a:solidFill>
                            <a:srgbClr val="000000"/>
                          </a:solidFill>
                          <a:latin typeface="Calibri"/>
                          <a:ea typeface="Calibri"/>
                          <a:cs typeface="Times New Roman"/>
                        </a:rPr>
                        <a:t>30.04.2021</a:t>
                      </a:r>
                      <a:endParaRPr lang="tr-TR"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2487">
                <a:tc>
                  <a:txBody>
                    <a:bodyPr/>
                    <a:lstStyle/>
                    <a:p>
                      <a:pPr>
                        <a:spcAft>
                          <a:spcPts val="0"/>
                        </a:spcAft>
                      </a:pPr>
                      <a:r>
                        <a:rPr lang="tr-TR" sz="900" b="1">
                          <a:solidFill>
                            <a:srgbClr val="000000"/>
                          </a:solidFill>
                          <a:latin typeface="Times New Roman"/>
                          <a:ea typeface="Times New Roman"/>
                          <a:cs typeface="Times New Roman"/>
                        </a:rPr>
                        <a:t>Onursal Üye</a:t>
                      </a:r>
                      <a:endParaRPr lang="tr-TR" sz="1000">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b="1">
                          <a:solidFill>
                            <a:srgbClr val="000000"/>
                          </a:solidFill>
                          <a:latin typeface="Calibri"/>
                          <a:ea typeface="Calibri"/>
                          <a:cs typeface="Times New Roman"/>
                        </a:rPr>
                        <a:t>Prof.Dr.Onur URAL</a:t>
                      </a:r>
                      <a:endParaRPr lang="tr-TR"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Calibri"/>
                          <a:ea typeface="Calibri"/>
                          <a:cs typeface="Times New Roman"/>
                        </a:rPr>
                        <a:t>AD.Bşk.</a:t>
                      </a:r>
                      <a:endParaRPr lang="tr-TR"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Calibri"/>
                          <a:ea typeface="Calibri"/>
                          <a:cs typeface="Times New Roman"/>
                        </a:rPr>
                        <a:t>Enfeksiyon</a:t>
                      </a:r>
                      <a:endParaRPr lang="tr-TR"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a:solidFill>
                            <a:srgbClr val="000000"/>
                          </a:solidFill>
                          <a:latin typeface="Calibri"/>
                          <a:ea typeface="Calibri"/>
                          <a:cs typeface="Times New Roman"/>
                        </a:rPr>
                        <a:t>30.04.2021</a:t>
                      </a:r>
                      <a:endParaRPr lang="tr-TR"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2487">
                <a:tc>
                  <a:txBody>
                    <a:bodyPr/>
                    <a:lstStyle/>
                    <a:p>
                      <a:pPr>
                        <a:spcAft>
                          <a:spcPts val="0"/>
                        </a:spcAft>
                      </a:pPr>
                      <a:r>
                        <a:rPr lang="tr-TR" sz="900" b="1">
                          <a:solidFill>
                            <a:srgbClr val="000000"/>
                          </a:solidFill>
                          <a:latin typeface="Times New Roman"/>
                          <a:ea typeface="Times New Roman"/>
                          <a:cs typeface="Times New Roman"/>
                        </a:rPr>
                        <a:t>Raportör</a:t>
                      </a:r>
                      <a:endParaRPr lang="tr-TR" sz="1000">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0"/>
                        </a:spcAft>
                      </a:pPr>
                      <a:r>
                        <a:rPr lang="tr-TR" sz="1000" b="1" dirty="0" err="1">
                          <a:solidFill>
                            <a:srgbClr val="000000"/>
                          </a:solidFill>
                          <a:latin typeface="Calibri"/>
                          <a:ea typeface="Calibri"/>
                          <a:cs typeface="Times New Roman"/>
                        </a:rPr>
                        <a:t>Öğr</a:t>
                      </a:r>
                      <a:r>
                        <a:rPr lang="tr-TR" sz="1000" b="1" dirty="0">
                          <a:solidFill>
                            <a:srgbClr val="000000"/>
                          </a:solidFill>
                          <a:latin typeface="Calibri"/>
                          <a:ea typeface="Calibri"/>
                          <a:cs typeface="Times New Roman"/>
                        </a:rPr>
                        <a:t>.Gör.Hasan OZANTÜRK</a:t>
                      </a:r>
                      <a:endParaRPr lang="tr-TR"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0"/>
                        </a:spcAft>
                      </a:pPr>
                      <a:r>
                        <a:rPr lang="tr-TR" sz="1000" dirty="0">
                          <a:solidFill>
                            <a:srgbClr val="000000"/>
                          </a:solidFill>
                          <a:latin typeface="Calibri"/>
                          <a:ea typeface="Calibri"/>
                          <a:cs typeface="Times New Roman"/>
                        </a:rPr>
                        <a:t>Akreditasyon</a:t>
                      </a:r>
                      <a:endParaRPr lang="tr-TR"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Calibri"/>
                          <a:ea typeface="Calibri"/>
                          <a:cs typeface="Times New Roman"/>
                        </a:rPr>
                        <a:t>Akreditasyon</a:t>
                      </a:r>
                      <a:endParaRPr lang="tr-TR"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tr-TR" sz="900" dirty="0">
                          <a:solidFill>
                            <a:srgbClr val="000000"/>
                          </a:solidFill>
                          <a:latin typeface="Calibri"/>
                          <a:ea typeface="Calibri"/>
                          <a:cs typeface="Times New Roman"/>
                        </a:rPr>
                        <a:t>12.07.2021</a:t>
                      </a:r>
                      <a:endParaRPr lang="tr-TR"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pic>
        <p:nvPicPr>
          <p:cNvPr id="4" name="Picture 2"/>
          <p:cNvPicPr/>
          <p:nvPr/>
        </p:nvPicPr>
        <p:blipFill>
          <a:blip r:embed="rId2" cstate="print"/>
          <a:stretch>
            <a:fillRect/>
          </a:stretch>
        </p:blipFill>
        <p:spPr>
          <a:xfrm>
            <a:off x="107504" y="0"/>
            <a:ext cx="8712968" cy="1041991"/>
          </a:xfrm>
          <a:prstGeom prst="rect">
            <a:avLst/>
          </a:prstGeom>
        </p:spPr>
      </p:pic>
      <p:graphicFrame>
        <p:nvGraphicFramePr>
          <p:cNvPr id="8" name="7 Tablo"/>
          <p:cNvGraphicFramePr>
            <a:graphicFrameLocks noGrp="1"/>
          </p:cNvGraphicFramePr>
          <p:nvPr/>
        </p:nvGraphicFramePr>
        <p:xfrm>
          <a:off x="395536" y="5085184"/>
          <a:ext cx="8208911" cy="969640"/>
        </p:xfrm>
        <a:graphic>
          <a:graphicData uri="http://schemas.openxmlformats.org/drawingml/2006/table">
            <a:tbl>
              <a:tblPr/>
              <a:tblGrid>
                <a:gridCol w="1008111"/>
                <a:gridCol w="1673445"/>
                <a:gridCol w="1085326"/>
                <a:gridCol w="932929"/>
                <a:gridCol w="700788"/>
                <a:gridCol w="322409"/>
                <a:gridCol w="449196"/>
                <a:gridCol w="637289"/>
                <a:gridCol w="224598"/>
                <a:gridCol w="1174820"/>
              </a:tblGrid>
              <a:tr h="360040">
                <a:tc>
                  <a:txBody>
                    <a:bodyPr/>
                    <a:lstStyle/>
                    <a:p>
                      <a:pPr algn="r">
                        <a:spcAft>
                          <a:spcPts val="0"/>
                        </a:spcAft>
                      </a:pPr>
                      <a:r>
                        <a:rPr lang="tr-TR" sz="900" b="1" i="1">
                          <a:latin typeface="Times New Roman"/>
                          <a:ea typeface="Times New Roman"/>
                        </a:rPr>
                        <a:t>Sekreterya:</a:t>
                      </a:r>
                      <a:endParaRPr lang="tr-TR" sz="1000">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gridSpan="3">
                  <a:txBody>
                    <a:bodyPr/>
                    <a:lstStyle/>
                    <a:p>
                      <a:pPr>
                        <a:spcAft>
                          <a:spcPts val="0"/>
                        </a:spcAft>
                      </a:pPr>
                      <a:r>
                        <a:rPr lang="tr-TR" sz="1000" i="1">
                          <a:latin typeface="Times New Roman"/>
                          <a:ea typeface="Times New Roman"/>
                        </a:rPr>
                        <a:t>Akreditasyon-Kalite Birimi :  Saide AĞAÇ</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hMerge="1">
                  <a:txBody>
                    <a:bodyPr/>
                    <a:lstStyle/>
                    <a:p>
                      <a:endParaRPr lang="tr-TR"/>
                    </a:p>
                  </a:txBody>
                  <a:tcPr/>
                </a:tc>
                <a:tc hMerge="1">
                  <a:txBody>
                    <a:bodyPr/>
                    <a:lstStyle/>
                    <a:p>
                      <a:endParaRPr lang="tr-TR"/>
                    </a:p>
                  </a:txBody>
                  <a:tcPr/>
                </a:tc>
                <a:tc gridSpan="3">
                  <a:txBody>
                    <a:bodyPr/>
                    <a:lstStyle/>
                    <a:p>
                      <a:pPr>
                        <a:spcAft>
                          <a:spcPts val="0"/>
                        </a:spcAft>
                      </a:pPr>
                      <a:r>
                        <a:rPr lang="tr-TR" sz="1000" i="1">
                          <a:latin typeface="Times New Roman"/>
                          <a:ea typeface="Times New Roman"/>
                        </a:rPr>
                        <a:t>Akreditasyon Tel: 44848</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hMerge="1">
                  <a:txBody>
                    <a:bodyPr/>
                    <a:lstStyle/>
                    <a:p>
                      <a:endParaRPr lang="tr-TR"/>
                    </a:p>
                  </a:txBody>
                  <a:tcPr/>
                </a:tc>
                <a:tc hMerge="1">
                  <a:txBody>
                    <a:bodyPr/>
                    <a:lstStyle/>
                    <a:p>
                      <a:endParaRPr lang="tr-TR"/>
                    </a:p>
                  </a:txBody>
                  <a:tcPr/>
                </a:tc>
                <a:tc gridSpan="3">
                  <a:txBody>
                    <a:bodyPr/>
                    <a:lstStyle/>
                    <a:p>
                      <a:pPr>
                        <a:spcAft>
                          <a:spcPts val="0"/>
                        </a:spcAft>
                      </a:pPr>
                      <a:r>
                        <a:rPr lang="tr-TR" sz="1000" i="1">
                          <a:latin typeface="Times New Roman"/>
                          <a:ea typeface="Times New Roman"/>
                        </a:rPr>
                        <a:t>Kalite Tel:44659</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hMerge="1">
                  <a:txBody>
                    <a:bodyPr/>
                    <a:lstStyle/>
                    <a:p>
                      <a:endParaRPr lang="tr-TR"/>
                    </a:p>
                  </a:txBody>
                  <a:tcPr/>
                </a:tc>
                <a:tc hMerge="1">
                  <a:txBody>
                    <a:bodyPr/>
                    <a:lstStyle/>
                    <a:p>
                      <a:endParaRPr lang="tr-TR"/>
                    </a:p>
                  </a:txBody>
                  <a:tcPr/>
                </a:tc>
              </a:tr>
              <a:tr h="0">
                <a:tc>
                  <a:txBody>
                    <a:bodyPr/>
                    <a:lstStyle/>
                    <a:p>
                      <a:pPr algn="r">
                        <a:spcAft>
                          <a:spcPts val="0"/>
                        </a:spcAft>
                      </a:pPr>
                      <a:r>
                        <a:rPr lang="tr-TR" sz="900" b="1" i="1">
                          <a:latin typeface="Times New Roman"/>
                          <a:ea typeface="Times New Roman"/>
                        </a:rPr>
                        <a:t>Toplantı Sıklığı:</a:t>
                      </a:r>
                      <a:endParaRPr lang="tr-TR" sz="1000">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spcAft>
                          <a:spcPts val="0"/>
                        </a:spcAft>
                      </a:pPr>
                      <a:r>
                        <a:rPr lang="tr-TR" sz="1000" i="1">
                          <a:latin typeface="Times New Roman"/>
                          <a:ea typeface="Times New Roman"/>
                        </a:rPr>
                        <a:t>Yılda 4</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r">
                        <a:spcAft>
                          <a:spcPts val="0"/>
                        </a:spcAft>
                      </a:pPr>
                      <a:r>
                        <a:rPr lang="tr-TR" sz="900" b="1" i="1">
                          <a:latin typeface="Times New Roman"/>
                          <a:ea typeface="Times New Roman"/>
                        </a:rPr>
                        <a:t>Görev  Süresi:</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gridSpan="3">
                  <a:txBody>
                    <a:bodyPr/>
                    <a:lstStyle/>
                    <a:p>
                      <a:pPr>
                        <a:spcAft>
                          <a:spcPts val="0"/>
                        </a:spcAft>
                      </a:pPr>
                      <a:r>
                        <a:rPr lang="tr-TR" sz="1000" i="1">
                          <a:latin typeface="Times New Roman"/>
                          <a:ea typeface="Times New Roman"/>
                        </a:rPr>
                        <a:t>3 Yıl</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hMerge="1">
                  <a:txBody>
                    <a:bodyPr/>
                    <a:lstStyle/>
                    <a:p>
                      <a:endParaRPr lang="tr-TR"/>
                    </a:p>
                  </a:txBody>
                  <a:tcPr/>
                </a:tc>
                <a:tc hMerge="1">
                  <a:txBody>
                    <a:bodyPr/>
                    <a:lstStyle/>
                    <a:p>
                      <a:endParaRPr lang="tr-TR"/>
                    </a:p>
                  </a:txBody>
                  <a:tcPr/>
                </a:tc>
                <a:tc gridSpan="2">
                  <a:txBody>
                    <a:bodyPr/>
                    <a:lstStyle/>
                    <a:p>
                      <a:pPr algn="r">
                        <a:spcAft>
                          <a:spcPts val="0"/>
                        </a:spcAft>
                      </a:pPr>
                      <a:r>
                        <a:rPr lang="tr-TR" sz="900" b="1" i="1">
                          <a:latin typeface="Times New Roman"/>
                          <a:ea typeface="Times New Roman"/>
                        </a:rPr>
                        <a:t>Toplam Üye Sayısı:</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hMerge="1">
                  <a:txBody>
                    <a:bodyPr/>
                    <a:lstStyle/>
                    <a:p>
                      <a:endParaRPr lang="tr-TR"/>
                    </a:p>
                  </a:txBody>
                  <a:tcPr/>
                </a:tc>
                <a:tc gridSpan="2">
                  <a:txBody>
                    <a:bodyPr/>
                    <a:lstStyle/>
                    <a:p>
                      <a:pPr>
                        <a:spcAft>
                          <a:spcPts val="0"/>
                        </a:spcAft>
                      </a:pPr>
                      <a:r>
                        <a:rPr lang="tr-TR" sz="1000" b="1" i="1">
                          <a:latin typeface="Times New Roman"/>
                          <a:ea typeface="Times New Roman"/>
                        </a:rPr>
                        <a:t>110 kişi</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hMerge="1">
                  <a:txBody>
                    <a:bodyPr/>
                    <a:lstStyle/>
                    <a:p>
                      <a:endParaRPr lang="tr-TR"/>
                    </a:p>
                  </a:txBody>
                  <a:tcPr/>
                </a:tc>
              </a:tr>
              <a:tr h="0">
                <a:tc>
                  <a:txBody>
                    <a:bodyPr/>
                    <a:lstStyle/>
                    <a:p>
                      <a:pPr algn="r">
                        <a:spcAft>
                          <a:spcPts val="0"/>
                        </a:spcAft>
                      </a:pPr>
                      <a:r>
                        <a:rPr lang="tr-TR" sz="900" b="1" i="1">
                          <a:latin typeface="Times New Roman"/>
                          <a:ea typeface="Times New Roman"/>
                        </a:rPr>
                        <a:t>Öğretim Üyesi</a:t>
                      </a:r>
                      <a:endParaRPr lang="tr-TR" sz="1000">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spcAft>
                          <a:spcPts val="0"/>
                        </a:spcAft>
                      </a:pPr>
                      <a:r>
                        <a:rPr lang="tr-TR" sz="1000" i="1">
                          <a:latin typeface="Times New Roman"/>
                          <a:ea typeface="Times New Roman"/>
                        </a:rPr>
                        <a:t>65</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r">
                        <a:spcAft>
                          <a:spcPts val="0"/>
                        </a:spcAft>
                      </a:pPr>
                      <a:r>
                        <a:rPr lang="tr-TR" sz="900" b="1" i="1">
                          <a:latin typeface="Times New Roman"/>
                          <a:ea typeface="Times New Roman"/>
                        </a:rPr>
                        <a:t>Araş.Gör.Dr.</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spcAft>
                          <a:spcPts val="0"/>
                        </a:spcAft>
                      </a:pPr>
                      <a:r>
                        <a:rPr lang="tr-TR" sz="1000" i="1">
                          <a:latin typeface="Times New Roman"/>
                          <a:ea typeface="Times New Roman"/>
                        </a:rPr>
                        <a:t>5</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r">
                        <a:spcAft>
                          <a:spcPts val="0"/>
                        </a:spcAft>
                      </a:pPr>
                      <a:r>
                        <a:rPr lang="tr-TR" sz="1000" b="1" i="1" dirty="0">
                          <a:latin typeface="Times New Roman"/>
                          <a:ea typeface="Times New Roman"/>
                        </a:rPr>
                        <a:t>İdari Üye:</a:t>
                      </a:r>
                      <a:endParaRPr lang="tr-TR" sz="10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gridSpan="2">
                  <a:txBody>
                    <a:bodyPr/>
                    <a:lstStyle/>
                    <a:p>
                      <a:pPr>
                        <a:spcAft>
                          <a:spcPts val="0"/>
                        </a:spcAft>
                      </a:pPr>
                      <a:r>
                        <a:rPr lang="tr-TR" sz="1000" i="1" dirty="0">
                          <a:latin typeface="Times New Roman"/>
                          <a:ea typeface="Times New Roman"/>
                        </a:rPr>
                        <a:t>10</a:t>
                      </a:r>
                      <a:endParaRPr lang="tr-TR" sz="10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hMerge="1">
                  <a:txBody>
                    <a:bodyPr/>
                    <a:lstStyle/>
                    <a:p>
                      <a:endParaRPr lang="tr-TR"/>
                    </a:p>
                  </a:txBody>
                  <a:tcPr/>
                </a:tc>
                <a:tc gridSpan="2">
                  <a:txBody>
                    <a:bodyPr/>
                    <a:lstStyle/>
                    <a:p>
                      <a:pPr>
                        <a:spcAft>
                          <a:spcPts val="0"/>
                        </a:spcAft>
                      </a:pPr>
                      <a:r>
                        <a:rPr lang="tr-TR" sz="900" b="1" i="1" dirty="0">
                          <a:latin typeface="Times New Roman"/>
                          <a:ea typeface="Times New Roman"/>
                        </a:rPr>
                        <a:t>Öğrenci Üye:</a:t>
                      </a:r>
                      <a:endParaRPr lang="tr-TR" sz="10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hMerge="1">
                  <a:txBody>
                    <a:bodyPr/>
                    <a:lstStyle/>
                    <a:p>
                      <a:endParaRPr lang="tr-TR"/>
                    </a:p>
                  </a:txBody>
                  <a:tcPr/>
                </a:tc>
                <a:tc>
                  <a:txBody>
                    <a:bodyPr/>
                    <a:lstStyle/>
                    <a:p>
                      <a:pPr>
                        <a:spcAft>
                          <a:spcPts val="0"/>
                        </a:spcAft>
                      </a:pPr>
                      <a:r>
                        <a:rPr lang="tr-TR" sz="1000" i="1">
                          <a:latin typeface="Times New Roman"/>
                          <a:ea typeface="Times New Roman"/>
                        </a:rPr>
                        <a:t>30</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r>
              <a:tr h="0">
                <a:tc>
                  <a:txBody>
                    <a:bodyPr/>
                    <a:lstStyle/>
                    <a:p>
                      <a:pPr algn="r">
                        <a:spcAft>
                          <a:spcPts val="0"/>
                        </a:spcAft>
                      </a:pPr>
                      <a:r>
                        <a:rPr lang="tr-TR" sz="900" b="1" i="1">
                          <a:latin typeface="Times New Roman"/>
                          <a:ea typeface="Times New Roman"/>
                        </a:rPr>
                        <a:t>Dayanak:</a:t>
                      </a:r>
                      <a:endParaRPr lang="tr-TR" sz="1000">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gridSpan="9">
                  <a:txBody>
                    <a:bodyPr/>
                    <a:lstStyle/>
                    <a:p>
                      <a:pPr>
                        <a:spcAft>
                          <a:spcPts val="0"/>
                        </a:spcAft>
                      </a:pPr>
                      <a:r>
                        <a:rPr lang="tr-TR" sz="1000" i="1">
                          <a:latin typeface="Times New Roman"/>
                          <a:ea typeface="Times New Roman"/>
                        </a:rPr>
                        <a:t>TEPDAD-MOTE 2021 Standartları ve Kılavuzu </a:t>
                      </a:r>
                      <a:r>
                        <a:rPr lang="tr-TR" sz="1000" b="1" i="1">
                          <a:latin typeface="Times New Roman"/>
                          <a:ea typeface="Times New Roman"/>
                        </a:rPr>
                        <a:t>(95 madde)</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0">
                <a:tc>
                  <a:txBody>
                    <a:bodyPr/>
                    <a:lstStyle/>
                    <a:p>
                      <a:pPr algn="r">
                        <a:spcAft>
                          <a:spcPts val="0"/>
                        </a:spcAft>
                      </a:pPr>
                      <a:r>
                        <a:rPr lang="tr-TR" sz="900" b="1" i="1">
                          <a:latin typeface="Times New Roman"/>
                          <a:ea typeface="Times New Roman"/>
                        </a:rPr>
                        <a:t>Kurul  Görevi:</a:t>
                      </a:r>
                      <a:endParaRPr lang="tr-TR" sz="1000">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BD4B4"/>
                    </a:solidFill>
                  </a:tcPr>
                </a:tc>
                <a:tc gridSpan="9">
                  <a:txBody>
                    <a:bodyPr/>
                    <a:lstStyle/>
                    <a:p>
                      <a:pPr>
                        <a:spcAft>
                          <a:spcPts val="0"/>
                        </a:spcAft>
                      </a:pPr>
                      <a:r>
                        <a:rPr lang="tr-TR" sz="1000" i="1" dirty="0">
                          <a:latin typeface="Times New Roman"/>
                          <a:ea typeface="Times New Roman"/>
                        </a:rPr>
                        <a:t>“Akreditasyon Öz Değerlendirme Raporunu”  hazırlamak ve önerilerde bulunmak.</a:t>
                      </a:r>
                      <a:endParaRPr lang="tr-TR" sz="10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BD4B4"/>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a:xfrm>
            <a:off x="179512" y="1124744"/>
            <a:ext cx="8352928" cy="432048"/>
          </a:xfrm>
        </p:spPr>
        <p:txBody>
          <a:bodyPr>
            <a:noAutofit/>
          </a:bodyPr>
          <a:lstStyle/>
          <a:p>
            <a:r>
              <a:rPr lang="tr-TR" sz="2000" b="1" dirty="0" smtClean="0">
                <a:solidFill>
                  <a:srgbClr val="C00000"/>
                </a:solidFill>
              </a:rPr>
              <a:t>AKREDİTASYON ÖZ DEĞERLENDİRME KURULU </a:t>
            </a:r>
            <a:r>
              <a:rPr lang="tr-TR" sz="1600" b="1" dirty="0" smtClean="0">
                <a:solidFill>
                  <a:srgbClr val="0070C0"/>
                </a:solidFill>
              </a:rPr>
              <a:t>(devamı)</a:t>
            </a:r>
            <a:endParaRPr lang="tr-TR" sz="1800" b="1" dirty="0">
              <a:solidFill>
                <a:srgbClr val="0070C0"/>
              </a:solidFill>
            </a:endParaRPr>
          </a:p>
        </p:txBody>
      </p:sp>
      <p:pic>
        <p:nvPicPr>
          <p:cNvPr id="4" name="Picture 2"/>
          <p:cNvPicPr/>
          <p:nvPr/>
        </p:nvPicPr>
        <p:blipFill>
          <a:blip r:embed="rId2" cstate="print"/>
          <a:stretch>
            <a:fillRect/>
          </a:stretch>
        </p:blipFill>
        <p:spPr>
          <a:xfrm>
            <a:off x="107504" y="0"/>
            <a:ext cx="8712968" cy="1041991"/>
          </a:xfrm>
          <a:prstGeom prst="rect">
            <a:avLst/>
          </a:prstGeom>
        </p:spPr>
      </p:pic>
      <p:graphicFrame>
        <p:nvGraphicFramePr>
          <p:cNvPr id="7" name="6 Tablo"/>
          <p:cNvGraphicFramePr>
            <a:graphicFrameLocks noGrp="1"/>
          </p:cNvGraphicFramePr>
          <p:nvPr/>
        </p:nvGraphicFramePr>
        <p:xfrm>
          <a:off x="179513" y="1916832"/>
          <a:ext cx="8484094" cy="4608506"/>
        </p:xfrm>
        <a:graphic>
          <a:graphicData uri="http://schemas.openxmlformats.org/drawingml/2006/table">
            <a:tbl>
              <a:tblPr/>
              <a:tblGrid>
                <a:gridCol w="1596840"/>
                <a:gridCol w="3005557"/>
                <a:gridCol w="1373388"/>
                <a:gridCol w="1504986"/>
                <a:gridCol w="1003323"/>
              </a:tblGrid>
              <a:tr h="329179">
                <a:tc gridSpan="5">
                  <a:txBody>
                    <a:bodyPr/>
                    <a:lstStyle/>
                    <a:p>
                      <a:pPr marL="342900" lvl="0" indent="-342900" algn="ctr">
                        <a:buFont typeface="+mj-lt"/>
                        <a:buAutoNum type="arabicPeriod"/>
                      </a:pPr>
                      <a:r>
                        <a:rPr lang="tr-TR" sz="1000" b="1">
                          <a:solidFill>
                            <a:srgbClr val="FF0000"/>
                          </a:solidFill>
                          <a:latin typeface="Times New Roman"/>
                        </a:rPr>
                        <a:t>AMAÇ VE HEDEFLER </a:t>
                      </a:r>
                      <a:r>
                        <a:rPr lang="tr-TR" sz="1000" i="1">
                          <a:solidFill>
                            <a:srgbClr val="FF0000"/>
                          </a:solidFill>
                          <a:latin typeface="Times New Roman"/>
                        </a:rPr>
                        <a:t>(13 kişi-10 madde)</a:t>
                      </a:r>
                      <a:endParaRPr lang="tr-TR" sz="1000">
                        <a:solidFill>
                          <a:srgbClr val="FF0000"/>
                        </a:solidFill>
                        <a:latin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29179">
                <a:tc>
                  <a:txBody>
                    <a:bodyPr/>
                    <a:lstStyle/>
                    <a:p>
                      <a:pPr>
                        <a:spcAft>
                          <a:spcPts val="0"/>
                        </a:spcAft>
                      </a:pPr>
                      <a:r>
                        <a:rPr lang="tr-TR" sz="1000" b="1">
                          <a:solidFill>
                            <a:srgbClr val="000000"/>
                          </a:solidFill>
                          <a:latin typeface="Times New Roman"/>
                          <a:ea typeface="Times New Roman"/>
                        </a:rPr>
                        <a:t>1.Grup Başkanı </a:t>
                      </a:r>
                      <a:endParaRPr lang="tr-TR" sz="1000">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b="1">
                          <a:solidFill>
                            <a:srgbClr val="000000"/>
                          </a:solidFill>
                          <a:latin typeface="Times New Roman"/>
                          <a:ea typeface="Times New Roman"/>
                        </a:rPr>
                        <a:t>Prof.Dr. Ayşegül BAYIR</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000">
                          <a:solidFill>
                            <a:srgbClr val="000000"/>
                          </a:solidFill>
                          <a:latin typeface="Times New Roman"/>
                          <a:ea typeface="Times New Roman"/>
                        </a:rPr>
                        <a:t>Öğretim Üyesi</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Acil Tıp</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a:solidFill>
                            <a:srgbClr val="000000"/>
                          </a:solidFill>
                          <a:latin typeface="Times New Roman"/>
                          <a:ea typeface="Times New Roman"/>
                        </a:rPr>
                        <a:t>12.07.2018</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9179">
                <a:tc>
                  <a:txBody>
                    <a:bodyPr/>
                    <a:lstStyle/>
                    <a:p>
                      <a:pPr>
                        <a:spcAft>
                          <a:spcPts val="0"/>
                        </a:spcAft>
                      </a:pPr>
                      <a:r>
                        <a:rPr lang="tr-TR" sz="1000">
                          <a:solidFill>
                            <a:srgbClr val="000000"/>
                          </a:solidFill>
                          <a:latin typeface="Times New Roman"/>
                          <a:ea typeface="Times New Roman"/>
                        </a:rPr>
                        <a:t>Üye-Öğr.Üyesi</a:t>
                      </a:r>
                      <a:endParaRPr lang="tr-TR" sz="1000">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Prof.Dr. Nazlım AKTUĞ DEMİR</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Öğretim Üyesi</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Enfeksiyon</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a:solidFill>
                            <a:srgbClr val="000000"/>
                          </a:solidFill>
                          <a:latin typeface="Times New Roman"/>
                          <a:ea typeface="Times New Roman"/>
                        </a:rPr>
                        <a:t>12.07.2018</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9179">
                <a:tc>
                  <a:txBody>
                    <a:bodyPr/>
                    <a:lstStyle/>
                    <a:p>
                      <a:pPr>
                        <a:spcAft>
                          <a:spcPts val="0"/>
                        </a:spcAft>
                      </a:pPr>
                      <a:r>
                        <a:rPr lang="tr-TR" sz="1000">
                          <a:solidFill>
                            <a:srgbClr val="000000"/>
                          </a:solidFill>
                          <a:latin typeface="Times New Roman"/>
                          <a:ea typeface="Times New Roman"/>
                        </a:rPr>
                        <a:t>Üye-Öğr.Üyesi</a:t>
                      </a:r>
                      <a:endParaRPr lang="tr-TR" sz="1000">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Dr.Öğr.Üyesi Farise YILMAZ</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Öğretim Üyesi</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Nükleer Tıp</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a:solidFill>
                            <a:srgbClr val="000000"/>
                          </a:solidFill>
                          <a:latin typeface="Times New Roman"/>
                          <a:ea typeface="Times New Roman"/>
                        </a:rPr>
                        <a:t>12.07.2018</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9179">
                <a:tc>
                  <a:txBody>
                    <a:bodyPr/>
                    <a:lstStyle/>
                    <a:p>
                      <a:pPr>
                        <a:spcAft>
                          <a:spcPts val="0"/>
                        </a:spcAft>
                      </a:pPr>
                      <a:r>
                        <a:rPr lang="tr-TR" sz="1000">
                          <a:solidFill>
                            <a:srgbClr val="000000"/>
                          </a:solidFill>
                          <a:latin typeface="Times New Roman"/>
                          <a:ea typeface="Times New Roman"/>
                        </a:rPr>
                        <a:t>Üye-Öğr.Üyesi</a:t>
                      </a:r>
                      <a:endParaRPr lang="tr-TR" sz="1000">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Dr.Öğr.Üyesi Atilla ORHAN</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Öğretim Üyesi</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Kalp Damar C.</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a:solidFill>
                            <a:srgbClr val="000000"/>
                          </a:solidFill>
                          <a:latin typeface="Times New Roman"/>
                          <a:ea typeface="Times New Roman"/>
                        </a:rPr>
                        <a:t>12.07.2018</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9179">
                <a:tc>
                  <a:txBody>
                    <a:bodyPr/>
                    <a:lstStyle/>
                    <a:p>
                      <a:pPr>
                        <a:spcAft>
                          <a:spcPts val="0"/>
                        </a:spcAft>
                      </a:pPr>
                      <a:r>
                        <a:rPr lang="tr-TR" sz="1000">
                          <a:solidFill>
                            <a:srgbClr val="000000"/>
                          </a:solidFill>
                          <a:latin typeface="Times New Roman"/>
                          <a:ea typeface="Times New Roman"/>
                        </a:rPr>
                        <a:t>Üye-Öğr.Üyesi</a:t>
                      </a:r>
                      <a:endParaRPr lang="tr-TR" sz="1000">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Dr.Öğr.Üyesi Murat Gül</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Öğretim Üyesi</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Üroloji</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a:solidFill>
                            <a:srgbClr val="000000"/>
                          </a:solidFill>
                          <a:latin typeface="Times New Roman"/>
                          <a:ea typeface="Times New Roman"/>
                        </a:rPr>
                        <a:t>18.01.2021</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9179">
                <a:tc>
                  <a:txBody>
                    <a:bodyPr/>
                    <a:lstStyle/>
                    <a:p>
                      <a:pPr>
                        <a:spcAft>
                          <a:spcPts val="0"/>
                        </a:spcAft>
                      </a:pPr>
                      <a:r>
                        <a:rPr lang="tr-TR" sz="1000">
                          <a:solidFill>
                            <a:srgbClr val="000000"/>
                          </a:solidFill>
                          <a:latin typeface="Times New Roman"/>
                          <a:ea typeface="Times New Roman"/>
                        </a:rPr>
                        <a:t>Üye-Öğr.Üyesi</a:t>
                      </a:r>
                      <a:endParaRPr lang="tr-TR" sz="1000">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Dr.Öğr.Üyesi Elif Balevi BATUR</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Öğretim Üyesi</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Fizik Tedavi</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a:solidFill>
                            <a:srgbClr val="000000"/>
                          </a:solidFill>
                          <a:latin typeface="Times New Roman"/>
                          <a:ea typeface="Times New Roman"/>
                        </a:rPr>
                        <a:t>18.01.2021</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9179">
                <a:tc>
                  <a:txBody>
                    <a:bodyPr/>
                    <a:lstStyle/>
                    <a:p>
                      <a:pPr>
                        <a:spcAft>
                          <a:spcPts val="0"/>
                        </a:spcAft>
                      </a:pPr>
                      <a:r>
                        <a:rPr lang="tr-TR" sz="1000">
                          <a:solidFill>
                            <a:srgbClr val="000000"/>
                          </a:solidFill>
                          <a:latin typeface="Times New Roman"/>
                          <a:ea typeface="Times New Roman"/>
                        </a:rPr>
                        <a:t>Üye-Öğr.Üyesi</a:t>
                      </a:r>
                      <a:endParaRPr lang="tr-TR" sz="1000">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Dr.Öğr.Üyesi Nejat ÜNLÜKAL</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Öğretim Üyesi</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Histoloji</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a:solidFill>
                            <a:srgbClr val="000000"/>
                          </a:solidFill>
                          <a:latin typeface="Times New Roman"/>
                          <a:ea typeface="Times New Roman"/>
                        </a:rPr>
                        <a:t>18.01.2021</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9179">
                <a:tc>
                  <a:txBody>
                    <a:bodyPr/>
                    <a:lstStyle/>
                    <a:p>
                      <a:pPr>
                        <a:spcAft>
                          <a:spcPts val="0"/>
                        </a:spcAft>
                      </a:pPr>
                      <a:r>
                        <a:rPr lang="tr-TR" sz="900">
                          <a:solidFill>
                            <a:srgbClr val="000000"/>
                          </a:solidFill>
                          <a:latin typeface="Times New Roman"/>
                          <a:ea typeface="Times New Roman"/>
                        </a:rPr>
                        <a:t>Üye-Araş.Gör. Mez.</a:t>
                      </a:r>
                      <a:endParaRPr lang="tr-TR" sz="1000">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Arş.Gör.Dr. Hakan CANDAN</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DTBB.Temsilci.</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Çocuk Hast.</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a:solidFill>
                            <a:srgbClr val="000000"/>
                          </a:solidFill>
                          <a:latin typeface="Times New Roman"/>
                          <a:ea typeface="Times New Roman"/>
                        </a:rPr>
                        <a:t>01.04.2019</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9179">
                <a:tc>
                  <a:txBody>
                    <a:bodyPr/>
                    <a:lstStyle/>
                    <a:p>
                      <a:pPr>
                        <a:spcAft>
                          <a:spcPts val="0"/>
                        </a:spcAft>
                      </a:pPr>
                      <a:r>
                        <a:rPr lang="tr-TR" sz="1000">
                          <a:solidFill>
                            <a:srgbClr val="000000"/>
                          </a:solidFill>
                          <a:latin typeface="Times New Roman"/>
                          <a:ea typeface="Times New Roman"/>
                        </a:rPr>
                        <a:t>Üye-İdari</a:t>
                      </a:r>
                      <a:endParaRPr lang="tr-TR" sz="1000">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Halime OKUTAN TOPAL</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İdari Personel</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TEBAD</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a:solidFill>
                            <a:srgbClr val="000000"/>
                          </a:solidFill>
                          <a:latin typeface="Times New Roman"/>
                          <a:ea typeface="Times New Roman"/>
                        </a:rPr>
                        <a:t>18.01.2021</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9179">
                <a:tc>
                  <a:txBody>
                    <a:bodyPr/>
                    <a:lstStyle/>
                    <a:p>
                      <a:pPr>
                        <a:spcAft>
                          <a:spcPts val="0"/>
                        </a:spcAft>
                      </a:pPr>
                      <a:r>
                        <a:rPr lang="tr-TR" sz="1000">
                          <a:solidFill>
                            <a:srgbClr val="000000"/>
                          </a:solidFill>
                          <a:latin typeface="Times New Roman"/>
                          <a:ea typeface="Times New Roman"/>
                        </a:rPr>
                        <a:t>Üye-Öğrenci</a:t>
                      </a:r>
                      <a:endParaRPr lang="tr-TR" sz="1000">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Ömer Faruk KIRLAR</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spcAft>
                          <a:spcPts val="0"/>
                        </a:spcAft>
                      </a:pPr>
                      <a:r>
                        <a:rPr lang="tr-TR" sz="1000">
                          <a:solidFill>
                            <a:srgbClr val="000000"/>
                          </a:solidFill>
                          <a:latin typeface="Times New Roman"/>
                          <a:ea typeface="Times New Roman"/>
                        </a:rPr>
                        <a:t>Öğr.Temsilcisi</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Dönem 4</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a:solidFill>
                            <a:srgbClr val="000000"/>
                          </a:solidFill>
                          <a:latin typeface="Times New Roman"/>
                          <a:ea typeface="Times New Roman"/>
                        </a:rPr>
                        <a:t>10.02.2021</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9179">
                <a:tc>
                  <a:txBody>
                    <a:bodyPr/>
                    <a:lstStyle/>
                    <a:p>
                      <a:pPr>
                        <a:spcAft>
                          <a:spcPts val="0"/>
                        </a:spcAft>
                      </a:pPr>
                      <a:r>
                        <a:rPr lang="tr-TR" sz="1000">
                          <a:solidFill>
                            <a:srgbClr val="000000"/>
                          </a:solidFill>
                          <a:latin typeface="Times New Roman"/>
                          <a:ea typeface="Times New Roman"/>
                        </a:rPr>
                        <a:t>Üye-Öğrenci</a:t>
                      </a:r>
                      <a:endParaRPr lang="tr-TR" sz="1000">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Tolga YILDIRIM</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spcAft>
                          <a:spcPts val="0"/>
                        </a:spcAft>
                      </a:pPr>
                      <a:r>
                        <a:rPr lang="tr-TR" sz="1000">
                          <a:solidFill>
                            <a:srgbClr val="000000"/>
                          </a:solidFill>
                          <a:latin typeface="Times New Roman"/>
                          <a:ea typeface="Times New Roman"/>
                        </a:rPr>
                        <a:t>Öğr.Temsilcisi</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Dönem 6</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a:solidFill>
                            <a:srgbClr val="000000"/>
                          </a:solidFill>
                          <a:latin typeface="Times New Roman"/>
                          <a:ea typeface="Times New Roman"/>
                        </a:rPr>
                        <a:t>10.02.2021</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9179">
                <a:tc>
                  <a:txBody>
                    <a:bodyPr/>
                    <a:lstStyle/>
                    <a:p>
                      <a:pPr>
                        <a:spcAft>
                          <a:spcPts val="0"/>
                        </a:spcAft>
                      </a:pPr>
                      <a:r>
                        <a:rPr lang="tr-TR" sz="1000">
                          <a:latin typeface="Calibri"/>
                          <a:ea typeface="Times New Roman"/>
                        </a:rPr>
                        <a:t>Üye-Öğrenci</a:t>
                      </a:r>
                      <a:endParaRPr lang="tr-TR" sz="1000">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HACER ARICI</a:t>
                      </a:r>
                      <a:endParaRPr lang="tr-TR"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spcAft>
                          <a:spcPts val="0"/>
                        </a:spcAft>
                      </a:pPr>
                      <a:r>
                        <a:rPr lang="tr-TR" sz="1000">
                          <a:solidFill>
                            <a:srgbClr val="000000"/>
                          </a:solidFill>
                          <a:latin typeface="Times New Roman"/>
                          <a:ea typeface="Times New Roman"/>
                        </a:rPr>
                        <a:t>Öğr.Üye</a:t>
                      </a:r>
                      <a:endParaRPr lang="tr-TR"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Dönem 5</a:t>
                      </a:r>
                      <a:endParaRPr lang="tr-TR"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a:solidFill>
                            <a:srgbClr val="000000"/>
                          </a:solidFill>
                          <a:latin typeface="Times New Roman"/>
                          <a:ea typeface="Times New Roman"/>
                        </a:rPr>
                        <a:t>20.04.2021</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9179">
                <a:tc>
                  <a:txBody>
                    <a:bodyPr/>
                    <a:lstStyle/>
                    <a:p>
                      <a:pPr>
                        <a:spcAft>
                          <a:spcPts val="0"/>
                        </a:spcAft>
                      </a:pPr>
                      <a:r>
                        <a:rPr lang="tr-TR" sz="1000">
                          <a:latin typeface="Calibri"/>
                          <a:ea typeface="Times New Roman"/>
                        </a:rPr>
                        <a:t>Üye-Öğrenci</a:t>
                      </a:r>
                      <a:endParaRPr lang="tr-TR" sz="1000">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ALEYNA BETÜL KAKAT</a:t>
                      </a:r>
                      <a:endParaRPr lang="tr-TR"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spcAft>
                          <a:spcPts val="0"/>
                        </a:spcAft>
                      </a:pPr>
                      <a:r>
                        <a:rPr lang="tr-TR" sz="1000">
                          <a:solidFill>
                            <a:srgbClr val="000000"/>
                          </a:solidFill>
                          <a:latin typeface="Times New Roman"/>
                          <a:ea typeface="Times New Roman"/>
                        </a:rPr>
                        <a:t>Öğr.Üye</a:t>
                      </a:r>
                      <a:endParaRPr lang="tr-TR"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Dönem 2</a:t>
                      </a:r>
                      <a:endParaRPr lang="tr-TR"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dirty="0">
                          <a:solidFill>
                            <a:srgbClr val="000000"/>
                          </a:solidFill>
                          <a:latin typeface="Times New Roman"/>
                          <a:ea typeface="Times New Roman"/>
                        </a:rPr>
                        <a:t>20.04.2021</a:t>
                      </a:r>
                      <a:endParaRPr lang="tr-TR" sz="10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p:nvPr/>
        </p:nvPicPr>
        <p:blipFill>
          <a:blip r:embed="rId2" cstate="print"/>
          <a:stretch>
            <a:fillRect/>
          </a:stretch>
        </p:blipFill>
        <p:spPr>
          <a:xfrm>
            <a:off x="107504" y="0"/>
            <a:ext cx="8712968" cy="1041991"/>
          </a:xfrm>
          <a:prstGeom prst="rect">
            <a:avLst/>
          </a:prstGeom>
        </p:spPr>
      </p:pic>
      <p:graphicFrame>
        <p:nvGraphicFramePr>
          <p:cNvPr id="6" name="5 Tablo"/>
          <p:cNvGraphicFramePr>
            <a:graphicFrameLocks noGrp="1"/>
          </p:cNvGraphicFramePr>
          <p:nvPr/>
        </p:nvGraphicFramePr>
        <p:xfrm>
          <a:off x="216023" y="2132848"/>
          <a:ext cx="8604449" cy="3816432"/>
        </p:xfrm>
        <a:graphic>
          <a:graphicData uri="http://schemas.openxmlformats.org/drawingml/2006/table">
            <a:tbl>
              <a:tblPr/>
              <a:tblGrid>
                <a:gridCol w="1619493"/>
                <a:gridCol w="3048193"/>
                <a:gridCol w="1392871"/>
                <a:gridCol w="1526336"/>
                <a:gridCol w="1017556"/>
              </a:tblGrid>
              <a:tr h="270669">
                <a:tc gridSpan="5">
                  <a:txBody>
                    <a:bodyPr/>
                    <a:lstStyle/>
                    <a:p>
                      <a:pPr marL="342900" lvl="0" indent="-342900" algn="ctr">
                        <a:buFont typeface="+mj-lt"/>
                        <a:buNone/>
                      </a:pPr>
                      <a:r>
                        <a:rPr lang="tr-TR" sz="1000" b="1" dirty="0" smtClean="0">
                          <a:solidFill>
                            <a:srgbClr val="FF0000"/>
                          </a:solidFill>
                          <a:latin typeface="Times New Roman"/>
                        </a:rPr>
                        <a:t>2. EĞİTİM </a:t>
                      </a:r>
                      <a:r>
                        <a:rPr lang="tr-TR" sz="1000" b="1" dirty="0">
                          <a:solidFill>
                            <a:srgbClr val="FF0000"/>
                          </a:solidFill>
                          <a:latin typeface="Times New Roman"/>
                        </a:rPr>
                        <a:t>PROGRAMININ YAPISI VE İÇERİĞİ </a:t>
                      </a:r>
                      <a:r>
                        <a:rPr lang="tr-TR" sz="1000" i="1" dirty="0">
                          <a:solidFill>
                            <a:srgbClr val="FF0000"/>
                          </a:solidFill>
                          <a:latin typeface="Times New Roman"/>
                        </a:rPr>
                        <a:t>(13 kişi-23 madde)</a:t>
                      </a:r>
                      <a:endParaRPr lang="tr-TR" sz="1000" dirty="0">
                        <a:solidFill>
                          <a:srgbClr val="FF0000"/>
                        </a:solidFill>
                        <a:latin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70669">
                <a:tc>
                  <a:txBody>
                    <a:bodyPr/>
                    <a:lstStyle/>
                    <a:p>
                      <a:pPr>
                        <a:spcAft>
                          <a:spcPts val="0"/>
                        </a:spcAft>
                      </a:pPr>
                      <a:r>
                        <a:rPr lang="tr-TR" sz="1000" b="1">
                          <a:solidFill>
                            <a:srgbClr val="000000"/>
                          </a:solidFill>
                          <a:latin typeface="Times New Roman"/>
                          <a:ea typeface="Times New Roman"/>
                        </a:rPr>
                        <a:t>2.Grup Başkanı </a:t>
                      </a:r>
                      <a:endParaRPr lang="tr-TR" sz="1000">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900" b="1">
                          <a:solidFill>
                            <a:srgbClr val="000000"/>
                          </a:solidFill>
                          <a:latin typeface="Times New Roman"/>
                          <a:ea typeface="Times New Roman"/>
                        </a:rPr>
                        <a:t>Doç.Dr. İlknur ALBAYRAK GEZER</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000">
                          <a:solidFill>
                            <a:srgbClr val="000000"/>
                          </a:solidFill>
                          <a:latin typeface="Times New Roman"/>
                          <a:ea typeface="Times New Roman"/>
                        </a:rPr>
                        <a:t>Öğretim Üyesi</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Fizik Tedavi</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latin typeface="Times New Roman"/>
                          <a:ea typeface="Times New Roman"/>
                        </a:rPr>
                        <a:t>20.01.2021</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669">
                <a:tc>
                  <a:txBody>
                    <a:bodyPr/>
                    <a:lstStyle/>
                    <a:p>
                      <a:pPr>
                        <a:spcAft>
                          <a:spcPts val="0"/>
                        </a:spcAft>
                      </a:pPr>
                      <a:r>
                        <a:rPr lang="tr-TR" sz="1000">
                          <a:solidFill>
                            <a:srgbClr val="000000"/>
                          </a:solidFill>
                          <a:latin typeface="Times New Roman"/>
                          <a:ea typeface="Times New Roman"/>
                        </a:rPr>
                        <a:t>Üye-Öğr.Üyesi</a:t>
                      </a:r>
                      <a:endParaRPr lang="tr-TR" sz="1000">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Prof.Dr. Abdullah SİVRİKAYA</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000">
                          <a:solidFill>
                            <a:srgbClr val="000000"/>
                          </a:solidFill>
                          <a:latin typeface="Times New Roman"/>
                          <a:ea typeface="Times New Roman"/>
                        </a:rPr>
                        <a:t>Öğretim Üyesi</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T.Biyokimya</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latin typeface="Times New Roman"/>
                          <a:ea typeface="Times New Roman"/>
                        </a:rPr>
                        <a:t>18.01.2021</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669">
                <a:tc>
                  <a:txBody>
                    <a:bodyPr/>
                    <a:lstStyle/>
                    <a:p>
                      <a:pPr>
                        <a:spcAft>
                          <a:spcPts val="0"/>
                        </a:spcAft>
                      </a:pPr>
                      <a:r>
                        <a:rPr lang="tr-TR" sz="1000">
                          <a:solidFill>
                            <a:srgbClr val="000000"/>
                          </a:solidFill>
                          <a:latin typeface="Times New Roman"/>
                          <a:ea typeface="Times New Roman"/>
                        </a:rPr>
                        <a:t>Üye-Öğr.Üyesi</a:t>
                      </a:r>
                      <a:endParaRPr lang="tr-TR" sz="1000">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Prof.Dr. Oğuzhan ARUN</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000">
                          <a:solidFill>
                            <a:srgbClr val="000000"/>
                          </a:solidFill>
                          <a:latin typeface="Times New Roman"/>
                          <a:ea typeface="Times New Roman"/>
                        </a:rPr>
                        <a:t>Öğretim Üyesi</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Anestezi</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latin typeface="Times New Roman"/>
                          <a:ea typeface="Times New Roman"/>
                        </a:rPr>
                        <a:t>12.07.2018</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669">
                <a:tc>
                  <a:txBody>
                    <a:bodyPr/>
                    <a:lstStyle/>
                    <a:p>
                      <a:pPr>
                        <a:spcAft>
                          <a:spcPts val="0"/>
                        </a:spcAft>
                      </a:pPr>
                      <a:r>
                        <a:rPr lang="tr-TR" sz="1000">
                          <a:solidFill>
                            <a:srgbClr val="000000"/>
                          </a:solidFill>
                          <a:latin typeface="Times New Roman"/>
                          <a:ea typeface="Times New Roman"/>
                        </a:rPr>
                        <a:t>Üye- Öğr.Üyesi</a:t>
                      </a:r>
                      <a:endParaRPr lang="tr-TR" sz="1000">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Doç.Dr. Salih MAÇİN</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000">
                          <a:solidFill>
                            <a:srgbClr val="000000"/>
                          </a:solidFill>
                          <a:latin typeface="Times New Roman"/>
                          <a:ea typeface="Times New Roman"/>
                        </a:rPr>
                        <a:t>Öğretim Üyesi</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T.Mikrobiyoloji</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latin typeface="Times New Roman"/>
                          <a:ea typeface="Times New Roman"/>
                        </a:rPr>
                        <a:t>12.07.2018</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669">
                <a:tc>
                  <a:txBody>
                    <a:bodyPr/>
                    <a:lstStyle/>
                    <a:p>
                      <a:pPr>
                        <a:spcAft>
                          <a:spcPts val="0"/>
                        </a:spcAft>
                      </a:pPr>
                      <a:r>
                        <a:rPr lang="tr-TR" sz="1000">
                          <a:solidFill>
                            <a:srgbClr val="000000"/>
                          </a:solidFill>
                          <a:latin typeface="Times New Roman"/>
                          <a:ea typeface="Times New Roman"/>
                        </a:rPr>
                        <a:t>Üye-Öğr.Üyesi</a:t>
                      </a:r>
                      <a:endParaRPr lang="tr-TR" sz="1000">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Doç.Dr. Faruk ÇİÇEKCİ</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000">
                          <a:solidFill>
                            <a:srgbClr val="000000"/>
                          </a:solidFill>
                          <a:latin typeface="Times New Roman"/>
                          <a:ea typeface="Times New Roman"/>
                        </a:rPr>
                        <a:t>Öğretim Üyesi</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Anestezi</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a:solidFill>
                            <a:srgbClr val="000000"/>
                          </a:solidFill>
                          <a:latin typeface="Times New Roman"/>
                          <a:ea typeface="Times New Roman"/>
                        </a:rPr>
                        <a:t>18.01.2021</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669">
                <a:tc>
                  <a:txBody>
                    <a:bodyPr/>
                    <a:lstStyle/>
                    <a:p>
                      <a:pPr>
                        <a:spcAft>
                          <a:spcPts val="0"/>
                        </a:spcAft>
                      </a:pPr>
                      <a:r>
                        <a:rPr lang="tr-TR" sz="1000">
                          <a:solidFill>
                            <a:srgbClr val="000000"/>
                          </a:solidFill>
                          <a:latin typeface="Times New Roman"/>
                          <a:ea typeface="Times New Roman"/>
                        </a:rPr>
                        <a:t>Üye-Öğr.Üyesi</a:t>
                      </a:r>
                      <a:endParaRPr lang="tr-TR" sz="1000">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Doç.Dr. Zeynep BIYIK</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000">
                          <a:solidFill>
                            <a:srgbClr val="000000"/>
                          </a:solidFill>
                          <a:latin typeface="Times New Roman"/>
                          <a:ea typeface="Times New Roman"/>
                        </a:rPr>
                        <a:t>Öğretim Üyesi</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İç Has.Nefro.</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a:solidFill>
                            <a:srgbClr val="000000"/>
                          </a:solidFill>
                          <a:latin typeface="Times New Roman"/>
                          <a:ea typeface="Times New Roman"/>
                        </a:rPr>
                        <a:t>18.01.2021</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669">
                <a:tc>
                  <a:txBody>
                    <a:bodyPr/>
                    <a:lstStyle/>
                    <a:p>
                      <a:pPr>
                        <a:spcAft>
                          <a:spcPts val="0"/>
                        </a:spcAft>
                      </a:pPr>
                      <a:r>
                        <a:rPr lang="tr-TR" sz="1000">
                          <a:solidFill>
                            <a:srgbClr val="000000"/>
                          </a:solidFill>
                          <a:latin typeface="Times New Roman"/>
                          <a:ea typeface="Times New Roman"/>
                        </a:rPr>
                        <a:t>Üye- Öğr.Üyesi</a:t>
                      </a:r>
                      <a:endParaRPr lang="tr-TR" sz="1000">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Dr.Öğr.Üyesi Duygu DURSUNOĞLU</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000">
                          <a:solidFill>
                            <a:srgbClr val="000000"/>
                          </a:solidFill>
                          <a:latin typeface="Times New Roman"/>
                          <a:ea typeface="Times New Roman"/>
                        </a:rPr>
                        <a:t>Öğretim Üyesi</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Histoloji</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a:solidFill>
                            <a:srgbClr val="000000"/>
                          </a:solidFill>
                          <a:latin typeface="Times New Roman"/>
                          <a:ea typeface="Times New Roman"/>
                        </a:rPr>
                        <a:t>18.01.2021</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669">
                <a:tc>
                  <a:txBody>
                    <a:bodyPr/>
                    <a:lstStyle/>
                    <a:p>
                      <a:pPr>
                        <a:spcAft>
                          <a:spcPts val="0"/>
                        </a:spcAft>
                      </a:pPr>
                      <a:r>
                        <a:rPr lang="tr-TR" sz="1000">
                          <a:solidFill>
                            <a:srgbClr val="000000"/>
                          </a:solidFill>
                          <a:latin typeface="Times New Roman"/>
                          <a:ea typeface="Times New Roman"/>
                        </a:rPr>
                        <a:t>Üye-Araş.Gör.</a:t>
                      </a:r>
                      <a:endParaRPr lang="tr-TR" sz="1000">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Arş.Gör.Dr. Ali SEVGİLİ</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Asistan Temsil.</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Anestezi</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latin typeface="Times New Roman"/>
                          <a:ea typeface="Times New Roman"/>
                        </a:rPr>
                        <a:t>15.02.2021</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669">
                <a:tc>
                  <a:txBody>
                    <a:bodyPr/>
                    <a:lstStyle/>
                    <a:p>
                      <a:pPr>
                        <a:spcAft>
                          <a:spcPts val="0"/>
                        </a:spcAft>
                      </a:pPr>
                      <a:r>
                        <a:rPr lang="tr-TR" sz="1000">
                          <a:solidFill>
                            <a:srgbClr val="000000"/>
                          </a:solidFill>
                          <a:latin typeface="Times New Roman"/>
                          <a:ea typeface="Times New Roman"/>
                        </a:rPr>
                        <a:t>Üye-İdari</a:t>
                      </a:r>
                      <a:endParaRPr lang="tr-TR" sz="1000">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Muammer F.YILDIRIM</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000">
                          <a:solidFill>
                            <a:srgbClr val="000000"/>
                          </a:solidFill>
                          <a:latin typeface="Times New Roman"/>
                          <a:ea typeface="Times New Roman"/>
                        </a:rPr>
                        <a:t>İdari Personel</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Bilgi İşlem</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a:solidFill>
                            <a:srgbClr val="000000"/>
                          </a:solidFill>
                          <a:latin typeface="Times New Roman"/>
                          <a:ea typeface="Times New Roman"/>
                        </a:rPr>
                        <a:t>18.01.2021</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669">
                <a:tc>
                  <a:txBody>
                    <a:bodyPr/>
                    <a:lstStyle/>
                    <a:p>
                      <a:pPr>
                        <a:spcAft>
                          <a:spcPts val="0"/>
                        </a:spcAft>
                      </a:pPr>
                      <a:r>
                        <a:rPr lang="tr-TR" sz="1000">
                          <a:solidFill>
                            <a:srgbClr val="000000"/>
                          </a:solidFill>
                          <a:latin typeface="Times New Roman"/>
                          <a:ea typeface="Times New Roman"/>
                        </a:rPr>
                        <a:t>Üye-İdari</a:t>
                      </a:r>
                      <a:endParaRPr lang="tr-TR" sz="1000">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Hatice ÖZTÜRK</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000">
                          <a:solidFill>
                            <a:srgbClr val="000000"/>
                          </a:solidFill>
                          <a:latin typeface="Times New Roman"/>
                          <a:ea typeface="Times New Roman"/>
                        </a:rPr>
                        <a:t>İdari Personel</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Koordinatörlük</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latin typeface="Times New Roman"/>
                          <a:ea typeface="Times New Roman"/>
                        </a:rPr>
                        <a:t>12.07.2018</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735">
                <a:tc>
                  <a:txBody>
                    <a:bodyPr/>
                    <a:lstStyle/>
                    <a:p>
                      <a:pPr>
                        <a:spcAft>
                          <a:spcPts val="0"/>
                        </a:spcAft>
                      </a:pPr>
                      <a:r>
                        <a:rPr lang="tr-TR" sz="1000">
                          <a:solidFill>
                            <a:srgbClr val="000000"/>
                          </a:solidFill>
                          <a:latin typeface="Times New Roman"/>
                          <a:ea typeface="Times New Roman"/>
                        </a:rPr>
                        <a:t>Üye-Öğrenci</a:t>
                      </a:r>
                      <a:endParaRPr lang="tr-TR" sz="1000">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100">
                          <a:solidFill>
                            <a:srgbClr val="000000"/>
                          </a:solidFill>
                          <a:latin typeface="Times New Roman"/>
                          <a:ea typeface="Times New Roman"/>
                        </a:rPr>
                        <a:t>Fatma Hande UĞURLU</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spcAft>
                          <a:spcPts val="0"/>
                        </a:spcAft>
                      </a:pPr>
                      <a:r>
                        <a:rPr lang="tr-TR" sz="1000">
                          <a:solidFill>
                            <a:srgbClr val="000000"/>
                          </a:solidFill>
                          <a:latin typeface="Times New Roman"/>
                          <a:ea typeface="Times New Roman"/>
                        </a:rPr>
                        <a:t>Öğr.Temsilcisi</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Dönem 6</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a:solidFill>
                            <a:srgbClr val="000000"/>
                          </a:solidFill>
                          <a:latin typeface="Times New Roman"/>
                          <a:ea typeface="Times New Roman"/>
                        </a:rPr>
                        <a:t>10.02.2021</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669">
                <a:tc>
                  <a:txBody>
                    <a:bodyPr/>
                    <a:lstStyle/>
                    <a:p>
                      <a:pPr>
                        <a:spcAft>
                          <a:spcPts val="0"/>
                        </a:spcAft>
                      </a:pPr>
                      <a:r>
                        <a:rPr lang="tr-TR" sz="1000">
                          <a:solidFill>
                            <a:srgbClr val="000000"/>
                          </a:solidFill>
                          <a:latin typeface="Times New Roman"/>
                          <a:ea typeface="Times New Roman"/>
                        </a:rPr>
                        <a:t>Üye-Öğrenci</a:t>
                      </a:r>
                      <a:endParaRPr lang="tr-TR" sz="1000">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Sevde CANER</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spcAft>
                          <a:spcPts val="0"/>
                        </a:spcAft>
                      </a:pPr>
                      <a:r>
                        <a:rPr lang="tr-TR" sz="1000">
                          <a:solidFill>
                            <a:srgbClr val="000000"/>
                          </a:solidFill>
                          <a:latin typeface="Times New Roman"/>
                          <a:ea typeface="Times New Roman"/>
                        </a:rPr>
                        <a:t>Öğr.Temsilcisi</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Dönem 4</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a:solidFill>
                            <a:srgbClr val="000000"/>
                          </a:solidFill>
                          <a:latin typeface="Times New Roman"/>
                          <a:ea typeface="Times New Roman"/>
                        </a:rPr>
                        <a:t>10.02.2021</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669">
                <a:tc>
                  <a:txBody>
                    <a:bodyPr/>
                    <a:lstStyle/>
                    <a:p>
                      <a:pPr>
                        <a:spcAft>
                          <a:spcPts val="0"/>
                        </a:spcAft>
                      </a:pPr>
                      <a:r>
                        <a:rPr lang="tr-TR" sz="1000">
                          <a:latin typeface="Calibri"/>
                          <a:ea typeface="Times New Roman"/>
                        </a:rPr>
                        <a:t>Üye-Öğrenci</a:t>
                      </a:r>
                      <a:endParaRPr lang="tr-TR" sz="1000">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Calibri"/>
                          <a:ea typeface="Times New Roman"/>
                        </a:rPr>
                        <a:t>MERVE ZEREN CERİT</a:t>
                      </a:r>
                      <a:endParaRPr lang="tr-TR"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spcAft>
                          <a:spcPts val="0"/>
                        </a:spcAft>
                      </a:pPr>
                      <a:r>
                        <a:rPr lang="tr-TR" sz="1000">
                          <a:solidFill>
                            <a:srgbClr val="000000"/>
                          </a:solidFill>
                          <a:latin typeface="Calibri"/>
                          <a:ea typeface="Times New Roman"/>
                        </a:rPr>
                        <a:t>Öğr.Üye</a:t>
                      </a:r>
                      <a:endParaRPr lang="tr-TR"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Calibri"/>
                          <a:ea typeface="Times New Roman"/>
                        </a:rPr>
                        <a:t>Dönem 2</a:t>
                      </a:r>
                      <a:endParaRPr lang="tr-TR"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dirty="0">
                          <a:solidFill>
                            <a:srgbClr val="000000"/>
                          </a:solidFill>
                          <a:latin typeface="Times New Roman"/>
                          <a:ea typeface="Times New Roman"/>
                        </a:rPr>
                        <a:t>20.04.2021</a:t>
                      </a:r>
                      <a:endParaRPr lang="tr-TR" sz="10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4 Başlık"/>
          <p:cNvSpPr txBox="1">
            <a:spLocks/>
          </p:cNvSpPr>
          <p:nvPr/>
        </p:nvSpPr>
        <p:spPr>
          <a:xfrm>
            <a:off x="179512" y="1124744"/>
            <a:ext cx="8352928" cy="432048"/>
          </a:xfrm>
          <a:prstGeom prst="rect">
            <a:avLst/>
          </a:prstGeom>
        </p:spPr>
        <p:txBody>
          <a:bodyPr vert="horz"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2000" b="1" i="0" u="none" strike="noStrike" kern="1200" cap="small" spc="0" normalizeH="0" baseline="0" noProof="0" smtClean="0">
                <a:ln>
                  <a:noFill/>
                </a:ln>
                <a:solidFill>
                  <a:srgbClr val="C00000"/>
                </a:solidFill>
                <a:effectLst/>
                <a:uLnTx/>
                <a:uFillTx/>
                <a:latin typeface="+mj-lt"/>
                <a:ea typeface="+mj-ea"/>
                <a:cs typeface="+mj-cs"/>
              </a:rPr>
              <a:t>AKREDİTASYON ÖZ DEĞERLENDİRME KURULU </a:t>
            </a:r>
            <a:r>
              <a:rPr kumimoji="0" lang="tr-TR" sz="1600" b="1" i="0" u="none" strike="noStrike" kern="1200" cap="small" spc="0" normalizeH="0" baseline="0" noProof="0" smtClean="0">
                <a:ln>
                  <a:noFill/>
                </a:ln>
                <a:solidFill>
                  <a:srgbClr val="0070C0"/>
                </a:solidFill>
                <a:effectLst/>
                <a:uLnTx/>
                <a:uFillTx/>
                <a:latin typeface="+mj-lt"/>
                <a:ea typeface="+mj-ea"/>
                <a:cs typeface="+mj-cs"/>
              </a:rPr>
              <a:t>(devamı)</a:t>
            </a:r>
            <a:endParaRPr kumimoji="0" lang="tr-TR" sz="1800" b="1" i="0" u="none" strike="noStrike" kern="1200" cap="small" spc="0" normalizeH="0" baseline="0" noProof="0" dirty="0">
              <a:ln>
                <a:noFill/>
              </a:ln>
              <a:solidFill>
                <a:srgbClr val="0070C0"/>
              </a:solidFill>
              <a:effectLst/>
              <a:uLnTx/>
              <a:uFillTx/>
              <a:latin typeface="+mj-lt"/>
              <a:ea typeface="+mj-ea"/>
              <a:cs typeface="+mj-cs"/>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p:nvPr/>
        </p:nvPicPr>
        <p:blipFill>
          <a:blip r:embed="rId2" cstate="print"/>
          <a:stretch>
            <a:fillRect/>
          </a:stretch>
        </p:blipFill>
        <p:spPr>
          <a:xfrm>
            <a:off x="107504" y="0"/>
            <a:ext cx="8712968" cy="1041991"/>
          </a:xfrm>
          <a:prstGeom prst="rect">
            <a:avLst/>
          </a:prstGeom>
        </p:spPr>
      </p:pic>
      <p:graphicFrame>
        <p:nvGraphicFramePr>
          <p:cNvPr id="6" name="5 Tablo"/>
          <p:cNvGraphicFramePr>
            <a:graphicFrameLocks noGrp="1"/>
          </p:cNvGraphicFramePr>
          <p:nvPr/>
        </p:nvGraphicFramePr>
        <p:xfrm>
          <a:off x="144016" y="1916836"/>
          <a:ext cx="8820472" cy="4248469"/>
        </p:xfrm>
        <a:graphic>
          <a:graphicData uri="http://schemas.openxmlformats.org/drawingml/2006/table">
            <a:tbl>
              <a:tblPr/>
              <a:tblGrid>
                <a:gridCol w="1660152"/>
                <a:gridCol w="3124721"/>
                <a:gridCol w="1427840"/>
                <a:gridCol w="1564656"/>
                <a:gridCol w="1043103"/>
              </a:tblGrid>
              <a:tr h="382745">
                <a:tc gridSpan="5">
                  <a:txBody>
                    <a:bodyPr/>
                    <a:lstStyle/>
                    <a:p>
                      <a:pPr marL="342900" lvl="0" indent="-342900" algn="ctr">
                        <a:buFont typeface="+mj-lt"/>
                        <a:buNone/>
                      </a:pPr>
                      <a:r>
                        <a:rPr lang="tr-TR" sz="1000" b="1" dirty="0" smtClean="0">
                          <a:solidFill>
                            <a:srgbClr val="FF0000"/>
                          </a:solidFill>
                          <a:latin typeface="Times New Roman"/>
                        </a:rPr>
                        <a:t>3. ÖĞRENCİLERİN </a:t>
                      </a:r>
                      <a:r>
                        <a:rPr lang="tr-TR" sz="1000" b="1" dirty="0">
                          <a:solidFill>
                            <a:srgbClr val="FF0000"/>
                          </a:solidFill>
                          <a:latin typeface="Times New Roman"/>
                        </a:rPr>
                        <a:t>DEĞERLENDİRİLMESİ </a:t>
                      </a:r>
                      <a:r>
                        <a:rPr lang="tr-TR" sz="1000" i="1" dirty="0">
                          <a:solidFill>
                            <a:srgbClr val="FF0000"/>
                          </a:solidFill>
                          <a:latin typeface="Times New Roman"/>
                        </a:rPr>
                        <a:t>(10 kişi-5 madde)</a:t>
                      </a:r>
                      <a:endParaRPr lang="tr-TR" sz="1000" dirty="0">
                        <a:solidFill>
                          <a:srgbClr val="FF0000"/>
                        </a:solidFill>
                        <a:latin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82745">
                <a:tc>
                  <a:txBody>
                    <a:bodyPr/>
                    <a:lstStyle/>
                    <a:p>
                      <a:pPr>
                        <a:spcAft>
                          <a:spcPts val="0"/>
                        </a:spcAft>
                      </a:pPr>
                      <a:r>
                        <a:rPr lang="tr-TR" sz="1000" b="1">
                          <a:solidFill>
                            <a:srgbClr val="000000"/>
                          </a:solidFill>
                          <a:latin typeface="Times New Roman"/>
                          <a:ea typeface="Times New Roman"/>
                        </a:rPr>
                        <a:t>3.Grup Başkanı </a:t>
                      </a:r>
                      <a:endParaRPr lang="tr-TR" sz="1000">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b="1">
                          <a:solidFill>
                            <a:srgbClr val="000000"/>
                          </a:solidFill>
                          <a:latin typeface="Times New Roman"/>
                          <a:ea typeface="Times New Roman"/>
                        </a:rPr>
                        <a:t>Doç.Dr. Fatih Hilmi ÇETİN</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000">
                          <a:solidFill>
                            <a:srgbClr val="000000"/>
                          </a:solidFill>
                          <a:latin typeface="Times New Roman"/>
                          <a:ea typeface="Times New Roman"/>
                        </a:rPr>
                        <a:t>Öğretim Üyesi</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Çocuk Psikiyatri</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latin typeface="Times New Roman"/>
                          <a:ea typeface="Times New Roman"/>
                        </a:rPr>
                        <a:t>20.01.2021</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2745">
                <a:tc>
                  <a:txBody>
                    <a:bodyPr/>
                    <a:lstStyle/>
                    <a:p>
                      <a:pPr>
                        <a:spcAft>
                          <a:spcPts val="0"/>
                        </a:spcAft>
                      </a:pPr>
                      <a:r>
                        <a:rPr lang="tr-TR" sz="1000">
                          <a:solidFill>
                            <a:srgbClr val="000000"/>
                          </a:solidFill>
                          <a:latin typeface="Times New Roman"/>
                          <a:ea typeface="Times New Roman"/>
                        </a:rPr>
                        <a:t>Üye-Öğr.Üyesi</a:t>
                      </a:r>
                      <a:endParaRPr lang="tr-TR" sz="1000">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Doç.Dr. İlhan ECE</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000">
                          <a:solidFill>
                            <a:srgbClr val="000000"/>
                          </a:solidFill>
                          <a:latin typeface="Times New Roman"/>
                          <a:ea typeface="Times New Roman"/>
                        </a:rPr>
                        <a:t>Öğretim Üyesi</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Genel Cer.</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latin typeface="Times New Roman"/>
                          <a:ea typeface="Times New Roman"/>
                        </a:rPr>
                        <a:t>12.07.2018</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2745">
                <a:tc>
                  <a:txBody>
                    <a:bodyPr/>
                    <a:lstStyle/>
                    <a:p>
                      <a:pPr>
                        <a:spcAft>
                          <a:spcPts val="0"/>
                        </a:spcAft>
                      </a:pPr>
                      <a:r>
                        <a:rPr lang="tr-TR" sz="1000">
                          <a:solidFill>
                            <a:srgbClr val="000000"/>
                          </a:solidFill>
                          <a:latin typeface="Times New Roman"/>
                          <a:ea typeface="Times New Roman"/>
                        </a:rPr>
                        <a:t>Üye-Öğr.Üyesi</a:t>
                      </a:r>
                      <a:endParaRPr lang="tr-TR" sz="1000">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Dr.Öğr.Üyesi Neriman AKDAM</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000">
                          <a:solidFill>
                            <a:srgbClr val="000000"/>
                          </a:solidFill>
                          <a:latin typeface="Times New Roman"/>
                          <a:ea typeface="Times New Roman"/>
                        </a:rPr>
                        <a:t>Öğretim Üyesi</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Biyoistatistik</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a:solidFill>
                            <a:srgbClr val="000000"/>
                          </a:solidFill>
                          <a:latin typeface="Times New Roman"/>
                          <a:ea typeface="Times New Roman"/>
                        </a:rPr>
                        <a:t>18.01.2021</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2745">
                <a:tc>
                  <a:txBody>
                    <a:bodyPr/>
                    <a:lstStyle/>
                    <a:p>
                      <a:pPr>
                        <a:spcAft>
                          <a:spcPts val="0"/>
                        </a:spcAft>
                      </a:pPr>
                      <a:r>
                        <a:rPr lang="tr-TR" sz="1000">
                          <a:solidFill>
                            <a:srgbClr val="000000"/>
                          </a:solidFill>
                          <a:latin typeface="Times New Roman"/>
                          <a:ea typeface="Times New Roman"/>
                        </a:rPr>
                        <a:t>Üye-Öğr.Üyesi</a:t>
                      </a:r>
                      <a:endParaRPr lang="tr-TR" sz="1000">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Öğr.Gör.Dr. Hülya UÇARYILMAZ</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000">
                          <a:solidFill>
                            <a:srgbClr val="000000"/>
                          </a:solidFill>
                          <a:latin typeface="Times New Roman"/>
                          <a:ea typeface="Times New Roman"/>
                        </a:rPr>
                        <a:t>Öğretim Üyesi</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T.Biyoloji</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a:solidFill>
                            <a:srgbClr val="000000"/>
                          </a:solidFill>
                          <a:latin typeface="Times New Roman"/>
                          <a:ea typeface="Times New Roman"/>
                        </a:rPr>
                        <a:t>18.01.2021</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2745">
                <a:tc>
                  <a:txBody>
                    <a:bodyPr/>
                    <a:lstStyle/>
                    <a:p>
                      <a:pPr>
                        <a:spcAft>
                          <a:spcPts val="0"/>
                        </a:spcAft>
                      </a:pPr>
                      <a:r>
                        <a:rPr lang="tr-TR" sz="1000">
                          <a:solidFill>
                            <a:srgbClr val="000000"/>
                          </a:solidFill>
                          <a:latin typeface="Times New Roman"/>
                          <a:ea typeface="Times New Roman"/>
                        </a:rPr>
                        <a:t>Üye-Uzman Dr.</a:t>
                      </a:r>
                      <a:endParaRPr lang="tr-TR" sz="1000">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Uzm.Dr. Mehmet Cengiz  TATAR</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000">
                          <a:solidFill>
                            <a:srgbClr val="000000"/>
                          </a:solidFill>
                          <a:latin typeface="Times New Roman"/>
                          <a:ea typeface="Times New Roman"/>
                        </a:rPr>
                        <a:t>Uzman Dr.</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Anatomi</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a:solidFill>
                            <a:srgbClr val="000000"/>
                          </a:solidFill>
                          <a:latin typeface="Times New Roman"/>
                          <a:ea typeface="Times New Roman"/>
                        </a:rPr>
                        <a:t>18.01.2021</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2745">
                <a:tc>
                  <a:txBody>
                    <a:bodyPr/>
                    <a:lstStyle/>
                    <a:p>
                      <a:pPr>
                        <a:spcAft>
                          <a:spcPts val="0"/>
                        </a:spcAft>
                      </a:pPr>
                      <a:r>
                        <a:rPr lang="tr-TR" sz="1000">
                          <a:solidFill>
                            <a:srgbClr val="000000"/>
                          </a:solidFill>
                          <a:latin typeface="Times New Roman"/>
                          <a:ea typeface="Times New Roman"/>
                        </a:rPr>
                        <a:t>Üye-İdari</a:t>
                      </a:r>
                      <a:endParaRPr lang="tr-TR" sz="1000">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Muhammet  Ali DELİKTAŞ</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000">
                          <a:solidFill>
                            <a:srgbClr val="000000"/>
                          </a:solidFill>
                          <a:latin typeface="Times New Roman"/>
                          <a:ea typeface="Times New Roman"/>
                        </a:rPr>
                        <a:t>İdari Personel</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BİM-Kütüphane</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a:solidFill>
                            <a:srgbClr val="000000"/>
                          </a:solidFill>
                          <a:latin typeface="Times New Roman"/>
                          <a:ea typeface="Times New Roman"/>
                        </a:rPr>
                        <a:t>18.01.2021</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2745">
                <a:tc>
                  <a:txBody>
                    <a:bodyPr/>
                    <a:lstStyle/>
                    <a:p>
                      <a:pPr>
                        <a:spcAft>
                          <a:spcPts val="0"/>
                        </a:spcAft>
                      </a:pPr>
                      <a:r>
                        <a:rPr lang="tr-TR" sz="1000">
                          <a:solidFill>
                            <a:srgbClr val="000000"/>
                          </a:solidFill>
                          <a:latin typeface="Times New Roman"/>
                          <a:ea typeface="Times New Roman"/>
                        </a:rPr>
                        <a:t>Üye-İdari</a:t>
                      </a:r>
                      <a:endParaRPr lang="tr-TR" sz="1000">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Yasemin CAM</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000">
                          <a:solidFill>
                            <a:srgbClr val="000000"/>
                          </a:solidFill>
                          <a:latin typeface="Times New Roman"/>
                          <a:ea typeface="Times New Roman"/>
                        </a:rPr>
                        <a:t>İdari Personel</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Öğrenci İşleri</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latin typeface="Times New Roman"/>
                          <a:ea typeface="Times New Roman"/>
                        </a:rPr>
                        <a:t>18.01.2021</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1019">
                <a:tc>
                  <a:txBody>
                    <a:bodyPr/>
                    <a:lstStyle/>
                    <a:p>
                      <a:pPr>
                        <a:spcAft>
                          <a:spcPts val="0"/>
                        </a:spcAft>
                      </a:pPr>
                      <a:r>
                        <a:rPr lang="tr-TR" sz="1000">
                          <a:solidFill>
                            <a:srgbClr val="000000"/>
                          </a:solidFill>
                          <a:latin typeface="Times New Roman"/>
                          <a:ea typeface="Times New Roman"/>
                        </a:rPr>
                        <a:t>Üye-Öğrenci</a:t>
                      </a:r>
                      <a:endParaRPr lang="tr-TR" sz="1000">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100">
                          <a:solidFill>
                            <a:srgbClr val="000000"/>
                          </a:solidFill>
                          <a:latin typeface="Times New Roman"/>
                          <a:ea typeface="Times New Roman"/>
                        </a:rPr>
                        <a:t>Burak Kaan TAŞDEMİR</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spcAft>
                          <a:spcPts val="0"/>
                        </a:spcAft>
                      </a:pPr>
                      <a:r>
                        <a:rPr lang="tr-TR" sz="1000">
                          <a:solidFill>
                            <a:srgbClr val="000000"/>
                          </a:solidFill>
                          <a:latin typeface="Times New Roman"/>
                          <a:ea typeface="Times New Roman"/>
                        </a:rPr>
                        <a:t>Öğr.Temsilcisi</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Dönem 5</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900">
                          <a:solidFill>
                            <a:srgbClr val="000000"/>
                          </a:solidFill>
                          <a:latin typeface="Times New Roman"/>
                          <a:ea typeface="Times New Roman"/>
                        </a:rPr>
                        <a:t>10.02.2021</a:t>
                      </a:r>
                      <a:endParaRPr lang="tr-TR"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2745">
                <a:tc>
                  <a:txBody>
                    <a:bodyPr/>
                    <a:lstStyle/>
                    <a:p>
                      <a:pPr>
                        <a:spcAft>
                          <a:spcPts val="0"/>
                        </a:spcAft>
                      </a:pPr>
                      <a:r>
                        <a:rPr lang="tr-TR" sz="1000">
                          <a:solidFill>
                            <a:srgbClr val="000000"/>
                          </a:solidFill>
                          <a:latin typeface="Times New Roman"/>
                          <a:ea typeface="Times New Roman"/>
                        </a:rPr>
                        <a:t>Üye-Öğrenci</a:t>
                      </a:r>
                      <a:endParaRPr lang="tr-TR" sz="1000">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Ali Bora SEZER</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spcAft>
                          <a:spcPts val="0"/>
                        </a:spcAft>
                      </a:pPr>
                      <a:r>
                        <a:rPr lang="tr-TR" sz="1000">
                          <a:solidFill>
                            <a:srgbClr val="000000"/>
                          </a:solidFill>
                          <a:latin typeface="Times New Roman"/>
                          <a:ea typeface="Times New Roman"/>
                        </a:rPr>
                        <a:t>Öğr.Temsilcisi</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Dönem 2</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900">
                          <a:solidFill>
                            <a:srgbClr val="000000"/>
                          </a:solidFill>
                          <a:latin typeface="Times New Roman"/>
                          <a:ea typeface="Times New Roman"/>
                        </a:rPr>
                        <a:t>10.02.2021</a:t>
                      </a:r>
                      <a:endParaRPr lang="tr-TR"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2745">
                <a:tc>
                  <a:txBody>
                    <a:bodyPr/>
                    <a:lstStyle/>
                    <a:p>
                      <a:pPr>
                        <a:spcAft>
                          <a:spcPts val="0"/>
                        </a:spcAft>
                      </a:pPr>
                      <a:r>
                        <a:rPr lang="tr-TR" sz="1000">
                          <a:latin typeface="Calibri"/>
                          <a:ea typeface="Times New Roman"/>
                        </a:rPr>
                        <a:t>Üye-Öğrenci</a:t>
                      </a:r>
                      <a:endParaRPr lang="tr-TR" sz="1000">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Calibri"/>
                          <a:ea typeface="Times New Roman"/>
                        </a:rPr>
                        <a:t>BEYZANUR ÖZTOKLU</a:t>
                      </a:r>
                      <a:endParaRPr lang="tr-TR"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6E3BC"/>
                    </a:solidFill>
                  </a:tcPr>
                </a:tc>
                <a:tc>
                  <a:txBody>
                    <a:bodyPr/>
                    <a:lstStyle/>
                    <a:p>
                      <a:pPr>
                        <a:spcAft>
                          <a:spcPts val="0"/>
                        </a:spcAft>
                      </a:pPr>
                      <a:r>
                        <a:rPr lang="tr-TR" sz="1000">
                          <a:solidFill>
                            <a:srgbClr val="000000"/>
                          </a:solidFill>
                          <a:latin typeface="Calibri"/>
                          <a:ea typeface="Times New Roman"/>
                        </a:rPr>
                        <a:t>Öğr.Üye</a:t>
                      </a:r>
                      <a:endParaRPr lang="tr-TR"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0"/>
                        </a:spcAft>
                      </a:pPr>
                      <a:r>
                        <a:rPr lang="tr-TR" sz="1000" dirty="0">
                          <a:solidFill>
                            <a:srgbClr val="000000"/>
                          </a:solidFill>
                          <a:latin typeface="Calibri"/>
                          <a:ea typeface="Times New Roman"/>
                        </a:rPr>
                        <a:t>Dönem 2</a:t>
                      </a:r>
                      <a:endParaRPr lang="tr-TR" sz="10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0"/>
                        </a:spcAft>
                      </a:pPr>
                      <a:r>
                        <a:rPr lang="tr-TR" sz="900" dirty="0">
                          <a:solidFill>
                            <a:srgbClr val="000000"/>
                          </a:solidFill>
                          <a:latin typeface="Times New Roman"/>
                          <a:ea typeface="Times New Roman"/>
                        </a:rPr>
                        <a:t>20.04.2021</a:t>
                      </a:r>
                      <a:endParaRPr lang="tr-TR" sz="10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
        <p:nvSpPr>
          <p:cNvPr id="8" name="4 Başlık"/>
          <p:cNvSpPr>
            <a:spLocks noGrp="1"/>
          </p:cNvSpPr>
          <p:nvPr>
            <p:ph type="title"/>
          </p:nvPr>
        </p:nvSpPr>
        <p:spPr>
          <a:xfrm>
            <a:off x="179512" y="1124744"/>
            <a:ext cx="8352928" cy="432048"/>
          </a:xfrm>
        </p:spPr>
        <p:txBody>
          <a:bodyPr>
            <a:noAutofit/>
          </a:bodyPr>
          <a:lstStyle/>
          <a:p>
            <a:r>
              <a:rPr lang="tr-TR" sz="2000" b="1" dirty="0" smtClean="0">
                <a:solidFill>
                  <a:srgbClr val="C00000"/>
                </a:solidFill>
              </a:rPr>
              <a:t>AKREDİTASYON ÖZ DEĞERLENDİRME KURULU </a:t>
            </a:r>
            <a:r>
              <a:rPr lang="tr-TR" sz="1600" b="1" dirty="0" smtClean="0">
                <a:solidFill>
                  <a:srgbClr val="0070C0"/>
                </a:solidFill>
              </a:rPr>
              <a:t>(devamı)</a:t>
            </a:r>
            <a:endParaRPr lang="tr-TR" sz="1800" b="1" dirty="0">
              <a:solidFill>
                <a:srgbClr val="0070C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a:xfrm>
            <a:off x="251520" y="1124744"/>
            <a:ext cx="8352928" cy="648072"/>
          </a:xfrm>
        </p:spPr>
        <p:txBody>
          <a:bodyPr>
            <a:normAutofit/>
          </a:bodyPr>
          <a:lstStyle/>
          <a:p>
            <a:r>
              <a:rPr lang="tr-TR" b="1" dirty="0" smtClean="0">
                <a:solidFill>
                  <a:srgbClr val="C00000"/>
                </a:solidFill>
              </a:rPr>
              <a:t>Tıp Fakültesi’nin amacı</a:t>
            </a:r>
            <a:endParaRPr lang="tr-TR" b="1" dirty="0">
              <a:solidFill>
                <a:srgbClr val="C00000"/>
              </a:solidFill>
            </a:endParaRPr>
          </a:p>
        </p:txBody>
      </p:sp>
      <p:sp>
        <p:nvSpPr>
          <p:cNvPr id="6" name="5 İçerik Yer Tutucusu"/>
          <p:cNvSpPr>
            <a:spLocks noGrp="1"/>
          </p:cNvSpPr>
          <p:nvPr>
            <p:ph sz="quarter" idx="1"/>
          </p:nvPr>
        </p:nvSpPr>
        <p:spPr>
          <a:xfrm>
            <a:off x="251520" y="1867616"/>
            <a:ext cx="8352928" cy="4873752"/>
          </a:xfrm>
        </p:spPr>
        <p:txBody>
          <a:bodyPr>
            <a:normAutofit/>
          </a:bodyPr>
          <a:lstStyle/>
          <a:p>
            <a:r>
              <a:rPr lang="tr-TR" sz="2800" dirty="0" smtClean="0"/>
              <a:t>Bilgiye ulaşmayı ve kullanma yollarını bilen</a:t>
            </a:r>
          </a:p>
          <a:p>
            <a:r>
              <a:rPr lang="tr-TR" sz="2800" dirty="0" smtClean="0"/>
              <a:t>Tıp alanında bağımsız araştırma yapmaya yetkin</a:t>
            </a:r>
          </a:p>
          <a:p>
            <a:r>
              <a:rPr lang="tr-TR" sz="2800" dirty="0" smtClean="0"/>
              <a:t>Mesleğini kanıta-dayalı tıp ve etik yaklaşımla yapan</a:t>
            </a:r>
          </a:p>
          <a:p>
            <a:r>
              <a:rPr lang="tr-TR" sz="2800" dirty="0" smtClean="0"/>
              <a:t>Sağlıkla ilgili yerel, ulusal ve evrensel sorunlara duyarlı ve bilgili,  hekimler yetiştirmektir.</a:t>
            </a:r>
            <a:br>
              <a:rPr lang="tr-TR" sz="2800" dirty="0" smtClean="0"/>
            </a:br>
            <a:endParaRPr lang="tr-TR" sz="2800" dirty="0"/>
          </a:p>
        </p:txBody>
      </p:sp>
      <p:pic>
        <p:nvPicPr>
          <p:cNvPr id="4" name="Picture 2"/>
          <p:cNvPicPr/>
          <p:nvPr/>
        </p:nvPicPr>
        <p:blipFill>
          <a:blip r:embed="rId2" cstate="print"/>
          <a:stretch>
            <a:fillRect/>
          </a:stretch>
        </p:blipFill>
        <p:spPr>
          <a:xfrm>
            <a:off x="107504" y="0"/>
            <a:ext cx="8712968" cy="1041991"/>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p:nvPr/>
        </p:nvPicPr>
        <p:blipFill>
          <a:blip r:embed="rId2" cstate="print"/>
          <a:stretch>
            <a:fillRect/>
          </a:stretch>
        </p:blipFill>
        <p:spPr>
          <a:xfrm>
            <a:off x="107504" y="0"/>
            <a:ext cx="8712968" cy="1041991"/>
          </a:xfrm>
          <a:prstGeom prst="rect">
            <a:avLst/>
          </a:prstGeom>
        </p:spPr>
      </p:pic>
      <p:graphicFrame>
        <p:nvGraphicFramePr>
          <p:cNvPr id="6" name="5 Tablo"/>
          <p:cNvGraphicFramePr>
            <a:graphicFrameLocks noGrp="1"/>
          </p:cNvGraphicFramePr>
          <p:nvPr/>
        </p:nvGraphicFramePr>
        <p:xfrm>
          <a:off x="144016" y="1916832"/>
          <a:ext cx="8820472" cy="4800598"/>
        </p:xfrm>
        <a:graphic>
          <a:graphicData uri="http://schemas.openxmlformats.org/drawingml/2006/table">
            <a:tbl>
              <a:tblPr/>
              <a:tblGrid>
                <a:gridCol w="1660152"/>
                <a:gridCol w="3124721"/>
                <a:gridCol w="1427840"/>
                <a:gridCol w="1564656"/>
                <a:gridCol w="1043103"/>
              </a:tblGrid>
              <a:tr h="266700">
                <a:tc gridSpan="5">
                  <a:txBody>
                    <a:bodyPr/>
                    <a:lstStyle/>
                    <a:p>
                      <a:pPr marL="342900" lvl="0" indent="-342900" algn="ctr">
                        <a:buFont typeface="+mj-lt"/>
                        <a:buNone/>
                      </a:pPr>
                      <a:r>
                        <a:rPr lang="tr-TR" sz="1000" b="1" dirty="0" smtClean="0">
                          <a:solidFill>
                            <a:srgbClr val="FF0000"/>
                          </a:solidFill>
                          <a:latin typeface="Times New Roman"/>
                        </a:rPr>
                        <a:t>4. ÖĞRENCİLER </a:t>
                      </a:r>
                      <a:r>
                        <a:rPr lang="tr-TR" sz="1000" i="1" dirty="0">
                          <a:solidFill>
                            <a:srgbClr val="FF0000"/>
                          </a:solidFill>
                          <a:latin typeface="Times New Roman"/>
                        </a:rPr>
                        <a:t>(15 kişi-12 madde)</a:t>
                      </a:r>
                      <a:endParaRPr lang="tr-TR" sz="1000" dirty="0">
                        <a:solidFill>
                          <a:srgbClr val="FF0000"/>
                        </a:solidFill>
                        <a:latin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66700">
                <a:tc>
                  <a:txBody>
                    <a:bodyPr/>
                    <a:lstStyle/>
                    <a:p>
                      <a:pPr>
                        <a:spcAft>
                          <a:spcPts val="0"/>
                        </a:spcAft>
                      </a:pPr>
                      <a:r>
                        <a:rPr lang="tr-TR" sz="1000" b="1">
                          <a:solidFill>
                            <a:srgbClr val="000000"/>
                          </a:solidFill>
                          <a:latin typeface="Times New Roman"/>
                          <a:ea typeface="Times New Roman"/>
                        </a:rPr>
                        <a:t>4.Grup Başkanı </a:t>
                      </a:r>
                      <a:endParaRPr lang="tr-TR" sz="1000">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b="1">
                          <a:solidFill>
                            <a:srgbClr val="000000"/>
                          </a:solidFill>
                          <a:latin typeface="Times New Roman"/>
                          <a:ea typeface="Times New Roman"/>
                        </a:rPr>
                        <a:t>Prof.Dr. Bahar ÖÇ</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Öğretim Üyesi</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Anestezi</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latin typeface="Times New Roman"/>
                          <a:ea typeface="Times New Roman"/>
                        </a:rPr>
                        <a:t>12.07.2018</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3399">
                <a:tc>
                  <a:txBody>
                    <a:bodyPr/>
                    <a:lstStyle/>
                    <a:p>
                      <a:pPr>
                        <a:spcAft>
                          <a:spcPts val="0"/>
                        </a:spcAft>
                      </a:pPr>
                      <a:r>
                        <a:rPr lang="tr-TR" sz="1000">
                          <a:solidFill>
                            <a:srgbClr val="000000"/>
                          </a:solidFill>
                          <a:latin typeface="Times New Roman"/>
                          <a:ea typeface="Times New Roman"/>
                        </a:rPr>
                        <a:t>Üye-Öğr.Üyesi</a:t>
                      </a:r>
                      <a:endParaRPr lang="tr-TR" sz="1000">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Prof.Dr. F.Hümeyra YERLİKAYA AYDEMİR</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000">
                          <a:solidFill>
                            <a:srgbClr val="000000"/>
                          </a:solidFill>
                          <a:latin typeface="Times New Roman"/>
                          <a:ea typeface="Times New Roman"/>
                        </a:rPr>
                        <a:t>Öğretim Üyesi</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T.Biyokimya</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a:solidFill>
                            <a:srgbClr val="000000"/>
                          </a:solidFill>
                          <a:latin typeface="Times New Roman"/>
                          <a:ea typeface="Times New Roman"/>
                        </a:rPr>
                        <a:t>18.01.2021</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6700">
                <a:tc>
                  <a:txBody>
                    <a:bodyPr/>
                    <a:lstStyle/>
                    <a:p>
                      <a:pPr>
                        <a:spcAft>
                          <a:spcPts val="0"/>
                        </a:spcAft>
                      </a:pPr>
                      <a:r>
                        <a:rPr lang="tr-TR" sz="1000">
                          <a:solidFill>
                            <a:srgbClr val="000000"/>
                          </a:solidFill>
                          <a:latin typeface="Times New Roman"/>
                          <a:ea typeface="Times New Roman"/>
                        </a:rPr>
                        <a:t>Üye-Öğr.Üyesi</a:t>
                      </a:r>
                      <a:endParaRPr lang="tr-TR" sz="1000">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Doç.Dr. Memduha AYDIN</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000">
                          <a:solidFill>
                            <a:srgbClr val="000000"/>
                          </a:solidFill>
                          <a:latin typeface="Times New Roman"/>
                          <a:ea typeface="Times New Roman"/>
                        </a:rPr>
                        <a:t>Öğretim Üyesi</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Psikiyatri</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latin typeface="Times New Roman"/>
                          <a:ea typeface="Times New Roman"/>
                        </a:rPr>
                        <a:t>12.07.2018</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6700">
                <a:tc>
                  <a:txBody>
                    <a:bodyPr/>
                    <a:lstStyle/>
                    <a:p>
                      <a:pPr>
                        <a:spcAft>
                          <a:spcPts val="0"/>
                        </a:spcAft>
                      </a:pPr>
                      <a:r>
                        <a:rPr lang="tr-TR" sz="1000">
                          <a:solidFill>
                            <a:srgbClr val="000000"/>
                          </a:solidFill>
                          <a:latin typeface="Times New Roman"/>
                          <a:ea typeface="Times New Roman"/>
                        </a:rPr>
                        <a:t>Üye-Öğr.Üyesi</a:t>
                      </a:r>
                      <a:endParaRPr lang="tr-TR" sz="1000">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Doç.Dr. Ahmet Hakan EKMEKCİ</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000">
                          <a:solidFill>
                            <a:srgbClr val="000000"/>
                          </a:solidFill>
                          <a:latin typeface="Times New Roman"/>
                          <a:ea typeface="Times New Roman"/>
                        </a:rPr>
                        <a:t>Öğretim Üyesi</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Nöroloji</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latin typeface="Times New Roman"/>
                          <a:ea typeface="Times New Roman"/>
                        </a:rPr>
                        <a:t>12.07.2018</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6700">
                <a:tc>
                  <a:txBody>
                    <a:bodyPr/>
                    <a:lstStyle/>
                    <a:p>
                      <a:pPr>
                        <a:spcAft>
                          <a:spcPts val="0"/>
                        </a:spcAft>
                      </a:pPr>
                      <a:r>
                        <a:rPr lang="tr-TR" sz="1000">
                          <a:solidFill>
                            <a:srgbClr val="000000"/>
                          </a:solidFill>
                          <a:latin typeface="Times New Roman"/>
                          <a:ea typeface="Times New Roman"/>
                        </a:rPr>
                        <a:t>Üye-Öğr.Üyesi</a:t>
                      </a:r>
                      <a:endParaRPr lang="tr-TR" sz="1000">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Prof.Dr. Setenay Arzu YILMAZ</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000">
                          <a:solidFill>
                            <a:srgbClr val="000000"/>
                          </a:solidFill>
                          <a:latin typeface="Times New Roman"/>
                          <a:ea typeface="Times New Roman"/>
                        </a:rPr>
                        <a:t>Öğretim Üyesi</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Kadın Doğum</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a:solidFill>
                            <a:srgbClr val="000000"/>
                          </a:solidFill>
                          <a:latin typeface="Times New Roman"/>
                          <a:ea typeface="Times New Roman"/>
                        </a:rPr>
                        <a:t>18.01.2021</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6700">
                <a:tc>
                  <a:txBody>
                    <a:bodyPr/>
                    <a:lstStyle/>
                    <a:p>
                      <a:pPr>
                        <a:spcAft>
                          <a:spcPts val="0"/>
                        </a:spcAft>
                      </a:pPr>
                      <a:r>
                        <a:rPr lang="tr-TR" sz="1000">
                          <a:solidFill>
                            <a:srgbClr val="000000"/>
                          </a:solidFill>
                          <a:latin typeface="Times New Roman"/>
                          <a:ea typeface="Times New Roman"/>
                        </a:rPr>
                        <a:t>Üye-Öğr.Üyesi</a:t>
                      </a:r>
                      <a:endParaRPr lang="tr-TR" sz="1000">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Dr.Öğr.Üyesi Hakan CEBECi</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Öğretim Üyesi</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Radyoloji</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a:solidFill>
                            <a:srgbClr val="000000"/>
                          </a:solidFill>
                          <a:latin typeface="Times New Roman"/>
                          <a:ea typeface="Times New Roman"/>
                        </a:rPr>
                        <a:t>21.01.2021</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6700">
                <a:tc>
                  <a:txBody>
                    <a:bodyPr/>
                    <a:lstStyle/>
                    <a:p>
                      <a:pPr>
                        <a:spcAft>
                          <a:spcPts val="0"/>
                        </a:spcAft>
                      </a:pPr>
                      <a:r>
                        <a:rPr lang="tr-TR" sz="1000">
                          <a:solidFill>
                            <a:srgbClr val="000000"/>
                          </a:solidFill>
                          <a:latin typeface="Times New Roman"/>
                          <a:ea typeface="Times New Roman"/>
                        </a:rPr>
                        <a:t>Üye- Öğr.Üyesi</a:t>
                      </a:r>
                      <a:endParaRPr lang="tr-TR" sz="1000">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Dr.Öğr.Üyesi Fuat BUĞRUL</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000">
                          <a:solidFill>
                            <a:srgbClr val="000000"/>
                          </a:solidFill>
                          <a:latin typeface="Times New Roman"/>
                          <a:ea typeface="Times New Roman"/>
                        </a:rPr>
                        <a:t>Öğretim Üyesi</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Pediatri</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a:solidFill>
                            <a:srgbClr val="000000"/>
                          </a:solidFill>
                          <a:latin typeface="Times New Roman"/>
                          <a:ea typeface="Times New Roman"/>
                        </a:rPr>
                        <a:t>18.01.2021</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6700">
                <a:tc>
                  <a:txBody>
                    <a:bodyPr/>
                    <a:lstStyle/>
                    <a:p>
                      <a:pPr>
                        <a:spcAft>
                          <a:spcPts val="0"/>
                        </a:spcAft>
                      </a:pPr>
                      <a:r>
                        <a:rPr lang="tr-TR" sz="1000">
                          <a:solidFill>
                            <a:srgbClr val="000000"/>
                          </a:solidFill>
                          <a:latin typeface="Times New Roman"/>
                          <a:ea typeface="Times New Roman"/>
                        </a:rPr>
                        <a:t>Üye-Öğr.Gör.</a:t>
                      </a:r>
                      <a:endParaRPr lang="tr-TR" sz="1000">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Uzm.Dr.Mürsel DÜZOVA</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000">
                          <a:solidFill>
                            <a:srgbClr val="000000"/>
                          </a:solidFill>
                          <a:latin typeface="Times New Roman"/>
                          <a:ea typeface="Times New Roman"/>
                        </a:rPr>
                        <a:t>Öğretim Gör.</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Radyasyon Onk.</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a:solidFill>
                            <a:srgbClr val="000000"/>
                          </a:solidFill>
                          <a:latin typeface="Times New Roman"/>
                          <a:ea typeface="Times New Roman"/>
                        </a:rPr>
                        <a:t>24.5.2021</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6700">
                <a:tc>
                  <a:txBody>
                    <a:bodyPr/>
                    <a:lstStyle/>
                    <a:p>
                      <a:pPr>
                        <a:spcAft>
                          <a:spcPts val="0"/>
                        </a:spcAft>
                      </a:pPr>
                      <a:r>
                        <a:rPr lang="tr-TR" sz="1000">
                          <a:solidFill>
                            <a:srgbClr val="000000"/>
                          </a:solidFill>
                          <a:latin typeface="Times New Roman"/>
                          <a:ea typeface="Times New Roman"/>
                        </a:rPr>
                        <a:t>Araş.Gör.Dr.</a:t>
                      </a:r>
                      <a:endParaRPr lang="tr-TR" sz="1000">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Araş.Gör.Dr.Göksun GÜNAYDIN</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000">
                          <a:solidFill>
                            <a:srgbClr val="000000"/>
                          </a:solidFill>
                          <a:latin typeface="Times New Roman"/>
                          <a:ea typeface="Times New Roman"/>
                        </a:rPr>
                        <a:t>Araş.Gör.</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Anestezi</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a:solidFill>
                            <a:srgbClr val="000000"/>
                          </a:solidFill>
                          <a:latin typeface="Times New Roman"/>
                          <a:ea typeface="Times New Roman"/>
                        </a:rPr>
                        <a:t>24.5.2021</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3399">
                <a:tc>
                  <a:txBody>
                    <a:bodyPr/>
                    <a:lstStyle/>
                    <a:p>
                      <a:pPr>
                        <a:spcAft>
                          <a:spcPts val="0"/>
                        </a:spcAft>
                      </a:pPr>
                      <a:r>
                        <a:rPr lang="tr-TR" sz="1000">
                          <a:solidFill>
                            <a:srgbClr val="000000"/>
                          </a:solidFill>
                          <a:latin typeface="Times New Roman"/>
                          <a:ea typeface="Times New Roman"/>
                        </a:rPr>
                        <a:t>Üye-Araş.Gör.</a:t>
                      </a:r>
                      <a:endParaRPr lang="tr-TR" sz="1000">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Arş.Gör.Dr. Sinan DEĞİRMENCİOĞLU</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CTBB. Temsilci</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Anestezi</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a:solidFill>
                            <a:srgbClr val="000000"/>
                          </a:solidFill>
                          <a:latin typeface="Times New Roman"/>
                          <a:ea typeface="Times New Roman"/>
                        </a:rPr>
                        <a:t>18.01.2021</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6700">
                <a:tc>
                  <a:txBody>
                    <a:bodyPr/>
                    <a:lstStyle/>
                    <a:p>
                      <a:pPr>
                        <a:spcAft>
                          <a:spcPts val="0"/>
                        </a:spcAft>
                      </a:pPr>
                      <a:r>
                        <a:rPr lang="tr-TR" sz="1000">
                          <a:solidFill>
                            <a:srgbClr val="000000"/>
                          </a:solidFill>
                          <a:latin typeface="Times New Roman"/>
                          <a:ea typeface="Times New Roman"/>
                        </a:rPr>
                        <a:t>Üye-İdari</a:t>
                      </a:r>
                      <a:endParaRPr lang="tr-TR" sz="1000">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Yasemin CAM</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000">
                          <a:solidFill>
                            <a:srgbClr val="000000"/>
                          </a:solidFill>
                          <a:latin typeface="Times New Roman"/>
                          <a:ea typeface="Times New Roman"/>
                        </a:rPr>
                        <a:t>İdari Personel</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Öğrenci İşleri</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latin typeface="Times New Roman"/>
                          <a:ea typeface="Times New Roman"/>
                        </a:rPr>
                        <a:t>18.09.2020</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6700">
                <a:tc>
                  <a:txBody>
                    <a:bodyPr/>
                    <a:lstStyle/>
                    <a:p>
                      <a:pPr>
                        <a:spcAft>
                          <a:spcPts val="0"/>
                        </a:spcAft>
                      </a:pPr>
                      <a:r>
                        <a:rPr lang="tr-TR" sz="1000">
                          <a:solidFill>
                            <a:srgbClr val="000000"/>
                          </a:solidFill>
                          <a:latin typeface="Times New Roman"/>
                          <a:ea typeface="Times New Roman"/>
                        </a:rPr>
                        <a:t>Üye-Öğrenci</a:t>
                      </a:r>
                      <a:endParaRPr lang="tr-TR" sz="1000">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Mehmet Cihat ATAR</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spcAft>
                          <a:spcPts val="0"/>
                        </a:spcAft>
                      </a:pPr>
                      <a:r>
                        <a:rPr lang="tr-TR" sz="1000">
                          <a:solidFill>
                            <a:srgbClr val="000000"/>
                          </a:solidFill>
                          <a:latin typeface="Times New Roman"/>
                          <a:ea typeface="Times New Roman"/>
                        </a:rPr>
                        <a:t>Öğr.Temsilcisi</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Dönem 3</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900">
                          <a:solidFill>
                            <a:srgbClr val="000000"/>
                          </a:solidFill>
                          <a:latin typeface="Times New Roman"/>
                          <a:ea typeface="Times New Roman"/>
                        </a:rPr>
                        <a:t>10.02.2021</a:t>
                      </a:r>
                      <a:endParaRPr lang="tr-TR"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66700">
                <a:tc>
                  <a:txBody>
                    <a:bodyPr/>
                    <a:lstStyle/>
                    <a:p>
                      <a:pPr>
                        <a:spcAft>
                          <a:spcPts val="0"/>
                        </a:spcAft>
                      </a:pPr>
                      <a:r>
                        <a:rPr lang="tr-TR" sz="1000">
                          <a:solidFill>
                            <a:srgbClr val="000000"/>
                          </a:solidFill>
                          <a:latin typeface="Times New Roman"/>
                          <a:ea typeface="Times New Roman"/>
                        </a:rPr>
                        <a:t>Üye-Öğrenci</a:t>
                      </a:r>
                      <a:endParaRPr lang="tr-TR" sz="1000">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Fatma Hande UĞURLU</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spcAft>
                          <a:spcPts val="0"/>
                        </a:spcAft>
                      </a:pPr>
                      <a:r>
                        <a:rPr lang="tr-TR" sz="1000">
                          <a:solidFill>
                            <a:srgbClr val="000000"/>
                          </a:solidFill>
                          <a:latin typeface="Times New Roman"/>
                          <a:ea typeface="Times New Roman"/>
                        </a:rPr>
                        <a:t>Öğr.Temsilcisi</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Dönem 6</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900">
                          <a:solidFill>
                            <a:srgbClr val="000000"/>
                          </a:solidFill>
                          <a:latin typeface="Times New Roman"/>
                          <a:ea typeface="Times New Roman"/>
                        </a:rPr>
                        <a:t>10.02.2021</a:t>
                      </a:r>
                      <a:endParaRPr lang="tr-TR"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66700">
                <a:tc>
                  <a:txBody>
                    <a:bodyPr/>
                    <a:lstStyle/>
                    <a:p>
                      <a:pPr>
                        <a:spcAft>
                          <a:spcPts val="0"/>
                        </a:spcAft>
                      </a:pPr>
                      <a:r>
                        <a:rPr lang="tr-TR" sz="1000">
                          <a:solidFill>
                            <a:srgbClr val="000000"/>
                          </a:solidFill>
                          <a:latin typeface="Calibri"/>
                          <a:ea typeface="Times New Roman"/>
                        </a:rPr>
                        <a:t>Üye-Öğrenci</a:t>
                      </a:r>
                      <a:endParaRPr lang="tr-TR" sz="1000">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NUĞMAN ÖĞÜT</a:t>
                      </a:r>
                      <a:endParaRPr lang="tr-TR"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spcAft>
                          <a:spcPts val="0"/>
                        </a:spcAft>
                      </a:pPr>
                      <a:r>
                        <a:rPr lang="tr-TR" sz="1000">
                          <a:solidFill>
                            <a:srgbClr val="000000"/>
                          </a:solidFill>
                          <a:latin typeface="Calibri"/>
                          <a:ea typeface="Times New Roman"/>
                        </a:rPr>
                        <a:t>Öğr.Üye</a:t>
                      </a:r>
                      <a:endParaRPr lang="tr-TR"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Calibri"/>
                          <a:ea typeface="Times New Roman"/>
                        </a:rPr>
                        <a:t>Dönem 5</a:t>
                      </a:r>
                      <a:endParaRPr lang="tr-TR"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900">
                          <a:solidFill>
                            <a:srgbClr val="000000"/>
                          </a:solidFill>
                          <a:latin typeface="Times New Roman"/>
                          <a:ea typeface="Times New Roman"/>
                        </a:rPr>
                        <a:t>20.04.2021</a:t>
                      </a:r>
                      <a:endParaRPr lang="tr-TR"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66700">
                <a:tc>
                  <a:txBody>
                    <a:bodyPr/>
                    <a:lstStyle/>
                    <a:p>
                      <a:pPr>
                        <a:spcAft>
                          <a:spcPts val="0"/>
                        </a:spcAft>
                      </a:pPr>
                      <a:r>
                        <a:rPr lang="tr-TR" sz="1000">
                          <a:solidFill>
                            <a:srgbClr val="000000"/>
                          </a:solidFill>
                          <a:latin typeface="Calibri"/>
                          <a:ea typeface="Times New Roman"/>
                        </a:rPr>
                        <a:t>Üye-Öğrenci</a:t>
                      </a:r>
                      <a:endParaRPr lang="tr-TR" sz="1000">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Calibri"/>
                          <a:ea typeface="Times New Roman"/>
                        </a:rPr>
                        <a:t>MEHMET BUĞRA ÇINARDERE</a:t>
                      </a:r>
                      <a:endParaRPr lang="tr-TR"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6E3BC"/>
                    </a:solidFill>
                  </a:tcPr>
                </a:tc>
                <a:tc>
                  <a:txBody>
                    <a:bodyPr/>
                    <a:lstStyle/>
                    <a:p>
                      <a:pPr>
                        <a:spcAft>
                          <a:spcPts val="0"/>
                        </a:spcAft>
                      </a:pPr>
                      <a:r>
                        <a:rPr lang="tr-TR" sz="1000" dirty="0" err="1">
                          <a:solidFill>
                            <a:srgbClr val="000000"/>
                          </a:solidFill>
                          <a:latin typeface="Calibri"/>
                          <a:ea typeface="Times New Roman"/>
                        </a:rPr>
                        <a:t>Öğr</a:t>
                      </a:r>
                      <a:r>
                        <a:rPr lang="tr-TR" sz="1000" dirty="0">
                          <a:solidFill>
                            <a:srgbClr val="000000"/>
                          </a:solidFill>
                          <a:latin typeface="Calibri"/>
                          <a:ea typeface="Times New Roman"/>
                        </a:rPr>
                        <a:t>.Üye</a:t>
                      </a:r>
                      <a:endParaRPr lang="tr-TR" sz="10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Calibri"/>
                          <a:ea typeface="Times New Roman"/>
                        </a:rPr>
                        <a:t>Dönem 2</a:t>
                      </a:r>
                      <a:endParaRPr lang="tr-TR"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0"/>
                        </a:spcAft>
                      </a:pPr>
                      <a:r>
                        <a:rPr lang="tr-TR" sz="900" dirty="0">
                          <a:solidFill>
                            <a:srgbClr val="000000"/>
                          </a:solidFill>
                          <a:latin typeface="Times New Roman"/>
                          <a:ea typeface="Times New Roman"/>
                        </a:rPr>
                        <a:t>20.04.2021</a:t>
                      </a:r>
                      <a:endParaRPr lang="tr-TR" sz="10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r>
            </a:tbl>
          </a:graphicData>
        </a:graphic>
      </p:graphicFrame>
      <p:sp>
        <p:nvSpPr>
          <p:cNvPr id="8" name="4 Başlık"/>
          <p:cNvSpPr>
            <a:spLocks noGrp="1"/>
          </p:cNvSpPr>
          <p:nvPr>
            <p:ph type="title"/>
          </p:nvPr>
        </p:nvSpPr>
        <p:spPr>
          <a:xfrm>
            <a:off x="179512" y="1124744"/>
            <a:ext cx="8352928" cy="432048"/>
          </a:xfrm>
        </p:spPr>
        <p:txBody>
          <a:bodyPr>
            <a:noAutofit/>
          </a:bodyPr>
          <a:lstStyle/>
          <a:p>
            <a:r>
              <a:rPr lang="tr-TR" sz="2000" b="1" dirty="0" smtClean="0">
                <a:solidFill>
                  <a:srgbClr val="C00000"/>
                </a:solidFill>
              </a:rPr>
              <a:t>AKREDİTASYON ÖZ DEĞERLENDİRME KURULU </a:t>
            </a:r>
            <a:r>
              <a:rPr lang="tr-TR" sz="1600" b="1" dirty="0" smtClean="0">
                <a:solidFill>
                  <a:srgbClr val="0070C0"/>
                </a:solidFill>
              </a:rPr>
              <a:t>(devamı)</a:t>
            </a:r>
            <a:endParaRPr lang="tr-TR" sz="1800" b="1" dirty="0">
              <a:solidFill>
                <a:srgbClr val="0070C0"/>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p:nvPr/>
        </p:nvPicPr>
        <p:blipFill>
          <a:blip r:embed="rId2" cstate="print"/>
          <a:stretch>
            <a:fillRect/>
          </a:stretch>
        </p:blipFill>
        <p:spPr>
          <a:xfrm>
            <a:off x="107504" y="0"/>
            <a:ext cx="8712968" cy="1041991"/>
          </a:xfrm>
          <a:prstGeom prst="rect">
            <a:avLst/>
          </a:prstGeom>
        </p:spPr>
      </p:pic>
      <p:graphicFrame>
        <p:nvGraphicFramePr>
          <p:cNvPr id="6" name="5 Tablo"/>
          <p:cNvGraphicFramePr>
            <a:graphicFrameLocks noGrp="1"/>
          </p:cNvGraphicFramePr>
          <p:nvPr/>
        </p:nvGraphicFramePr>
        <p:xfrm>
          <a:off x="179512" y="1844821"/>
          <a:ext cx="8748465" cy="4392491"/>
        </p:xfrm>
        <a:graphic>
          <a:graphicData uri="http://schemas.openxmlformats.org/drawingml/2006/table">
            <a:tbl>
              <a:tblPr/>
              <a:tblGrid>
                <a:gridCol w="1646599"/>
                <a:gridCol w="3099212"/>
                <a:gridCol w="1416184"/>
                <a:gridCol w="1551882"/>
                <a:gridCol w="1034588"/>
              </a:tblGrid>
              <a:tr h="366041">
                <a:tc gridSpan="5">
                  <a:txBody>
                    <a:bodyPr/>
                    <a:lstStyle/>
                    <a:p>
                      <a:pPr marL="342900" lvl="0" indent="-342900" algn="ctr">
                        <a:spcAft>
                          <a:spcPts val="0"/>
                        </a:spcAft>
                        <a:buFont typeface="+mj-lt"/>
                        <a:buNone/>
                        <a:tabLst>
                          <a:tab pos="229870" algn="l"/>
                        </a:tabLst>
                      </a:pPr>
                      <a:r>
                        <a:rPr lang="tr-TR" sz="1000" b="1" dirty="0" smtClean="0">
                          <a:solidFill>
                            <a:srgbClr val="FF0000"/>
                          </a:solidFill>
                          <a:latin typeface="Times New Roman"/>
                          <a:ea typeface="Times New Roman"/>
                        </a:rPr>
                        <a:t>5. PROGRAM </a:t>
                      </a:r>
                      <a:r>
                        <a:rPr lang="tr-TR" sz="1000" b="1" dirty="0">
                          <a:solidFill>
                            <a:srgbClr val="FF0000"/>
                          </a:solidFill>
                          <a:latin typeface="Times New Roman"/>
                          <a:ea typeface="Times New Roman"/>
                        </a:rPr>
                        <a:t>DEĞERLENDİRME </a:t>
                      </a:r>
                      <a:r>
                        <a:rPr lang="tr-TR" sz="1000" i="1" dirty="0">
                          <a:solidFill>
                            <a:srgbClr val="FF0000"/>
                          </a:solidFill>
                          <a:latin typeface="Times New Roman"/>
                          <a:ea typeface="Times New Roman"/>
                        </a:rPr>
                        <a:t>(10 kişi-7 madde)</a:t>
                      </a:r>
                      <a:endParaRPr lang="tr-TR" sz="1000" dirty="0">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66041">
                <a:tc>
                  <a:txBody>
                    <a:bodyPr/>
                    <a:lstStyle/>
                    <a:p>
                      <a:pPr>
                        <a:spcAft>
                          <a:spcPts val="0"/>
                        </a:spcAft>
                      </a:pPr>
                      <a:r>
                        <a:rPr lang="tr-TR" sz="1000" b="1">
                          <a:solidFill>
                            <a:srgbClr val="000000"/>
                          </a:solidFill>
                          <a:latin typeface="Times New Roman"/>
                          <a:ea typeface="Times New Roman"/>
                        </a:rPr>
                        <a:t>5.Grup Başkanı </a:t>
                      </a:r>
                      <a:endParaRPr lang="tr-TR" sz="1000">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b="1">
                          <a:solidFill>
                            <a:srgbClr val="000000"/>
                          </a:solidFill>
                          <a:latin typeface="Times New Roman"/>
                          <a:ea typeface="Times New Roman"/>
                        </a:rPr>
                        <a:t>Prof.Dr. Kamil Hakan DOĞAN</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Öğretim Üyesi</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Adli Tıp</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latin typeface="Times New Roman"/>
                          <a:ea typeface="Times New Roman"/>
                        </a:rPr>
                        <a:t>12.07.2018</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6041">
                <a:tc>
                  <a:txBody>
                    <a:bodyPr/>
                    <a:lstStyle/>
                    <a:p>
                      <a:pPr>
                        <a:spcAft>
                          <a:spcPts val="0"/>
                        </a:spcAft>
                      </a:pPr>
                      <a:r>
                        <a:rPr lang="tr-TR" sz="1000">
                          <a:solidFill>
                            <a:srgbClr val="000000"/>
                          </a:solidFill>
                          <a:latin typeface="Times New Roman"/>
                          <a:ea typeface="Times New Roman"/>
                        </a:rPr>
                        <a:t>Üye-Öğr.Üyesi</a:t>
                      </a:r>
                      <a:endParaRPr lang="tr-TR" sz="1000">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Prof.Dr. Tülün ÇORA</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Öğretim Üyesi</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T.Genetik</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latin typeface="Times New Roman"/>
                          <a:ea typeface="Times New Roman"/>
                        </a:rPr>
                        <a:t>12.07.2018</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6041">
                <a:tc>
                  <a:txBody>
                    <a:bodyPr/>
                    <a:lstStyle/>
                    <a:p>
                      <a:pPr>
                        <a:spcAft>
                          <a:spcPts val="0"/>
                        </a:spcAft>
                      </a:pPr>
                      <a:r>
                        <a:rPr lang="tr-TR" sz="1000">
                          <a:solidFill>
                            <a:srgbClr val="000000"/>
                          </a:solidFill>
                          <a:latin typeface="Times New Roman"/>
                          <a:ea typeface="Times New Roman"/>
                        </a:rPr>
                        <a:t>Üye- Öğr.Üyesi</a:t>
                      </a:r>
                      <a:endParaRPr lang="tr-TR" sz="1000">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Doç.Dr. Gülcan Saylam KURTİPEK </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Öğretim Üyesi</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Cildiye</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latin typeface="Times New Roman"/>
                          <a:ea typeface="Times New Roman"/>
                        </a:rPr>
                        <a:t>12.07.2018</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6041">
                <a:tc>
                  <a:txBody>
                    <a:bodyPr/>
                    <a:lstStyle/>
                    <a:p>
                      <a:pPr>
                        <a:spcAft>
                          <a:spcPts val="0"/>
                        </a:spcAft>
                      </a:pPr>
                      <a:r>
                        <a:rPr lang="tr-TR" sz="1000">
                          <a:solidFill>
                            <a:srgbClr val="000000"/>
                          </a:solidFill>
                          <a:latin typeface="Times New Roman"/>
                          <a:ea typeface="Times New Roman"/>
                        </a:rPr>
                        <a:t>Üye- Öğr.Üyesi</a:t>
                      </a:r>
                      <a:endParaRPr lang="tr-TR" sz="1000">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Dr.Öğr.Üyesi Merih ÖNAL</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000">
                          <a:solidFill>
                            <a:srgbClr val="000000"/>
                          </a:solidFill>
                          <a:latin typeface="Times New Roman"/>
                          <a:ea typeface="Times New Roman"/>
                        </a:rPr>
                        <a:t>Öğretim Üyesi</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KBB</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900">
                          <a:solidFill>
                            <a:srgbClr val="000000"/>
                          </a:solidFill>
                          <a:latin typeface="Times New Roman"/>
                          <a:ea typeface="Times New Roman"/>
                        </a:rPr>
                        <a:t>29.03.2021</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6041">
                <a:tc>
                  <a:txBody>
                    <a:bodyPr/>
                    <a:lstStyle/>
                    <a:p>
                      <a:pPr>
                        <a:spcAft>
                          <a:spcPts val="0"/>
                        </a:spcAft>
                      </a:pPr>
                      <a:r>
                        <a:rPr lang="tr-TR" sz="1000">
                          <a:solidFill>
                            <a:srgbClr val="000000"/>
                          </a:solidFill>
                          <a:latin typeface="Times New Roman"/>
                          <a:ea typeface="Times New Roman"/>
                        </a:rPr>
                        <a:t>Üye-Öğr.Üyesi</a:t>
                      </a:r>
                      <a:endParaRPr lang="tr-TR" sz="1000">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Dr.Öğr.Üyesi Muslu Kazım KÖREZ</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000">
                          <a:solidFill>
                            <a:srgbClr val="000000"/>
                          </a:solidFill>
                          <a:latin typeface="Times New Roman"/>
                          <a:ea typeface="Times New Roman"/>
                        </a:rPr>
                        <a:t>Öğretim Üyesi</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Biyoistatistik</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a:solidFill>
                            <a:srgbClr val="000000"/>
                          </a:solidFill>
                          <a:latin typeface="Times New Roman"/>
                          <a:ea typeface="Times New Roman"/>
                        </a:rPr>
                        <a:t>18.01.2021</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2081">
                <a:tc>
                  <a:txBody>
                    <a:bodyPr/>
                    <a:lstStyle/>
                    <a:p>
                      <a:pPr>
                        <a:spcAft>
                          <a:spcPts val="0"/>
                        </a:spcAft>
                      </a:pPr>
                      <a:r>
                        <a:rPr lang="tr-TR" sz="1000">
                          <a:solidFill>
                            <a:srgbClr val="000000"/>
                          </a:solidFill>
                          <a:latin typeface="Times New Roman"/>
                          <a:ea typeface="Times New Roman"/>
                        </a:rPr>
                        <a:t>Üye- Öğr.Üyesi</a:t>
                      </a:r>
                      <a:endParaRPr lang="tr-TR" sz="1000">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Dr.Öğr.Üyesi Derya Karaoğlu GÜNDOĞDU</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000">
                          <a:solidFill>
                            <a:srgbClr val="000000"/>
                          </a:solidFill>
                          <a:latin typeface="Times New Roman"/>
                          <a:ea typeface="Times New Roman"/>
                        </a:rPr>
                        <a:t>Öğretim Üyesi</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Beyin Cer.</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a:solidFill>
                            <a:srgbClr val="000000"/>
                          </a:solidFill>
                          <a:latin typeface="Times New Roman"/>
                          <a:ea typeface="Times New Roman"/>
                        </a:rPr>
                        <a:t>18.01.2021</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6041">
                <a:tc>
                  <a:txBody>
                    <a:bodyPr/>
                    <a:lstStyle/>
                    <a:p>
                      <a:pPr>
                        <a:spcAft>
                          <a:spcPts val="0"/>
                        </a:spcAft>
                      </a:pPr>
                      <a:r>
                        <a:rPr lang="tr-TR" sz="1000">
                          <a:solidFill>
                            <a:srgbClr val="000000"/>
                          </a:solidFill>
                          <a:latin typeface="Times New Roman"/>
                          <a:ea typeface="Times New Roman"/>
                        </a:rPr>
                        <a:t>Üye-İdari</a:t>
                      </a:r>
                      <a:endParaRPr lang="tr-TR" sz="1000">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Havva ŞEN</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000">
                          <a:solidFill>
                            <a:srgbClr val="000000"/>
                          </a:solidFill>
                          <a:latin typeface="Times New Roman"/>
                          <a:ea typeface="Times New Roman"/>
                        </a:rPr>
                        <a:t>İdari Personel</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PÖD Kurulu</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a:solidFill>
                            <a:srgbClr val="000000"/>
                          </a:solidFill>
                          <a:latin typeface="Times New Roman"/>
                          <a:ea typeface="Times New Roman"/>
                        </a:rPr>
                        <a:t>18.01.2021</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6041">
                <a:tc>
                  <a:txBody>
                    <a:bodyPr/>
                    <a:lstStyle/>
                    <a:p>
                      <a:pPr>
                        <a:spcAft>
                          <a:spcPts val="0"/>
                        </a:spcAft>
                      </a:pPr>
                      <a:r>
                        <a:rPr lang="tr-TR" sz="1000">
                          <a:solidFill>
                            <a:srgbClr val="000000"/>
                          </a:solidFill>
                          <a:latin typeface="Times New Roman"/>
                          <a:ea typeface="Times New Roman"/>
                        </a:rPr>
                        <a:t>Üye-Öğrenci</a:t>
                      </a:r>
                      <a:endParaRPr lang="tr-TR" sz="1000">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Muhammed Doğucan ULUAY</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spcAft>
                          <a:spcPts val="0"/>
                        </a:spcAft>
                      </a:pPr>
                      <a:r>
                        <a:rPr lang="tr-TR" sz="1000">
                          <a:solidFill>
                            <a:srgbClr val="000000"/>
                          </a:solidFill>
                          <a:latin typeface="Times New Roman"/>
                          <a:ea typeface="Times New Roman"/>
                        </a:rPr>
                        <a:t>Öğr.Temsilcisi</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Dönem 4</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900">
                          <a:solidFill>
                            <a:srgbClr val="000000"/>
                          </a:solidFill>
                          <a:latin typeface="Times New Roman"/>
                          <a:ea typeface="Times New Roman"/>
                        </a:rPr>
                        <a:t>10.02.2021</a:t>
                      </a:r>
                      <a:endParaRPr lang="tr-TR"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6041">
                <a:tc>
                  <a:txBody>
                    <a:bodyPr/>
                    <a:lstStyle/>
                    <a:p>
                      <a:pPr>
                        <a:spcAft>
                          <a:spcPts val="0"/>
                        </a:spcAft>
                      </a:pPr>
                      <a:r>
                        <a:rPr lang="tr-TR" sz="1000">
                          <a:solidFill>
                            <a:srgbClr val="000000"/>
                          </a:solidFill>
                          <a:latin typeface="Times New Roman"/>
                          <a:ea typeface="Times New Roman"/>
                        </a:rPr>
                        <a:t>Üye-Öğrenci</a:t>
                      </a:r>
                      <a:endParaRPr lang="tr-TR" sz="1000">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Oktay ÖZDEMİR</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spcAft>
                          <a:spcPts val="0"/>
                        </a:spcAft>
                      </a:pPr>
                      <a:r>
                        <a:rPr lang="tr-TR" sz="1000">
                          <a:solidFill>
                            <a:srgbClr val="000000"/>
                          </a:solidFill>
                          <a:latin typeface="Times New Roman"/>
                          <a:ea typeface="Times New Roman"/>
                        </a:rPr>
                        <a:t>Öğr.Temsilcisi</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Dönem 5</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900">
                          <a:solidFill>
                            <a:srgbClr val="000000"/>
                          </a:solidFill>
                          <a:latin typeface="Times New Roman"/>
                          <a:ea typeface="Times New Roman"/>
                        </a:rPr>
                        <a:t>10.02.2021</a:t>
                      </a:r>
                      <a:endParaRPr lang="tr-TR"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6041">
                <a:tc>
                  <a:txBody>
                    <a:bodyPr/>
                    <a:lstStyle/>
                    <a:p>
                      <a:pPr>
                        <a:spcAft>
                          <a:spcPts val="0"/>
                        </a:spcAft>
                      </a:pPr>
                      <a:r>
                        <a:rPr lang="tr-TR" sz="1000">
                          <a:solidFill>
                            <a:srgbClr val="000000"/>
                          </a:solidFill>
                          <a:latin typeface="Calibri"/>
                          <a:ea typeface="Times New Roman"/>
                        </a:rPr>
                        <a:t>Üye-Öğrenci</a:t>
                      </a:r>
                      <a:endParaRPr lang="tr-TR" sz="1000">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Calibri"/>
                          <a:ea typeface="Times New Roman"/>
                        </a:rPr>
                        <a:t>GÜLESER ESRA ÇAKIOĞLU</a:t>
                      </a:r>
                      <a:endParaRPr lang="tr-TR"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6E3BC"/>
                    </a:solidFill>
                  </a:tcPr>
                </a:tc>
                <a:tc>
                  <a:txBody>
                    <a:bodyPr/>
                    <a:lstStyle/>
                    <a:p>
                      <a:pPr>
                        <a:spcAft>
                          <a:spcPts val="0"/>
                        </a:spcAft>
                      </a:pPr>
                      <a:r>
                        <a:rPr lang="tr-TR" sz="1000">
                          <a:solidFill>
                            <a:srgbClr val="000000"/>
                          </a:solidFill>
                          <a:latin typeface="Calibri"/>
                          <a:ea typeface="Times New Roman"/>
                        </a:rPr>
                        <a:t>Öğr.Üye</a:t>
                      </a:r>
                      <a:endParaRPr lang="tr-TR"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Calibri"/>
                          <a:ea typeface="Times New Roman"/>
                        </a:rPr>
                        <a:t>Dönem 3</a:t>
                      </a:r>
                      <a:endParaRPr lang="tr-TR"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0"/>
                        </a:spcAft>
                      </a:pPr>
                      <a:r>
                        <a:rPr lang="tr-TR" sz="900" dirty="0">
                          <a:solidFill>
                            <a:srgbClr val="000000"/>
                          </a:solidFill>
                          <a:latin typeface="Times New Roman"/>
                          <a:ea typeface="Times New Roman"/>
                        </a:rPr>
                        <a:t>20.04.2021</a:t>
                      </a:r>
                      <a:endParaRPr lang="tr-TR" sz="10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
        <p:nvSpPr>
          <p:cNvPr id="8" name="4 Başlık"/>
          <p:cNvSpPr>
            <a:spLocks noGrp="1"/>
          </p:cNvSpPr>
          <p:nvPr>
            <p:ph type="title"/>
          </p:nvPr>
        </p:nvSpPr>
        <p:spPr>
          <a:xfrm>
            <a:off x="179512" y="1124744"/>
            <a:ext cx="8352928" cy="432048"/>
          </a:xfrm>
        </p:spPr>
        <p:txBody>
          <a:bodyPr>
            <a:noAutofit/>
          </a:bodyPr>
          <a:lstStyle/>
          <a:p>
            <a:r>
              <a:rPr lang="tr-TR" sz="2000" b="1" dirty="0" smtClean="0">
                <a:solidFill>
                  <a:srgbClr val="C00000"/>
                </a:solidFill>
              </a:rPr>
              <a:t>AKREDİTASYON ÖZ DEĞERLENDİRME KURULU </a:t>
            </a:r>
            <a:r>
              <a:rPr lang="tr-TR" sz="1600" b="1" dirty="0" smtClean="0">
                <a:solidFill>
                  <a:srgbClr val="0070C0"/>
                </a:solidFill>
              </a:rPr>
              <a:t>(devamı)</a:t>
            </a:r>
            <a:endParaRPr lang="tr-TR" sz="1800" b="1" dirty="0">
              <a:solidFill>
                <a:srgbClr val="0070C0"/>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p:nvPr/>
        </p:nvPicPr>
        <p:blipFill>
          <a:blip r:embed="rId2" cstate="print"/>
          <a:stretch>
            <a:fillRect/>
          </a:stretch>
        </p:blipFill>
        <p:spPr>
          <a:xfrm>
            <a:off x="107504" y="0"/>
            <a:ext cx="8712968" cy="1041991"/>
          </a:xfrm>
          <a:prstGeom prst="rect">
            <a:avLst/>
          </a:prstGeom>
        </p:spPr>
      </p:pic>
      <p:graphicFrame>
        <p:nvGraphicFramePr>
          <p:cNvPr id="6" name="5 Tablo"/>
          <p:cNvGraphicFramePr>
            <a:graphicFrameLocks noGrp="1"/>
          </p:cNvGraphicFramePr>
          <p:nvPr/>
        </p:nvGraphicFramePr>
        <p:xfrm>
          <a:off x="179512" y="1988845"/>
          <a:ext cx="8640960" cy="4464490"/>
        </p:xfrm>
        <a:graphic>
          <a:graphicData uri="http://schemas.openxmlformats.org/drawingml/2006/table">
            <a:tbl>
              <a:tblPr/>
              <a:tblGrid>
                <a:gridCol w="1626365"/>
                <a:gridCol w="3061127"/>
                <a:gridCol w="1398781"/>
                <a:gridCol w="1532813"/>
                <a:gridCol w="1021874"/>
              </a:tblGrid>
              <a:tr h="368966">
                <a:tc gridSpan="5">
                  <a:txBody>
                    <a:bodyPr/>
                    <a:lstStyle/>
                    <a:p>
                      <a:pPr marL="342900" lvl="0" indent="-342900" algn="ctr">
                        <a:spcAft>
                          <a:spcPts val="0"/>
                        </a:spcAft>
                        <a:buFont typeface="+mj-lt"/>
                        <a:buNone/>
                      </a:pPr>
                      <a:r>
                        <a:rPr lang="tr-TR" sz="1000" b="1" dirty="0" smtClean="0">
                          <a:solidFill>
                            <a:srgbClr val="FF0000"/>
                          </a:solidFill>
                          <a:latin typeface="Times New Roman"/>
                          <a:ea typeface="Times New Roman"/>
                        </a:rPr>
                        <a:t>6. AKADEMİK </a:t>
                      </a:r>
                      <a:r>
                        <a:rPr lang="tr-TR" sz="1000" b="1" dirty="0">
                          <a:solidFill>
                            <a:srgbClr val="FF0000"/>
                          </a:solidFill>
                          <a:latin typeface="Times New Roman"/>
                          <a:ea typeface="Times New Roman"/>
                        </a:rPr>
                        <a:t>KADRO </a:t>
                      </a:r>
                      <a:r>
                        <a:rPr lang="tr-TR" sz="1000" i="1" dirty="0">
                          <a:solidFill>
                            <a:srgbClr val="FF0000"/>
                          </a:solidFill>
                          <a:latin typeface="Times New Roman"/>
                          <a:ea typeface="Times New Roman"/>
                        </a:rPr>
                        <a:t>(11 kişi-10 madde)</a:t>
                      </a:r>
                      <a:endParaRPr lang="tr-TR" sz="1000" dirty="0">
                        <a:solidFill>
                          <a:srgbClr val="FF0000"/>
                        </a:solidFill>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68966">
                <a:tc>
                  <a:txBody>
                    <a:bodyPr/>
                    <a:lstStyle/>
                    <a:p>
                      <a:pPr>
                        <a:spcAft>
                          <a:spcPts val="0"/>
                        </a:spcAft>
                      </a:pPr>
                      <a:r>
                        <a:rPr lang="tr-TR" sz="1000" b="1">
                          <a:solidFill>
                            <a:srgbClr val="000000"/>
                          </a:solidFill>
                          <a:latin typeface="Times New Roman"/>
                          <a:ea typeface="Times New Roman"/>
                        </a:rPr>
                        <a:t>6.Grup Başkanı </a:t>
                      </a:r>
                      <a:endParaRPr lang="tr-TR" sz="1000">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b="1">
                          <a:solidFill>
                            <a:srgbClr val="000000"/>
                          </a:solidFill>
                          <a:latin typeface="Times New Roman"/>
                          <a:ea typeface="Times New Roman"/>
                        </a:rPr>
                        <a:t>Prof.Dr. Banu BOZKURT</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Öğretim Üyesi</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Göz Hast.</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latin typeface="Times New Roman"/>
                          <a:ea typeface="Times New Roman"/>
                        </a:rPr>
                        <a:t>12.07.2018</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8966">
                <a:tc>
                  <a:txBody>
                    <a:bodyPr/>
                    <a:lstStyle/>
                    <a:p>
                      <a:pPr>
                        <a:spcAft>
                          <a:spcPts val="0"/>
                        </a:spcAft>
                      </a:pPr>
                      <a:r>
                        <a:rPr lang="tr-TR" sz="1000">
                          <a:solidFill>
                            <a:srgbClr val="000000"/>
                          </a:solidFill>
                          <a:latin typeface="Times New Roman"/>
                          <a:ea typeface="Times New Roman"/>
                        </a:rPr>
                        <a:t>Üye-Öğr.Üyesi</a:t>
                      </a:r>
                      <a:endParaRPr lang="tr-TR" sz="1000">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Dr.Öğr.Üyesi Hakan AKBAYRAK</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Öğretim Üyesi</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Kalp Damar C.</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latin typeface="Times New Roman"/>
                          <a:ea typeface="Times New Roman"/>
                        </a:rPr>
                        <a:t>12.07.2018</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8966">
                <a:tc>
                  <a:txBody>
                    <a:bodyPr/>
                    <a:lstStyle/>
                    <a:p>
                      <a:pPr>
                        <a:spcAft>
                          <a:spcPts val="0"/>
                        </a:spcAft>
                      </a:pPr>
                      <a:r>
                        <a:rPr lang="tr-TR" sz="1000">
                          <a:solidFill>
                            <a:srgbClr val="000000"/>
                          </a:solidFill>
                          <a:latin typeface="Times New Roman"/>
                          <a:ea typeface="Times New Roman"/>
                        </a:rPr>
                        <a:t>Üye-Öğr.Üyesi</a:t>
                      </a:r>
                      <a:endParaRPr lang="tr-TR" sz="1000">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Doç.Dr. Metin GÜNDÜZ</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Öğretim Üyesi</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Çocuk Cer.</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latin typeface="Times New Roman"/>
                          <a:ea typeface="Times New Roman"/>
                        </a:rPr>
                        <a:t>12.07.2018</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8966">
                <a:tc>
                  <a:txBody>
                    <a:bodyPr/>
                    <a:lstStyle/>
                    <a:p>
                      <a:pPr>
                        <a:spcAft>
                          <a:spcPts val="0"/>
                        </a:spcAft>
                      </a:pPr>
                      <a:r>
                        <a:rPr lang="tr-TR" sz="1000">
                          <a:solidFill>
                            <a:srgbClr val="000000"/>
                          </a:solidFill>
                          <a:latin typeface="Times New Roman"/>
                          <a:ea typeface="Times New Roman"/>
                        </a:rPr>
                        <a:t>Üye-Öğr.Üyesi</a:t>
                      </a:r>
                      <a:endParaRPr lang="tr-TR" sz="1000">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Doç.Dr. Bayram ÇOLAK</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000">
                          <a:solidFill>
                            <a:srgbClr val="000000"/>
                          </a:solidFill>
                          <a:latin typeface="Times New Roman"/>
                          <a:ea typeface="Times New Roman"/>
                        </a:rPr>
                        <a:t>Öğretim Üyesi</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Genel Cer.</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a:solidFill>
                            <a:srgbClr val="000000"/>
                          </a:solidFill>
                          <a:latin typeface="Times New Roman"/>
                          <a:ea typeface="Times New Roman"/>
                        </a:rPr>
                        <a:t>18.01.2021</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8966">
                <a:tc>
                  <a:txBody>
                    <a:bodyPr/>
                    <a:lstStyle/>
                    <a:p>
                      <a:pPr>
                        <a:spcAft>
                          <a:spcPts val="0"/>
                        </a:spcAft>
                      </a:pPr>
                      <a:r>
                        <a:rPr lang="tr-TR" sz="1000">
                          <a:solidFill>
                            <a:srgbClr val="000000"/>
                          </a:solidFill>
                          <a:latin typeface="Times New Roman"/>
                          <a:ea typeface="Times New Roman"/>
                        </a:rPr>
                        <a:t>Üye-Öğr.Üyesi</a:t>
                      </a:r>
                      <a:endParaRPr lang="tr-TR" sz="1000">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Dr.Öğr.Üyesi Ramazan KOCABAŞ</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000">
                          <a:solidFill>
                            <a:srgbClr val="000000"/>
                          </a:solidFill>
                          <a:latin typeface="Times New Roman"/>
                          <a:ea typeface="Times New Roman"/>
                        </a:rPr>
                        <a:t>Öğretim Üyesi</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T.Biyokimya</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a:solidFill>
                            <a:srgbClr val="000000"/>
                          </a:solidFill>
                          <a:latin typeface="Times New Roman"/>
                          <a:ea typeface="Times New Roman"/>
                        </a:rPr>
                        <a:t>18.01.2021</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8966">
                <a:tc>
                  <a:txBody>
                    <a:bodyPr/>
                    <a:lstStyle/>
                    <a:p>
                      <a:pPr>
                        <a:spcAft>
                          <a:spcPts val="0"/>
                        </a:spcAft>
                      </a:pPr>
                      <a:r>
                        <a:rPr lang="tr-TR" sz="1000">
                          <a:solidFill>
                            <a:srgbClr val="000000"/>
                          </a:solidFill>
                          <a:latin typeface="Times New Roman"/>
                          <a:ea typeface="Times New Roman"/>
                        </a:rPr>
                        <a:t>Üye-Uzm.Dr.</a:t>
                      </a:r>
                      <a:endParaRPr lang="tr-TR" sz="1000">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Uzm.Dr. Gülbahar ÜRÜN ÜNAL</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000">
                          <a:solidFill>
                            <a:srgbClr val="000000"/>
                          </a:solidFill>
                          <a:latin typeface="Times New Roman"/>
                          <a:ea typeface="Times New Roman"/>
                        </a:rPr>
                        <a:t>Uzman Dr.</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Aile Hek.</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a:solidFill>
                            <a:srgbClr val="000000"/>
                          </a:solidFill>
                          <a:latin typeface="Times New Roman"/>
                          <a:ea typeface="Times New Roman"/>
                        </a:rPr>
                        <a:t>18.01.2021</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8966">
                <a:tc>
                  <a:txBody>
                    <a:bodyPr/>
                    <a:lstStyle/>
                    <a:p>
                      <a:pPr>
                        <a:spcAft>
                          <a:spcPts val="0"/>
                        </a:spcAft>
                      </a:pPr>
                      <a:r>
                        <a:rPr lang="tr-TR" sz="1000">
                          <a:solidFill>
                            <a:srgbClr val="000000"/>
                          </a:solidFill>
                          <a:latin typeface="Times New Roman"/>
                          <a:ea typeface="Times New Roman"/>
                        </a:rPr>
                        <a:t>Üye -idari</a:t>
                      </a:r>
                      <a:endParaRPr lang="tr-TR" sz="1000">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Mustafa Taha SEZGİN</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000">
                          <a:solidFill>
                            <a:srgbClr val="000000"/>
                          </a:solidFill>
                          <a:latin typeface="Times New Roman"/>
                          <a:ea typeface="Times New Roman"/>
                        </a:rPr>
                        <a:t>İdari Personel</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Personel</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latin typeface="Times New Roman"/>
                          <a:ea typeface="Times New Roman"/>
                        </a:rPr>
                        <a:t>18.01.2021</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8966">
                <a:tc>
                  <a:txBody>
                    <a:bodyPr/>
                    <a:lstStyle/>
                    <a:p>
                      <a:pPr>
                        <a:spcAft>
                          <a:spcPts val="0"/>
                        </a:spcAft>
                      </a:pPr>
                      <a:r>
                        <a:rPr lang="tr-TR" sz="1000">
                          <a:solidFill>
                            <a:srgbClr val="000000"/>
                          </a:solidFill>
                          <a:latin typeface="Times New Roman"/>
                          <a:ea typeface="Times New Roman"/>
                        </a:rPr>
                        <a:t>Üye-Öğrenci</a:t>
                      </a:r>
                      <a:endParaRPr lang="tr-TR" sz="1000">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Bayram ŞENER</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spcAft>
                          <a:spcPts val="0"/>
                        </a:spcAft>
                      </a:pPr>
                      <a:r>
                        <a:rPr lang="tr-TR" sz="1000">
                          <a:solidFill>
                            <a:srgbClr val="000000"/>
                          </a:solidFill>
                          <a:latin typeface="Times New Roman"/>
                          <a:ea typeface="Times New Roman"/>
                        </a:rPr>
                        <a:t>Öğr.Temsilcisi</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Dönem 4</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900">
                          <a:solidFill>
                            <a:srgbClr val="000000"/>
                          </a:solidFill>
                          <a:latin typeface="Times New Roman"/>
                          <a:ea typeface="Times New Roman"/>
                        </a:rPr>
                        <a:t>10.02.2021</a:t>
                      </a:r>
                      <a:endParaRPr lang="tr-TR"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5864">
                <a:tc>
                  <a:txBody>
                    <a:bodyPr/>
                    <a:lstStyle/>
                    <a:p>
                      <a:pPr>
                        <a:spcAft>
                          <a:spcPts val="0"/>
                        </a:spcAft>
                      </a:pPr>
                      <a:r>
                        <a:rPr lang="tr-TR" sz="1000">
                          <a:solidFill>
                            <a:srgbClr val="000000"/>
                          </a:solidFill>
                          <a:latin typeface="Times New Roman"/>
                          <a:ea typeface="Times New Roman"/>
                        </a:rPr>
                        <a:t>Üye-Öğrenci</a:t>
                      </a:r>
                      <a:endParaRPr lang="tr-TR" sz="1000">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100">
                          <a:solidFill>
                            <a:srgbClr val="000000"/>
                          </a:solidFill>
                          <a:latin typeface="Times New Roman"/>
                          <a:ea typeface="Times New Roman"/>
                        </a:rPr>
                        <a:t>Gumral GOZALOVA</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spcAft>
                          <a:spcPts val="0"/>
                        </a:spcAft>
                      </a:pPr>
                      <a:r>
                        <a:rPr lang="tr-TR" sz="1000">
                          <a:solidFill>
                            <a:srgbClr val="000000"/>
                          </a:solidFill>
                          <a:latin typeface="Times New Roman"/>
                          <a:ea typeface="Times New Roman"/>
                        </a:rPr>
                        <a:t>Öğr.Temsilcisi</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Dönem 5</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900">
                          <a:solidFill>
                            <a:srgbClr val="000000"/>
                          </a:solidFill>
                          <a:latin typeface="Times New Roman"/>
                          <a:ea typeface="Times New Roman"/>
                        </a:rPr>
                        <a:t>10.02.2021</a:t>
                      </a:r>
                      <a:endParaRPr lang="tr-TR"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8966">
                <a:tc>
                  <a:txBody>
                    <a:bodyPr/>
                    <a:lstStyle/>
                    <a:p>
                      <a:pPr>
                        <a:spcAft>
                          <a:spcPts val="0"/>
                        </a:spcAft>
                      </a:pPr>
                      <a:r>
                        <a:rPr lang="tr-TR" sz="1000">
                          <a:latin typeface="Calibri"/>
                          <a:ea typeface="Times New Roman"/>
                        </a:rPr>
                        <a:t>Üye-Öğrenci</a:t>
                      </a:r>
                      <a:endParaRPr lang="tr-TR" sz="1000">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Calibri"/>
                          <a:ea typeface="Times New Roman"/>
                        </a:rPr>
                        <a:t>ALİ ŞAHİN</a:t>
                      </a:r>
                      <a:endParaRPr lang="tr-TR"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spcAft>
                          <a:spcPts val="0"/>
                        </a:spcAft>
                      </a:pPr>
                      <a:r>
                        <a:rPr lang="tr-TR" sz="1000">
                          <a:solidFill>
                            <a:srgbClr val="000000"/>
                          </a:solidFill>
                          <a:latin typeface="Calibri"/>
                          <a:ea typeface="Times New Roman"/>
                        </a:rPr>
                        <a:t>Öğr.Üye</a:t>
                      </a:r>
                      <a:endParaRPr lang="tr-TR"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Calibri"/>
                          <a:ea typeface="Times New Roman"/>
                        </a:rPr>
                        <a:t>Dönem 4</a:t>
                      </a:r>
                      <a:endParaRPr lang="tr-TR"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900">
                          <a:solidFill>
                            <a:srgbClr val="000000"/>
                          </a:solidFill>
                          <a:latin typeface="Times New Roman"/>
                          <a:ea typeface="Times New Roman"/>
                        </a:rPr>
                        <a:t>20.04.2021</a:t>
                      </a:r>
                      <a:endParaRPr lang="tr-TR"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8966">
                <a:tc>
                  <a:txBody>
                    <a:bodyPr/>
                    <a:lstStyle/>
                    <a:p>
                      <a:pPr>
                        <a:spcAft>
                          <a:spcPts val="0"/>
                        </a:spcAft>
                      </a:pPr>
                      <a:r>
                        <a:rPr lang="tr-TR" sz="1000">
                          <a:latin typeface="Calibri"/>
                          <a:ea typeface="Times New Roman"/>
                        </a:rPr>
                        <a:t>Üye-Öğrenci</a:t>
                      </a:r>
                      <a:endParaRPr lang="tr-TR" sz="1000">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Calibri"/>
                          <a:ea typeface="Times New Roman"/>
                        </a:rPr>
                        <a:t>MUHAMMED TALHA BİLGEHAN</a:t>
                      </a:r>
                      <a:endParaRPr lang="tr-TR"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6E3BC"/>
                    </a:solidFill>
                  </a:tcPr>
                </a:tc>
                <a:tc>
                  <a:txBody>
                    <a:bodyPr/>
                    <a:lstStyle/>
                    <a:p>
                      <a:pPr>
                        <a:spcAft>
                          <a:spcPts val="0"/>
                        </a:spcAft>
                      </a:pPr>
                      <a:r>
                        <a:rPr lang="tr-TR" sz="1000">
                          <a:solidFill>
                            <a:srgbClr val="000000"/>
                          </a:solidFill>
                          <a:latin typeface="Calibri"/>
                          <a:ea typeface="Times New Roman"/>
                        </a:rPr>
                        <a:t>Öğr.Üye</a:t>
                      </a:r>
                      <a:endParaRPr lang="tr-TR"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Calibri"/>
                          <a:ea typeface="Times New Roman"/>
                        </a:rPr>
                        <a:t>Dönem 3</a:t>
                      </a:r>
                      <a:endParaRPr lang="tr-TR"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0"/>
                        </a:spcAft>
                      </a:pPr>
                      <a:r>
                        <a:rPr lang="tr-TR" sz="900" dirty="0">
                          <a:solidFill>
                            <a:srgbClr val="000000"/>
                          </a:solidFill>
                          <a:latin typeface="Times New Roman"/>
                          <a:ea typeface="Times New Roman"/>
                        </a:rPr>
                        <a:t>20.04.2021</a:t>
                      </a:r>
                      <a:endParaRPr lang="tr-TR" sz="10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
        <p:nvSpPr>
          <p:cNvPr id="8" name="4 Başlık"/>
          <p:cNvSpPr>
            <a:spLocks noGrp="1"/>
          </p:cNvSpPr>
          <p:nvPr>
            <p:ph type="title"/>
          </p:nvPr>
        </p:nvSpPr>
        <p:spPr>
          <a:xfrm>
            <a:off x="179512" y="1124744"/>
            <a:ext cx="8352928" cy="432048"/>
          </a:xfrm>
        </p:spPr>
        <p:txBody>
          <a:bodyPr>
            <a:noAutofit/>
          </a:bodyPr>
          <a:lstStyle/>
          <a:p>
            <a:r>
              <a:rPr lang="tr-TR" sz="2000" b="1" dirty="0" smtClean="0">
                <a:solidFill>
                  <a:srgbClr val="C00000"/>
                </a:solidFill>
              </a:rPr>
              <a:t>AKREDİTASYON ÖZ DEĞERLENDİRME KURULU </a:t>
            </a:r>
            <a:r>
              <a:rPr lang="tr-TR" sz="1600" b="1" dirty="0" smtClean="0">
                <a:solidFill>
                  <a:srgbClr val="0070C0"/>
                </a:solidFill>
              </a:rPr>
              <a:t>(devamı)</a:t>
            </a:r>
            <a:endParaRPr lang="tr-TR" sz="1800" b="1" dirty="0">
              <a:solidFill>
                <a:srgbClr val="0070C0"/>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p:nvPr/>
        </p:nvPicPr>
        <p:blipFill>
          <a:blip r:embed="rId2" cstate="print"/>
          <a:stretch>
            <a:fillRect/>
          </a:stretch>
        </p:blipFill>
        <p:spPr>
          <a:xfrm>
            <a:off x="107504" y="0"/>
            <a:ext cx="8712968" cy="1041991"/>
          </a:xfrm>
          <a:prstGeom prst="rect">
            <a:avLst/>
          </a:prstGeom>
        </p:spPr>
      </p:pic>
      <p:graphicFrame>
        <p:nvGraphicFramePr>
          <p:cNvPr id="6" name="5 Tablo"/>
          <p:cNvGraphicFramePr>
            <a:graphicFrameLocks noGrp="1"/>
          </p:cNvGraphicFramePr>
          <p:nvPr/>
        </p:nvGraphicFramePr>
        <p:xfrm>
          <a:off x="144015" y="1916827"/>
          <a:ext cx="8748465" cy="4680522"/>
        </p:xfrm>
        <a:graphic>
          <a:graphicData uri="http://schemas.openxmlformats.org/drawingml/2006/table">
            <a:tbl>
              <a:tblPr/>
              <a:tblGrid>
                <a:gridCol w="1646599"/>
                <a:gridCol w="3099212"/>
                <a:gridCol w="1416184"/>
                <a:gridCol w="1551882"/>
                <a:gridCol w="1034588"/>
              </a:tblGrid>
              <a:tr h="386820">
                <a:tc gridSpan="5">
                  <a:txBody>
                    <a:bodyPr/>
                    <a:lstStyle/>
                    <a:p>
                      <a:pPr marL="342900" lvl="0" indent="-342900" algn="ctr">
                        <a:buFont typeface="+mj-lt"/>
                        <a:buNone/>
                      </a:pPr>
                      <a:r>
                        <a:rPr lang="tr-TR" sz="1000" b="1" dirty="0" smtClean="0">
                          <a:solidFill>
                            <a:srgbClr val="FF0000"/>
                          </a:solidFill>
                          <a:latin typeface="Times New Roman"/>
                        </a:rPr>
                        <a:t>7. ALTYAPI </a:t>
                      </a:r>
                      <a:r>
                        <a:rPr lang="tr-TR" sz="1000" b="1" dirty="0">
                          <a:solidFill>
                            <a:srgbClr val="FF0000"/>
                          </a:solidFill>
                          <a:latin typeface="Times New Roman"/>
                        </a:rPr>
                        <a:t>VE OLANAKLAR </a:t>
                      </a:r>
                      <a:r>
                        <a:rPr lang="tr-TR" sz="1000" i="1" dirty="0">
                          <a:solidFill>
                            <a:srgbClr val="FF0000"/>
                          </a:solidFill>
                          <a:latin typeface="Times New Roman"/>
                        </a:rPr>
                        <a:t>(11 kişi-11 madde)</a:t>
                      </a:r>
                      <a:endParaRPr lang="tr-TR" sz="1000" dirty="0">
                        <a:solidFill>
                          <a:srgbClr val="FF0000"/>
                        </a:solidFill>
                        <a:latin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86820">
                <a:tc>
                  <a:txBody>
                    <a:bodyPr/>
                    <a:lstStyle/>
                    <a:p>
                      <a:pPr>
                        <a:spcAft>
                          <a:spcPts val="0"/>
                        </a:spcAft>
                      </a:pPr>
                      <a:r>
                        <a:rPr lang="tr-TR" sz="1000" b="1">
                          <a:solidFill>
                            <a:srgbClr val="000000"/>
                          </a:solidFill>
                          <a:latin typeface="Times New Roman"/>
                          <a:ea typeface="Times New Roman"/>
                        </a:rPr>
                        <a:t>7.Grup Başkanı </a:t>
                      </a:r>
                      <a:endParaRPr lang="tr-TR" sz="1000">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b="1">
                          <a:solidFill>
                            <a:srgbClr val="000000"/>
                          </a:solidFill>
                          <a:latin typeface="Times New Roman"/>
                          <a:ea typeface="Times New Roman"/>
                        </a:rPr>
                        <a:t>Doç.Dr. Sedat ABUŞOĞLU</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000">
                          <a:solidFill>
                            <a:srgbClr val="000000"/>
                          </a:solidFill>
                          <a:latin typeface="Times New Roman"/>
                          <a:ea typeface="Times New Roman"/>
                        </a:rPr>
                        <a:t>Öğretim Üyesi</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T.Biyokimya</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a:solidFill>
                            <a:srgbClr val="000000"/>
                          </a:solidFill>
                          <a:latin typeface="Times New Roman"/>
                          <a:ea typeface="Times New Roman"/>
                        </a:rPr>
                        <a:t>20.01.2021</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6820">
                <a:tc>
                  <a:txBody>
                    <a:bodyPr/>
                    <a:lstStyle/>
                    <a:p>
                      <a:pPr>
                        <a:spcAft>
                          <a:spcPts val="0"/>
                        </a:spcAft>
                      </a:pPr>
                      <a:r>
                        <a:rPr lang="tr-TR" sz="1000">
                          <a:solidFill>
                            <a:srgbClr val="000000"/>
                          </a:solidFill>
                          <a:latin typeface="Times New Roman"/>
                          <a:ea typeface="Times New Roman"/>
                        </a:rPr>
                        <a:t>Üye-Öğr.Üyesi</a:t>
                      </a:r>
                      <a:endParaRPr lang="tr-TR" sz="1000">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Doç.Dr. Kemal Macit HİSAR</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000">
                          <a:solidFill>
                            <a:srgbClr val="000000"/>
                          </a:solidFill>
                          <a:latin typeface="Times New Roman"/>
                          <a:ea typeface="Times New Roman"/>
                        </a:rPr>
                        <a:t>Öğretim Üyesi</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Halk Sağlığı</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latin typeface="Times New Roman"/>
                          <a:ea typeface="Times New Roman"/>
                        </a:rPr>
                        <a:t>12.07.2018</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6820">
                <a:tc>
                  <a:txBody>
                    <a:bodyPr/>
                    <a:lstStyle/>
                    <a:p>
                      <a:pPr>
                        <a:spcAft>
                          <a:spcPts val="0"/>
                        </a:spcAft>
                      </a:pPr>
                      <a:r>
                        <a:rPr lang="tr-TR" sz="1000">
                          <a:solidFill>
                            <a:srgbClr val="000000"/>
                          </a:solidFill>
                          <a:latin typeface="Times New Roman"/>
                          <a:ea typeface="Times New Roman"/>
                        </a:rPr>
                        <a:t>Üye-Öğr.Üyesi</a:t>
                      </a:r>
                      <a:endParaRPr lang="tr-TR" sz="1000">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Dr.Öğr.Üyesi Alparslan CANSIZ</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000">
                          <a:solidFill>
                            <a:srgbClr val="000000"/>
                          </a:solidFill>
                          <a:latin typeface="Times New Roman"/>
                          <a:ea typeface="Times New Roman"/>
                        </a:rPr>
                        <a:t>Öğretim Üyesi</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Psikiyatri</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a:solidFill>
                            <a:srgbClr val="000000"/>
                          </a:solidFill>
                          <a:latin typeface="Times New Roman"/>
                          <a:ea typeface="Times New Roman"/>
                        </a:rPr>
                        <a:t>21.01.2021</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6820">
                <a:tc>
                  <a:txBody>
                    <a:bodyPr/>
                    <a:lstStyle/>
                    <a:p>
                      <a:pPr>
                        <a:spcAft>
                          <a:spcPts val="0"/>
                        </a:spcAft>
                      </a:pPr>
                      <a:r>
                        <a:rPr lang="tr-TR" sz="1000">
                          <a:solidFill>
                            <a:srgbClr val="000000"/>
                          </a:solidFill>
                          <a:latin typeface="Times New Roman"/>
                          <a:ea typeface="Times New Roman"/>
                        </a:rPr>
                        <a:t>Üye-Öğr.Üyesi</a:t>
                      </a:r>
                      <a:endParaRPr lang="tr-TR" sz="1000">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Dr.Öğr.Üyesi Atilla CAN</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000">
                          <a:solidFill>
                            <a:srgbClr val="000000"/>
                          </a:solidFill>
                          <a:latin typeface="Times New Roman"/>
                          <a:ea typeface="Times New Roman"/>
                        </a:rPr>
                        <a:t>Öğretim Üyesi</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Göğüs Cer.</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a:solidFill>
                            <a:srgbClr val="000000"/>
                          </a:solidFill>
                          <a:latin typeface="Times New Roman"/>
                          <a:ea typeface="Times New Roman"/>
                        </a:rPr>
                        <a:t>21.01.2021</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6820">
                <a:tc>
                  <a:txBody>
                    <a:bodyPr/>
                    <a:lstStyle/>
                    <a:p>
                      <a:pPr>
                        <a:spcAft>
                          <a:spcPts val="0"/>
                        </a:spcAft>
                      </a:pPr>
                      <a:r>
                        <a:rPr lang="tr-TR" sz="1000">
                          <a:solidFill>
                            <a:srgbClr val="000000"/>
                          </a:solidFill>
                          <a:latin typeface="Times New Roman"/>
                          <a:ea typeface="Times New Roman"/>
                        </a:rPr>
                        <a:t>Üye-Öğr.Üyesi</a:t>
                      </a:r>
                      <a:endParaRPr lang="tr-TR" sz="1000">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Öğr.Gör.Dr. Osman Vefa GÜL</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000">
                          <a:solidFill>
                            <a:srgbClr val="000000"/>
                          </a:solidFill>
                          <a:latin typeface="Times New Roman"/>
                          <a:ea typeface="Times New Roman"/>
                        </a:rPr>
                        <a:t>Öğretim Üyesi</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900">
                          <a:solidFill>
                            <a:srgbClr val="000000"/>
                          </a:solidFill>
                          <a:latin typeface="Times New Roman"/>
                          <a:ea typeface="Times New Roman"/>
                        </a:rPr>
                        <a:t>Radyasyon Onkoloji</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a:solidFill>
                            <a:srgbClr val="000000"/>
                          </a:solidFill>
                          <a:latin typeface="Times New Roman"/>
                          <a:ea typeface="Times New Roman"/>
                        </a:rPr>
                        <a:t>21.01.2021</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6820">
                <a:tc>
                  <a:txBody>
                    <a:bodyPr/>
                    <a:lstStyle/>
                    <a:p>
                      <a:pPr>
                        <a:spcAft>
                          <a:spcPts val="0"/>
                        </a:spcAft>
                      </a:pPr>
                      <a:r>
                        <a:rPr lang="tr-TR" sz="1000">
                          <a:solidFill>
                            <a:srgbClr val="000000"/>
                          </a:solidFill>
                          <a:latin typeface="Times New Roman"/>
                          <a:ea typeface="Times New Roman"/>
                        </a:rPr>
                        <a:t>Üye-Öğr.Üyesi</a:t>
                      </a:r>
                      <a:endParaRPr lang="tr-TR" sz="1000">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Dr.Öğr.Üyesi Mert ŞAHİNOĞLU</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000">
                          <a:solidFill>
                            <a:srgbClr val="000000"/>
                          </a:solidFill>
                          <a:latin typeface="Times New Roman"/>
                          <a:ea typeface="Times New Roman"/>
                        </a:rPr>
                        <a:t>Öğretim Üyesi</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Beyin Cerrahisi</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a:solidFill>
                            <a:srgbClr val="000000"/>
                          </a:solidFill>
                          <a:latin typeface="Times New Roman"/>
                          <a:ea typeface="Times New Roman"/>
                        </a:rPr>
                        <a:t>25.01.2021</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6820">
                <a:tc>
                  <a:txBody>
                    <a:bodyPr/>
                    <a:lstStyle/>
                    <a:p>
                      <a:pPr>
                        <a:spcAft>
                          <a:spcPts val="0"/>
                        </a:spcAft>
                      </a:pPr>
                      <a:r>
                        <a:rPr lang="tr-TR" sz="1000">
                          <a:solidFill>
                            <a:srgbClr val="000000"/>
                          </a:solidFill>
                          <a:latin typeface="Times New Roman"/>
                          <a:ea typeface="Times New Roman"/>
                        </a:rPr>
                        <a:t>Üye-Araş.Gör.</a:t>
                      </a:r>
                      <a:endParaRPr lang="tr-TR" sz="1000">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Arş.Gr.Dr. Hilmi UYGUN</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000">
                          <a:solidFill>
                            <a:srgbClr val="000000"/>
                          </a:solidFill>
                          <a:latin typeface="Times New Roman"/>
                          <a:ea typeface="Times New Roman"/>
                        </a:rPr>
                        <a:t>TTBB.Temsilci</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T.Mikrobiyoloji</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latin typeface="Times New Roman"/>
                          <a:ea typeface="Times New Roman"/>
                        </a:rPr>
                        <a:t>15.03.2019</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6820">
                <a:tc>
                  <a:txBody>
                    <a:bodyPr/>
                    <a:lstStyle/>
                    <a:p>
                      <a:pPr>
                        <a:spcAft>
                          <a:spcPts val="0"/>
                        </a:spcAft>
                      </a:pPr>
                      <a:r>
                        <a:rPr lang="tr-TR" sz="1000">
                          <a:solidFill>
                            <a:srgbClr val="000000"/>
                          </a:solidFill>
                          <a:latin typeface="Times New Roman"/>
                          <a:ea typeface="Times New Roman"/>
                        </a:rPr>
                        <a:t>Üye-İdari</a:t>
                      </a:r>
                      <a:endParaRPr lang="tr-TR" sz="1000">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Fevzi YARAR</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000">
                          <a:solidFill>
                            <a:srgbClr val="000000"/>
                          </a:solidFill>
                          <a:latin typeface="Times New Roman"/>
                          <a:ea typeface="Times New Roman"/>
                        </a:rPr>
                        <a:t>İdari personel</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Ayniyat </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latin typeface="Times New Roman"/>
                          <a:ea typeface="Times New Roman"/>
                        </a:rPr>
                        <a:t>12.07.2018</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6820">
                <a:tc>
                  <a:txBody>
                    <a:bodyPr/>
                    <a:lstStyle/>
                    <a:p>
                      <a:pPr>
                        <a:spcAft>
                          <a:spcPts val="0"/>
                        </a:spcAft>
                      </a:pPr>
                      <a:r>
                        <a:rPr lang="tr-TR" sz="1000">
                          <a:solidFill>
                            <a:srgbClr val="000000"/>
                          </a:solidFill>
                          <a:latin typeface="Times New Roman"/>
                          <a:ea typeface="Times New Roman"/>
                        </a:rPr>
                        <a:t>Üye-Öğrenci</a:t>
                      </a:r>
                      <a:endParaRPr lang="tr-TR" sz="1000">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Mehmet Akif KELEK</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spcAft>
                          <a:spcPts val="0"/>
                        </a:spcAft>
                      </a:pPr>
                      <a:r>
                        <a:rPr lang="tr-TR" sz="1000">
                          <a:solidFill>
                            <a:srgbClr val="000000"/>
                          </a:solidFill>
                          <a:latin typeface="Times New Roman"/>
                          <a:ea typeface="Times New Roman"/>
                        </a:rPr>
                        <a:t>Öğr.Temsilcisi</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Dönem  2</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900">
                          <a:solidFill>
                            <a:srgbClr val="000000"/>
                          </a:solidFill>
                          <a:latin typeface="Times New Roman"/>
                          <a:ea typeface="Times New Roman"/>
                        </a:rPr>
                        <a:t>10.02.2021</a:t>
                      </a:r>
                      <a:endParaRPr lang="tr-TR"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6820">
                <a:tc>
                  <a:txBody>
                    <a:bodyPr/>
                    <a:lstStyle/>
                    <a:p>
                      <a:pPr>
                        <a:spcAft>
                          <a:spcPts val="0"/>
                        </a:spcAft>
                      </a:pPr>
                      <a:r>
                        <a:rPr lang="tr-TR" sz="1000">
                          <a:solidFill>
                            <a:srgbClr val="000000"/>
                          </a:solidFill>
                          <a:latin typeface="Times New Roman"/>
                          <a:ea typeface="Times New Roman"/>
                        </a:rPr>
                        <a:t>Üye-Öğrenci</a:t>
                      </a:r>
                      <a:endParaRPr lang="tr-TR" sz="1000">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Burak Kaan TAŞDEMİR</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spcAft>
                          <a:spcPts val="0"/>
                        </a:spcAft>
                      </a:pPr>
                      <a:r>
                        <a:rPr lang="tr-TR" sz="1000">
                          <a:solidFill>
                            <a:srgbClr val="000000"/>
                          </a:solidFill>
                          <a:latin typeface="Times New Roman"/>
                          <a:ea typeface="Times New Roman"/>
                        </a:rPr>
                        <a:t>Öğr.Temsilcisi</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Dönem  5</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900">
                          <a:solidFill>
                            <a:srgbClr val="000000"/>
                          </a:solidFill>
                          <a:latin typeface="Times New Roman"/>
                          <a:ea typeface="Times New Roman"/>
                        </a:rPr>
                        <a:t>10.02.2021</a:t>
                      </a:r>
                      <a:endParaRPr lang="tr-TR"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5502">
                <a:tc>
                  <a:txBody>
                    <a:bodyPr/>
                    <a:lstStyle/>
                    <a:p>
                      <a:pPr>
                        <a:spcAft>
                          <a:spcPts val="0"/>
                        </a:spcAft>
                      </a:pPr>
                      <a:r>
                        <a:rPr lang="tr-TR" sz="1000">
                          <a:latin typeface="Calibri"/>
                          <a:ea typeface="Times New Roman"/>
                        </a:rPr>
                        <a:t>Üye-Öğrenci</a:t>
                      </a:r>
                      <a:endParaRPr lang="tr-TR" sz="1000">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100">
                          <a:solidFill>
                            <a:srgbClr val="000000"/>
                          </a:solidFill>
                          <a:latin typeface="Times New Roman"/>
                          <a:ea typeface="Times New Roman"/>
                        </a:rPr>
                        <a:t>Tekin AKYAZI</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spcAft>
                          <a:spcPts val="0"/>
                        </a:spcAft>
                      </a:pPr>
                      <a:r>
                        <a:rPr lang="tr-TR" sz="1000">
                          <a:solidFill>
                            <a:srgbClr val="000000"/>
                          </a:solidFill>
                          <a:latin typeface="Calibri"/>
                          <a:ea typeface="Times New Roman"/>
                        </a:rPr>
                        <a:t>Öğr.Üye</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900">
                          <a:solidFill>
                            <a:srgbClr val="000000"/>
                          </a:solidFill>
                          <a:latin typeface="Calibri"/>
                          <a:ea typeface="Times New Roman"/>
                        </a:rPr>
                        <a:t>Dönem 1</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900" dirty="0">
                          <a:solidFill>
                            <a:srgbClr val="000000"/>
                          </a:solidFill>
                          <a:latin typeface="Times New Roman"/>
                          <a:ea typeface="Times New Roman"/>
                        </a:rPr>
                        <a:t>20.04.2021</a:t>
                      </a:r>
                      <a:endParaRPr lang="tr-TR" sz="10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4 Başlık"/>
          <p:cNvSpPr>
            <a:spLocks noGrp="1"/>
          </p:cNvSpPr>
          <p:nvPr>
            <p:ph type="title"/>
          </p:nvPr>
        </p:nvSpPr>
        <p:spPr>
          <a:xfrm>
            <a:off x="179512" y="1124744"/>
            <a:ext cx="8352928" cy="432048"/>
          </a:xfrm>
        </p:spPr>
        <p:txBody>
          <a:bodyPr>
            <a:noAutofit/>
          </a:bodyPr>
          <a:lstStyle/>
          <a:p>
            <a:r>
              <a:rPr lang="tr-TR" sz="2000" b="1" dirty="0" smtClean="0">
                <a:solidFill>
                  <a:srgbClr val="C00000"/>
                </a:solidFill>
              </a:rPr>
              <a:t>AKREDİTASYON ÖZ DEĞERLENDİRME KURULU </a:t>
            </a:r>
            <a:r>
              <a:rPr lang="tr-TR" sz="1600" b="1" dirty="0" smtClean="0">
                <a:solidFill>
                  <a:srgbClr val="0070C0"/>
                </a:solidFill>
              </a:rPr>
              <a:t>(devamı)</a:t>
            </a:r>
            <a:endParaRPr lang="tr-TR" sz="1800" b="1" dirty="0">
              <a:solidFill>
                <a:srgbClr val="0070C0"/>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p:nvPr/>
        </p:nvPicPr>
        <p:blipFill>
          <a:blip r:embed="rId2" cstate="print"/>
          <a:stretch>
            <a:fillRect/>
          </a:stretch>
        </p:blipFill>
        <p:spPr>
          <a:xfrm>
            <a:off x="107504" y="0"/>
            <a:ext cx="8712968" cy="1041991"/>
          </a:xfrm>
          <a:prstGeom prst="rect">
            <a:avLst/>
          </a:prstGeom>
        </p:spPr>
      </p:pic>
      <p:graphicFrame>
        <p:nvGraphicFramePr>
          <p:cNvPr id="7" name="6 Tablo"/>
          <p:cNvGraphicFramePr>
            <a:graphicFrameLocks noGrp="1"/>
          </p:cNvGraphicFramePr>
          <p:nvPr/>
        </p:nvGraphicFramePr>
        <p:xfrm>
          <a:off x="144015" y="1916829"/>
          <a:ext cx="8748465" cy="4104463"/>
        </p:xfrm>
        <a:graphic>
          <a:graphicData uri="http://schemas.openxmlformats.org/drawingml/2006/table">
            <a:tbl>
              <a:tblPr/>
              <a:tblGrid>
                <a:gridCol w="1646599"/>
                <a:gridCol w="3099212"/>
                <a:gridCol w="1416184"/>
                <a:gridCol w="1551882"/>
                <a:gridCol w="1034588"/>
              </a:tblGrid>
              <a:tr h="313318">
                <a:tc gridSpan="5">
                  <a:txBody>
                    <a:bodyPr/>
                    <a:lstStyle/>
                    <a:p>
                      <a:pPr marL="342900" lvl="0" indent="-342900" algn="ctr">
                        <a:spcAft>
                          <a:spcPts val="0"/>
                        </a:spcAft>
                        <a:buFont typeface="+mj-lt"/>
                        <a:buNone/>
                      </a:pPr>
                      <a:r>
                        <a:rPr lang="tr-TR" sz="1000" b="1" dirty="0" smtClean="0">
                          <a:solidFill>
                            <a:srgbClr val="FF0000"/>
                          </a:solidFill>
                          <a:latin typeface="Times New Roman"/>
                          <a:ea typeface="Times New Roman"/>
                        </a:rPr>
                        <a:t>8. ÖRGÜTLENME</a:t>
                      </a:r>
                      <a:r>
                        <a:rPr lang="tr-TR" sz="1000" b="1" dirty="0">
                          <a:solidFill>
                            <a:srgbClr val="FF0000"/>
                          </a:solidFill>
                          <a:latin typeface="Times New Roman"/>
                          <a:ea typeface="Times New Roman"/>
                        </a:rPr>
                        <a:t>, YÖNETİM VE YÜRÜTME </a:t>
                      </a:r>
                      <a:r>
                        <a:rPr lang="tr-TR" sz="1000" i="1" dirty="0">
                          <a:solidFill>
                            <a:srgbClr val="FF0000"/>
                          </a:solidFill>
                          <a:latin typeface="Times New Roman"/>
                          <a:ea typeface="Times New Roman"/>
                        </a:rPr>
                        <a:t>(11 kişi-11 madde-)</a:t>
                      </a:r>
                      <a:endParaRPr lang="tr-TR" sz="1000" dirty="0">
                        <a:solidFill>
                          <a:srgbClr val="FF0000"/>
                        </a:solidFill>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13318">
                <a:tc>
                  <a:txBody>
                    <a:bodyPr/>
                    <a:lstStyle/>
                    <a:p>
                      <a:pPr>
                        <a:spcAft>
                          <a:spcPts val="0"/>
                        </a:spcAft>
                      </a:pPr>
                      <a:r>
                        <a:rPr lang="tr-TR" sz="1000" b="1">
                          <a:solidFill>
                            <a:srgbClr val="000000"/>
                          </a:solidFill>
                          <a:latin typeface="Times New Roman"/>
                          <a:ea typeface="Times New Roman"/>
                        </a:rPr>
                        <a:t>8.Grup Başkanı </a:t>
                      </a:r>
                      <a:endParaRPr lang="tr-TR" sz="1000">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b="1">
                          <a:solidFill>
                            <a:srgbClr val="000000"/>
                          </a:solidFill>
                          <a:latin typeface="Times New Roman"/>
                          <a:ea typeface="Times New Roman"/>
                        </a:rPr>
                        <a:t>Prof.Dr. İnci KARA</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000">
                          <a:solidFill>
                            <a:srgbClr val="000000"/>
                          </a:solidFill>
                          <a:latin typeface="Times New Roman"/>
                          <a:ea typeface="Times New Roman"/>
                        </a:rPr>
                        <a:t>Öğretim Üyesi</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Anestezi</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a:solidFill>
                            <a:srgbClr val="000000"/>
                          </a:solidFill>
                          <a:latin typeface="Times New Roman"/>
                          <a:ea typeface="Times New Roman"/>
                        </a:rPr>
                        <a:t>20.01.2021</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6634">
                <a:tc>
                  <a:txBody>
                    <a:bodyPr/>
                    <a:lstStyle/>
                    <a:p>
                      <a:pPr>
                        <a:spcAft>
                          <a:spcPts val="0"/>
                        </a:spcAft>
                      </a:pPr>
                      <a:r>
                        <a:rPr lang="tr-TR" sz="1000">
                          <a:solidFill>
                            <a:srgbClr val="000000"/>
                          </a:solidFill>
                          <a:latin typeface="Times New Roman"/>
                          <a:ea typeface="Times New Roman"/>
                        </a:rPr>
                        <a:t>Üye-Öğr.Üyesi</a:t>
                      </a:r>
                      <a:endParaRPr lang="tr-TR" sz="1000">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Prof..Dr. Özlem Seçilmiş KERİMOĞLU</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000">
                          <a:solidFill>
                            <a:srgbClr val="000000"/>
                          </a:solidFill>
                          <a:latin typeface="Times New Roman"/>
                          <a:ea typeface="Times New Roman"/>
                        </a:rPr>
                        <a:t>Öğretim Üyesi</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Kadın Doğum</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a:solidFill>
                            <a:srgbClr val="000000"/>
                          </a:solidFill>
                          <a:latin typeface="Times New Roman"/>
                          <a:ea typeface="Times New Roman"/>
                        </a:rPr>
                        <a:t>18.01.2021</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318">
                <a:tc>
                  <a:txBody>
                    <a:bodyPr/>
                    <a:lstStyle/>
                    <a:p>
                      <a:pPr>
                        <a:spcAft>
                          <a:spcPts val="0"/>
                        </a:spcAft>
                      </a:pPr>
                      <a:r>
                        <a:rPr lang="tr-TR" sz="1000">
                          <a:solidFill>
                            <a:srgbClr val="000000"/>
                          </a:solidFill>
                          <a:latin typeface="Times New Roman"/>
                          <a:ea typeface="Times New Roman"/>
                        </a:rPr>
                        <a:t>Üye-Öğr.Üyesi</a:t>
                      </a:r>
                      <a:endParaRPr lang="tr-TR" sz="1000">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Doç.Dr. Murat KONAK</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000">
                          <a:solidFill>
                            <a:srgbClr val="000000"/>
                          </a:solidFill>
                          <a:latin typeface="Times New Roman"/>
                          <a:ea typeface="Times New Roman"/>
                        </a:rPr>
                        <a:t>Öğretim Üyesi</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Pediatri</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a:solidFill>
                            <a:srgbClr val="000000"/>
                          </a:solidFill>
                          <a:latin typeface="Times New Roman"/>
                          <a:ea typeface="Times New Roman"/>
                        </a:rPr>
                        <a:t>18.01.2021</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318">
                <a:tc>
                  <a:txBody>
                    <a:bodyPr/>
                    <a:lstStyle/>
                    <a:p>
                      <a:pPr>
                        <a:spcAft>
                          <a:spcPts val="0"/>
                        </a:spcAft>
                      </a:pPr>
                      <a:r>
                        <a:rPr lang="tr-TR" sz="1000">
                          <a:solidFill>
                            <a:srgbClr val="000000"/>
                          </a:solidFill>
                          <a:latin typeface="Times New Roman"/>
                          <a:ea typeface="Times New Roman"/>
                        </a:rPr>
                        <a:t>Üye-Öğr.Üyesi</a:t>
                      </a:r>
                      <a:endParaRPr lang="tr-TR" sz="1000">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Doç.Dr. Mehmet SARGIN</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000">
                          <a:solidFill>
                            <a:srgbClr val="000000"/>
                          </a:solidFill>
                          <a:latin typeface="Times New Roman"/>
                          <a:ea typeface="Times New Roman"/>
                        </a:rPr>
                        <a:t>Öğretim Üyesi</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Anestezi</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latin typeface="Times New Roman"/>
                          <a:ea typeface="Times New Roman"/>
                        </a:rPr>
                        <a:t>19.11.2018</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318">
                <a:tc>
                  <a:txBody>
                    <a:bodyPr/>
                    <a:lstStyle/>
                    <a:p>
                      <a:pPr>
                        <a:spcAft>
                          <a:spcPts val="0"/>
                        </a:spcAft>
                      </a:pPr>
                      <a:r>
                        <a:rPr lang="tr-TR" sz="1000">
                          <a:solidFill>
                            <a:srgbClr val="000000"/>
                          </a:solidFill>
                          <a:latin typeface="Times New Roman"/>
                          <a:ea typeface="Times New Roman"/>
                        </a:rPr>
                        <a:t>Üye-Öğr.Üyesi</a:t>
                      </a:r>
                      <a:endParaRPr lang="tr-TR" sz="1000">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Dr.Öğr.Üyesi Meltem GÜMÜŞ</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000">
                          <a:solidFill>
                            <a:srgbClr val="000000"/>
                          </a:solidFill>
                          <a:latin typeface="Times New Roman"/>
                          <a:ea typeface="Times New Roman"/>
                        </a:rPr>
                        <a:t>Öğretim Üyesi</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Pediatri</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a:solidFill>
                            <a:srgbClr val="000000"/>
                          </a:solidFill>
                          <a:latin typeface="Times New Roman"/>
                          <a:ea typeface="Times New Roman"/>
                        </a:rPr>
                        <a:t>18.01.2021</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318">
                <a:tc>
                  <a:txBody>
                    <a:bodyPr/>
                    <a:lstStyle/>
                    <a:p>
                      <a:pPr>
                        <a:spcAft>
                          <a:spcPts val="0"/>
                        </a:spcAft>
                      </a:pPr>
                      <a:r>
                        <a:rPr lang="tr-TR" sz="1000">
                          <a:solidFill>
                            <a:srgbClr val="000000"/>
                          </a:solidFill>
                          <a:latin typeface="Times New Roman"/>
                          <a:ea typeface="Times New Roman"/>
                        </a:rPr>
                        <a:t>Üye-Öğr.Üyesi</a:t>
                      </a:r>
                      <a:endParaRPr lang="tr-TR" sz="1000">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Dr.Öğr.Üyesi Ahmet ÇİZMECİOĞLU</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000">
                          <a:solidFill>
                            <a:srgbClr val="000000"/>
                          </a:solidFill>
                          <a:latin typeface="Times New Roman"/>
                          <a:ea typeface="Times New Roman"/>
                        </a:rPr>
                        <a:t>Öğretim Üyesi</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İç Hast.</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a:solidFill>
                            <a:srgbClr val="000000"/>
                          </a:solidFill>
                          <a:latin typeface="Times New Roman"/>
                          <a:ea typeface="Times New Roman"/>
                        </a:rPr>
                        <a:t>18.01.2021</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318">
                <a:tc>
                  <a:txBody>
                    <a:bodyPr/>
                    <a:lstStyle/>
                    <a:p>
                      <a:pPr>
                        <a:spcAft>
                          <a:spcPts val="0"/>
                        </a:spcAft>
                      </a:pPr>
                      <a:r>
                        <a:rPr lang="tr-TR" sz="1000">
                          <a:solidFill>
                            <a:srgbClr val="000000"/>
                          </a:solidFill>
                          <a:latin typeface="Times New Roman"/>
                          <a:ea typeface="Times New Roman"/>
                        </a:rPr>
                        <a:t>Üye-Öğr.Gör.</a:t>
                      </a:r>
                      <a:endParaRPr lang="tr-TR" sz="1000">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Öğr.Gör. Hasan OZANTÜRK</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000">
                          <a:solidFill>
                            <a:srgbClr val="000000"/>
                          </a:solidFill>
                          <a:latin typeface="Times New Roman"/>
                          <a:ea typeface="Times New Roman"/>
                        </a:rPr>
                        <a:t>Öğr.Gör.</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Akreditasyon</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latin typeface="Times New Roman"/>
                          <a:ea typeface="Times New Roman"/>
                        </a:rPr>
                        <a:t>12.07.2018</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318">
                <a:tc>
                  <a:txBody>
                    <a:bodyPr/>
                    <a:lstStyle/>
                    <a:p>
                      <a:pPr>
                        <a:spcAft>
                          <a:spcPts val="0"/>
                        </a:spcAft>
                      </a:pPr>
                      <a:r>
                        <a:rPr lang="tr-TR" sz="1000">
                          <a:solidFill>
                            <a:srgbClr val="000000"/>
                          </a:solidFill>
                          <a:latin typeface="Times New Roman"/>
                          <a:ea typeface="Times New Roman"/>
                        </a:rPr>
                        <a:t>Üye -idari</a:t>
                      </a:r>
                      <a:endParaRPr lang="tr-TR" sz="1000">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Mustafa Taha SEZGİN</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000">
                          <a:solidFill>
                            <a:srgbClr val="000000"/>
                          </a:solidFill>
                          <a:latin typeface="Times New Roman"/>
                          <a:ea typeface="Times New Roman"/>
                        </a:rPr>
                        <a:t>İdari Personel</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Personel </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latin typeface="Times New Roman"/>
                          <a:ea typeface="Times New Roman"/>
                        </a:rPr>
                        <a:t>18.01.2021</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4649">
                <a:tc>
                  <a:txBody>
                    <a:bodyPr/>
                    <a:lstStyle/>
                    <a:p>
                      <a:pPr>
                        <a:spcAft>
                          <a:spcPts val="0"/>
                        </a:spcAft>
                      </a:pPr>
                      <a:r>
                        <a:rPr lang="tr-TR" sz="1000">
                          <a:solidFill>
                            <a:srgbClr val="000000"/>
                          </a:solidFill>
                          <a:latin typeface="Times New Roman"/>
                          <a:ea typeface="Times New Roman"/>
                        </a:rPr>
                        <a:t>Üye-Öğrenci</a:t>
                      </a:r>
                      <a:endParaRPr lang="tr-TR" sz="1000">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100">
                          <a:solidFill>
                            <a:srgbClr val="000000"/>
                          </a:solidFill>
                          <a:latin typeface="Times New Roman"/>
                          <a:ea typeface="Times New Roman"/>
                        </a:rPr>
                        <a:t>Kadir YURTTAŞ</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spcAft>
                          <a:spcPts val="0"/>
                        </a:spcAft>
                      </a:pPr>
                      <a:r>
                        <a:rPr lang="tr-TR" sz="1000">
                          <a:latin typeface="Calibri"/>
                          <a:ea typeface="Times New Roman"/>
                        </a:rPr>
                        <a:t>Öğr.Temsilcisi</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latin typeface="Calibri"/>
                          <a:ea typeface="Times New Roman"/>
                        </a:rPr>
                        <a:t>Dönem 1</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900">
                          <a:solidFill>
                            <a:srgbClr val="000000"/>
                          </a:solidFill>
                          <a:latin typeface="Times New Roman"/>
                          <a:ea typeface="Times New Roman"/>
                        </a:rPr>
                        <a:t>10.02.2021</a:t>
                      </a:r>
                      <a:endParaRPr lang="tr-TR"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318">
                <a:tc>
                  <a:txBody>
                    <a:bodyPr/>
                    <a:lstStyle/>
                    <a:p>
                      <a:pPr>
                        <a:spcAft>
                          <a:spcPts val="0"/>
                        </a:spcAft>
                      </a:pPr>
                      <a:r>
                        <a:rPr lang="tr-TR" sz="1000">
                          <a:solidFill>
                            <a:srgbClr val="000000"/>
                          </a:solidFill>
                          <a:latin typeface="Times New Roman"/>
                          <a:ea typeface="Times New Roman"/>
                        </a:rPr>
                        <a:t>Üye-Öğrenci</a:t>
                      </a:r>
                      <a:endParaRPr lang="tr-TR" sz="1000">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Dila Nur SU</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spcAft>
                          <a:spcPts val="0"/>
                        </a:spcAft>
                      </a:pPr>
                      <a:r>
                        <a:rPr lang="tr-TR" sz="1000">
                          <a:solidFill>
                            <a:srgbClr val="000000"/>
                          </a:solidFill>
                          <a:latin typeface="Times New Roman"/>
                          <a:ea typeface="Times New Roman"/>
                        </a:rPr>
                        <a:t>Öğr.Temsilcisi</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Dönem 3</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900">
                          <a:solidFill>
                            <a:srgbClr val="000000"/>
                          </a:solidFill>
                          <a:latin typeface="Times New Roman"/>
                          <a:ea typeface="Times New Roman"/>
                        </a:rPr>
                        <a:t>10.02.2021</a:t>
                      </a:r>
                      <a:endParaRPr lang="tr-TR"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318">
                <a:tc>
                  <a:txBody>
                    <a:bodyPr/>
                    <a:lstStyle/>
                    <a:p>
                      <a:pPr>
                        <a:spcAft>
                          <a:spcPts val="0"/>
                        </a:spcAft>
                      </a:pPr>
                      <a:r>
                        <a:rPr lang="tr-TR" sz="1000">
                          <a:latin typeface="Calibri"/>
                          <a:ea typeface="Times New Roman"/>
                        </a:rPr>
                        <a:t>Üye-Öğrenci</a:t>
                      </a:r>
                      <a:endParaRPr lang="tr-TR" sz="1000">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BÜŞRA NUR ÖZDEMİR</a:t>
                      </a:r>
                      <a:endParaRPr lang="tr-TR"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6E3BC"/>
                    </a:solidFill>
                  </a:tcPr>
                </a:tc>
                <a:tc>
                  <a:txBody>
                    <a:bodyPr/>
                    <a:lstStyle/>
                    <a:p>
                      <a:pPr>
                        <a:spcAft>
                          <a:spcPts val="0"/>
                        </a:spcAft>
                      </a:pPr>
                      <a:r>
                        <a:rPr lang="tr-TR" sz="1000">
                          <a:solidFill>
                            <a:srgbClr val="000000"/>
                          </a:solidFill>
                          <a:latin typeface="Calibri"/>
                          <a:ea typeface="Times New Roman"/>
                        </a:rPr>
                        <a:t>Öğr.Üye</a:t>
                      </a:r>
                      <a:endParaRPr lang="tr-TR"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0"/>
                        </a:spcAft>
                      </a:pPr>
                      <a:r>
                        <a:rPr lang="tr-TR" sz="900">
                          <a:solidFill>
                            <a:srgbClr val="000000"/>
                          </a:solidFill>
                          <a:latin typeface="Calibri"/>
                          <a:ea typeface="Times New Roman"/>
                        </a:rPr>
                        <a:t>Dönem 4</a:t>
                      </a:r>
                      <a:endParaRPr lang="tr-TR"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0"/>
                        </a:spcAft>
                      </a:pPr>
                      <a:r>
                        <a:rPr lang="tr-TR" sz="900" dirty="0">
                          <a:solidFill>
                            <a:srgbClr val="000000"/>
                          </a:solidFill>
                          <a:latin typeface="Times New Roman"/>
                          <a:ea typeface="Times New Roman"/>
                        </a:rPr>
                        <a:t>20.04.2021</a:t>
                      </a:r>
                      <a:endParaRPr lang="tr-TR" sz="10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
        <p:nvSpPr>
          <p:cNvPr id="8" name="4 Başlık"/>
          <p:cNvSpPr>
            <a:spLocks noGrp="1"/>
          </p:cNvSpPr>
          <p:nvPr>
            <p:ph type="title"/>
          </p:nvPr>
        </p:nvSpPr>
        <p:spPr>
          <a:xfrm>
            <a:off x="179512" y="1124744"/>
            <a:ext cx="8352928" cy="432048"/>
          </a:xfrm>
        </p:spPr>
        <p:txBody>
          <a:bodyPr>
            <a:noAutofit/>
          </a:bodyPr>
          <a:lstStyle/>
          <a:p>
            <a:r>
              <a:rPr lang="tr-TR" sz="2000" b="1" dirty="0" smtClean="0">
                <a:solidFill>
                  <a:srgbClr val="C00000"/>
                </a:solidFill>
              </a:rPr>
              <a:t>AKREDİTASYON ÖZ DEĞERLENDİRME KURULU </a:t>
            </a:r>
            <a:r>
              <a:rPr lang="tr-TR" sz="1600" b="1" dirty="0" smtClean="0">
                <a:solidFill>
                  <a:srgbClr val="0070C0"/>
                </a:solidFill>
              </a:rPr>
              <a:t>(devamı)</a:t>
            </a:r>
            <a:endParaRPr lang="tr-TR" sz="1800" b="1" dirty="0">
              <a:solidFill>
                <a:srgbClr val="0070C0"/>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p:nvPr/>
        </p:nvPicPr>
        <p:blipFill>
          <a:blip r:embed="rId2" cstate="print"/>
          <a:stretch>
            <a:fillRect/>
          </a:stretch>
        </p:blipFill>
        <p:spPr>
          <a:xfrm>
            <a:off x="107504" y="0"/>
            <a:ext cx="8712968" cy="1041991"/>
          </a:xfrm>
          <a:prstGeom prst="rect">
            <a:avLst/>
          </a:prstGeom>
        </p:spPr>
      </p:pic>
      <p:graphicFrame>
        <p:nvGraphicFramePr>
          <p:cNvPr id="6" name="5 Tablo"/>
          <p:cNvGraphicFramePr>
            <a:graphicFrameLocks noGrp="1"/>
          </p:cNvGraphicFramePr>
          <p:nvPr/>
        </p:nvGraphicFramePr>
        <p:xfrm>
          <a:off x="179511" y="1916830"/>
          <a:ext cx="8568954" cy="4608516"/>
        </p:xfrm>
        <a:graphic>
          <a:graphicData uri="http://schemas.openxmlformats.org/drawingml/2006/table">
            <a:tbl>
              <a:tblPr/>
              <a:tblGrid>
                <a:gridCol w="1612811"/>
                <a:gridCol w="3035619"/>
                <a:gridCol w="1387125"/>
                <a:gridCol w="1520039"/>
                <a:gridCol w="1013360"/>
              </a:tblGrid>
              <a:tr h="418956">
                <a:tc gridSpan="5">
                  <a:txBody>
                    <a:bodyPr/>
                    <a:lstStyle/>
                    <a:p>
                      <a:pPr marL="342900" lvl="0" indent="-342900" algn="ctr">
                        <a:spcAft>
                          <a:spcPts val="0"/>
                        </a:spcAft>
                        <a:buFont typeface="+mj-lt"/>
                        <a:buNone/>
                      </a:pPr>
                      <a:r>
                        <a:rPr lang="tr-TR" sz="1000" b="1" dirty="0" smtClean="0">
                          <a:solidFill>
                            <a:srgbClr val="FF0000"/>
                          </a:solidFill>
                          <a:latin typeface="Times New Roman"/>
                          <a:ea typeface="Times New Roman"/>
                        </a:rPr>
                        <a:t>9. SÜREKLİ </a:t>
                      </a:r>
                      <a:r>
                        <a:rPr lang="tr-TR" sz="1000" b="1" dirty="0">
                          <a:solidFill>
                            <a:srgbClr val="FF0000"/>
                          </a:solidFill>
                          <a:latin typeface="Times New Roman"/>
                          <a:ea typeface="Times New Roman"/>
                        </a:rPr>
                        <a:t>YENİLENME VE GELİŞİM </a:t>
                      </a:r>
                      <a:r>
                        <a:rPr lang="tr-TR" sz="1000" i="1" dirty="0">
                          <a:solidFill>
                            <a:srgbClr val="FF0000"/>
                          </a:solidFill>
                          <a:latin typeface="Times New Roman"/>
                          <a:ea typeface="Times New Roman"/>
                        </a:rPr>
                        <a:t>(10 kişi-6 madde)</a:t>
                      </a:r>
                      <a:endParaRPr lang="tr-TR" sz="1000" dirty="0">
                        <a:solidFill>
                          <a:srgbClr val="FF0000"/>
                        </a:solidFill>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418956">
                <a:tc>
                  <a:txBody>
                    <a:bodyPr/>
                    <a:lstStyle/>
                    <a:p>
                      <a:pPr>
                        <a:spcAft>
                          <a:spcPts val="0"/>
                        </a:spcAft>
                      </a:pPr>
                      <a:r>
                        <a:rPr lang="tr-TR" sz="1000" b="1">
                          <a:solidFill>
                            <a:srgbClr val="000000"/>
                          </a:solidFill>
                          <a:latin typeface="Times New Roman"/>
                          <a:ea typeface="Times New Roman"/>
                        </a:rPr>
                        <a:t>9.Grup Başkanı </a:t>
                      </a:r>
                      <a:endParaRPr lang="tr-TR" sz="1000">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b="1">
                          <a:solidFill>
                            <a:srgbClr val="000000"/>
                          </a:solidFill>
                          <a:latin typeface="Times New Roman"/>
                          <a:ea typeface="Times New Roman"/>
                        </a:rPr>
                        <a:t>Prof.Dr. Sema YILMAZ</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000">
                          <a:solidFill>
                            <a:srgbClr val="000000"/>
                          </a:solidFill>
                          <a:latin typeface="Times New Roman"/>
                          <a:ea typeface="Times New Roman"/>
                        </a:rPr>
                        <a:t>Öğretim Üyesi</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İç Hast.</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latin typeface="Times New Roman"/>
                          <a:ea typeface="Times New Roman"/>
                        </a:rPr>
                        <a:t>25.03.2021</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8956">
                <a:tc>
                  <a:txBody>
                    <a:bodyPr/>
                    <a:lstStyle/>
                    <a:p>
                      <a:pPr>
                        <a:spcAft>
                          <a:spcPts val="0"/>
                        </a:spcAft>
                      </a:pPr>
                      <a:r>
                        <a:rPr lang="tr-TR" sz="1000">
                          <a:solidFill>
                            <a:srgbClr val="000000"/>
                          </a:solidFill>
                          <a:latin typeface="Times New Roman"/>
                          <a:ea typeface="Times New Roman"/>
                        </a:rPr>
                        <a:t>Üye-Öğr.Üyesi</a:t>
                      </a:r>
                      <a:endParaRPr lang="tr-TR" sz="1000">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Prof.Dr. Muaz BELVİRANLI</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000">
                          <a:solidFill>
                            <a:srgbClr val="000000"/>
                          </a:solidFill>
                          <a:latin typeface="Times New Roman"/>
                          <a:ea typeface="Times New Roman"/>
                        </a:rPr>
                        <a:t>Öğretim Üyesi</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Fizyoloji</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a:solidFill>
                            <a:srgbClr val="000000"/>
                          </a:solidFill>
                          <a:latin typeface="Times New Roman"/>
                          <a:ea typeface="Times New Roman"/>
                        </a:rPr>
                        <a:t>18.01.2021</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8956">
                <a:tc>
                  <a:txBody>
                    <a:bodyPr/>
                    <a:lstStyle/>
                    <a:p>
                      <a:pPr>
                        <a:spcAft>
                          <a:spcPts val="0"/>
                        </a:spcAft>
                      </a:pPr>
                      <a:r>
                        <a:rPr lang="tr-TR" sz="1000">
                          <a:solidFill>
                            <a:srgbClr val="000000"/>
                          </a:solidFill>
                          <a:latin typeface="Times New Roman"/>
                          <a:ea typeface="Times New Roman"/>
                        </a:rPr>
                        <a:t>Üye-Öğr.Üyesi</a:t>
                      </a:r>
                      <a:endParaRPr lang="tr-TR" sz="1000">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Doç.Dr. Hilal ARIKOĞLU</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000">
                          <a:solidFill>
                            <a:srgbClr val="000000"/>
                          </a:solidFill>
                          <a:latin typeface="Times New Roman"/>
                          <a:ea typeface="Times New Roman"/>
                        </a:rPr>
                        <a:t>Öğretim Üyesi</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T.Biyoloji</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latin typeface="Times New Roman"/>
                          <a:ea typeface="Times New Roman"/>
                        </a:rPr>
                        <a:t>12.07.2018</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8956">
                <a:tc>
                  <a:txBody>
                    <a:bodyPr/>
                    <a:lstStyle/>
                    <a:p>
                      <a:pPr>
                        <a:spcAft>
                          <a:spcPts val="0"/>
                        </a:spcAft>
                      </a:pPr>
                      <a:r>
                        <a:rPr lang="tr-TR" sz="1000">
                          <a:solidFill>
                            <a:srgbClr val="000000"/>
                          </a:solidFill>
                          <a:latin typeface="Times New Roman"/>
                          <a:ea typeface="Times New Roman"/>
                        </a:rPr>
                        <a:t>Üye-Öğr.Üyesi</a:t>
                      </a:r>
                      <a:endParaRPr lang="tr-TR" sz="1000">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Dr.Öğr.Üyesi Gülsüm ALKAN</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000">
                          <a:solidFill>
                            <a:srgbClr val="000000"/>
                          </a:solidFill>
                          <a:latin typeface="Times New Roman"/>
                          <a:ea typeface="Times New Roman"/>
                        </a:rPr>
                        <a:t>Öğretim Üyesi</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Çocuk</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900">
                          <a:solidFill>
                            <a:srgbClr val="000000"/>
                          </a:solidFill>
                          <a:latin typeface="Times New Roman"/>
                          <a:ea typeface="Times New Roman"/>
                        </a:rPr>
                        <a:t>01.04.2021</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8956">
                <a:tc>
                  <a:txBody>
                    <a:bodyPr/>
                    <a:lstStyle/>
                    <a:p>
                      <a:pPr>
                        <a:spcAft>
                          <a:spcPts val="0"/>
                        </a:spcAft>
                      </a:pPr>
                      <a:r>
                        <a:rPr lang="tr-TR" sz="1000">
                          <a:solidFill>
                            <a:srgbClr val="000000"/>
                          </a:solidFill>
                          <a:latin typeface="Times New Roman"/>
                          <a:ea typeface="Times New Roman"/>
                        </a:rPr>
                        <a:t>Üye-Öğr.Üyesi</a:t>
                      </a:r>
                      <a:endParaRPr lang="tr-TR" sz="1000">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Dr.Öğr.Üyesi Ömer Faruk ÇİÇEK</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000">
                          <a:solidFill>
                            <a:srgbClr val="000000"/>
                          </a:solidFill>
                          <a:latin typeface="Times New Roman"/>
                          <a:ea typeface="Times New Roman"/>
                        </a:rPr>
                        <a:t>Öğretim Üyesi</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KDC</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a:solidFill>
                            <a:srgbClr val="000000"/>
                          </a:solidFill>
                          <a:latin typeface="Times New Roman"/>
                          <a:ea typeface="Times New Roman"/>
                        </a:rPr>
                        <a:t>18.01.2021</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8956">
                <a:tc>
                  <a:txBody>
                    <a:bodyPr/>
                    <a:lstStyle/>
                    <a:p>
                      <a:pPr>
                        <a:spcAft>
                          <a:spcPts val="0"/>
                        </a:spcAft>
                      </a:pPr>
                      <a:r>
                        <a:rPr lang="tr-TR" sz="1000">
                          <a:solidFill>
                            <a:srgbClr val="000000"/>
                          </a:solidFill>
                          <a:latin typeface="Times New Roman"/>
                          <a:ea typeface="Times New Roman"/>
                        </a:rPr>
                        <a:t>Üye-Öğr.Üyesi</a:t>
                      </a:r>
                      <a:endParaRPr lang="tr-TR" sz="1000">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Dr.Öğr.Üyesi Ali KANDEĞER</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000">
                          <a:solidFill>
                            <a:srgbClr val="000000"/>
                          </a:solidFill>
                          <a:latin typeface="Times New Roman"/>
                          <a:ea typeface="Times New Roman"/>
                        </a:rPr>
                        <a:t>Öğretim Üyesi</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Ruh Sağlığı</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latin typeface="Times New Roman"/>
                          <a:ea typeface="Times New Roman"/>
                        </a:rPr>
                        <a:t>16.09.2020</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8956">
                <a:tc>
                  <a:txBody>
                    <a:bodyPr/>
                    <a:lstStyle/>
                    <a:p>
                      <a:pPr>
                        <a:spcAft>
                          <a:spcPts val="0"/>
                        </a:spcAft>
                      </a:pPr>
                      <a:r>
                        <a:rPr lang="tr-TR" sz="1000">
                          <a:solidFill>
                            <a:srgbClr val="000000"/>
                          </a:solidFill>
                          <a:latin typeface="Times New Roman"/>
                          <a:ea typeface="Times New Roman"/>
                        </a:rPr>
                        <a:t>Üye-Öğr.Gör.</a:t>
                      </a:r>
                      <a:endParaRPr lang="tr-TR" sz="1000">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Öğr.Gör. Hasan OZANTÜRK</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000">
                          <a:solidFill>
                            <a:srgbClr val="000000"/>
                          </a:solidFill>
                          <a:latin typeface="Times New Roman"/>
                          <a:ea typeface="Times New Roman"/>
                        </a:rPr>
                        <a:t>Öğr.Gör.</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Akreditasyon</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solidFill>
                            <a:srgbClr val="000000"/>
                          </a:solidFill>
                          <a:latin typeface="Times New Roman"/>
                          <a:ea typeface="Times New Roman"/>
                        </a:rPr>
                        <a:t>12.07.2018</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8956">
                <a:tc>
                  <a:txBody>
                    <a:bodyPr/>
                    <a:lstStyle/>
                    <a:p>
                      <a:pPr>
                        <a:spcAft>
                          <a:spcPts val="0"/>
                        </a:spcAft>
                      </a:pPr>
                      <a:r>
                        <a:rPr lang="tr-TR" sz="1000">
                          <a:solidFill>
                            <a:srgbClr val="000000"/>
                          </a:solidFill>
                          <a:latin typeface="Times New Roman"/>
                          <a:ea typeface="Times New Roman"/>
                        </a:rPr>
                        <a:t>Üye-Öğrenci</a:t>
                      </a:r>
                      <a:endParaRPr lang="tr-TR" sz="1000">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Mehmet Talha BAYRAM</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spcAft>
                          <a:spcPts val="0"/>
                        </a:spcAft>
                      </a:pPr>
                      <a:r>
                        <a:rPr lang="tr-TR" sz="1000">
                          <a:solidFill>
                            <a:srgbClr val="000000"/>
                          </a:solidFill>
                          <a:latin typeface="Times New Roman"/>
                          <a:ea typeface="Times New Roman"/>
                        </a:rPr>
                        <a:t>Öğr.Temsilcisi</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Dönem  5</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900">
                          <a:solidFill>
                            <a:srgbClr val="000000"/>
                          </a:solidFill>
                          <a:latin typeface="Times New Roman"/>
                          <a:ea typeface="Times New Roman"/>
                        </a:rPr>
                        <a:t>10.02.2021</a:t>
                      </a:r>
                      <a:endParaRPr lang="tr-TR"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8956">
                <a:tc>
                  <a:txBody>
                    <a:bodyPr/>
                    <a:lstStyle/>
                    <a:p>
                      <a:pPr>
                        <a:spcAft>
                          <a:spcPts val="0"/>
                        </a:spcAft>
                      </a:pPr>
                      <a:r>
                        <a:rPr lang="tr-TR" sz="1000">
                          <a:solidFill>
                            <a:srgbClr val="000000"/>
                          </a:solidFill>
                          <a:latin typeface="Times New Roman"/>
                          <a:ea typeface="Times New Roman"/>
                        </a:rPr>
                        <a:t>Üye-Öğrenci</a:t>
                      </a:r>
                      <a:endParaRPr lang="tr-TR" sz="1000">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Oğuzhan ATEŞ</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spcAft>
                          <a:spcPts val="0"/>
                        </a:spcAft>
                      </a:pPr>
                      <a:r>
                        <a:rPr lang="tr-TR" sz="1000">
                          <a:solidFill>
                            <a:srgbClr val="000000"/>
                          </a:solidFill>
                          <a:latin typeface="Times New Roman"/>
                          <a:ea typeface="Times New Roman"/>
                        </a:rPr>
                        <a:t>Öğr.Temsilcisi</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Dönem  4</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900">
                          <a:solidFill>
                            <a:srgbClr val="000000"/>
                          </a:solidFill>
                          <a:latin typeface="Times New Roman"/>
                          <a:ea typeface="Times New Roman"/>
                        </a:rPr>
                        <a:t>10.02.2021</a:t>
                      </a:r>
                      <a:endParaRPr lang="tr-TR"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8956">
                <a:tc>
                  <a:txBody>
                    <a:bodyPr/>
                    <a:lstStyle/>
                    <a:p>
                      <a:pPr>
                        <a:spcAft>
                          <a:spcPts val="0"/>
                        </a:spcAft>
                      </a:pPr>
                      <a:r>
                        <a:rPr lang="tr-TR" sz="1000">
                          <a:solidFill>
                            <a:srgbClr val="000000"/>
                          </a:solidFill>
                          <a:latin typeface="Calibri"/>
                          <a:ea typeface="Times New Roman"/>
                        </a:rPr>
                        <a:t>Üye-Öğrenci</a:t>
                      </a:r>
                      <a:endParaRPr lang="tr-TR" sz="1000">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a:solidFill>
                            <a:srgbClr val="000000"/>
                          </a:solidFill>
                          <a:latin typeface="Times New Roman"/>
                          <a:ea typeface="Times New Roman"/>
                        </a:rPr>
                        <a:t>FATİH MEHMET GÜLER</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spcAft>
                          <a:spcPts val="0"/>
                        </a:spcAft>
                      </a:pPr>
                      <a:r>
                        <a:rPr lang="tr-TR" sz="1000" dirty="0" err="1">
                          <a:solidFill>
                            <a:srgbClr val="000000"/>
                          </a:solidFill>
                          <a:latin typeface="Calibri"/>
                          <a:ea typeface="Times New Roman"/>
                        </a:rPr>
                        <a:t>Öğr</a:t>
                      </a:r>
                      <a:r>
                        <a:rPr lang="tr-TR" sz="1000" dirty="0">
                          <a:solidFill>
                            <a:srgbClr val="000000"/>
                          </a:solidFill>
                          <a:latin typeface="Calibri"/>
                          <a:ea typeface="Times New Roman"/>
                        </a:rPr>
                        <a:t>.Üye</a:t>
                      </a:r>
                      <a:endParaRPr lang="tr-TR" sz="10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900">
                          <a:solidFill>
                            <a:srgbClr val="000000"/>
                          </a:solidFill>
                          <a:latin typeface="Calibri"/>
                          <a:ea typeface="Times New Roman"/>
                        </a:rPr>
                        <a:t>Dönem 5</a:t>
                      </a:r>
                      <a:endParaRPr lang="tr-TR"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900" dirty="0">
                          <a:solidFill>
                            <a:srgbClr val="000000"/>
                          </a:solidFill>
                          <a:latin typeface="Times New Roman"/>
                          <a:ea typeface="Times New Roman"/>
                        </a:rPr>
                        <a:t>20.04.2021</a:t>
                      </a:r>
                      <a:endParaRPr lang="tr-TR" sz="10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4 Başlık"/>
          <p:cNvSpPr>
            <a:spLocks noGrp="1"/>
          </p:cNvSpPr>
          <p:nvPr>
            <p:ph type="title"/>
          </p:nvPr>
        </p:nvSpPr>
        <p:spPr>
          <a:xfrm>
            <a:off x="179512" y="1124744"/>
            <a:ext cx="8352928" cy="432048"/>
          </a:xfrm>
        </p:spPr>
        <p:txBody>
          <a:bodyPr>
            <a:noAutofit/>
          </a:bodyPr>
          <a:lstStyle/>
          <a:p>
            <a:r>
              <a:rPr lang="tr-TR" sz="2000" b="1" dirty="0" smtClean="0">
                <a:solidFill>
                  <a:srgbClr val="C00000"/>
                </a:solidFill>
              </a:rPr>
              <a:t>AKREDİTASYON ÖZ DEĞERLENDİRME KURULU </a:t>
            </a:r>
            <a:r>
              <a:rPr lang="tr-TR" sz="1600" b="1" dirty="0" smtClean="0">
                <a:solidFill>
                  <a:srgbClr val="0070C0"/>
                </a:solidFill>
              </a:rPr>
              <a:t>(devamı)</a:t>
            </a:r>
            <a:endParaRPr lang="tr-TR" sz="1800" b="1" dirty="0">
              <a:solidFill>
                <a:srgbClr val="0070C0"/>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a:xfrm>
            <a:off x="323528" y="2924944"/>
            <a:ext cx="2880320" cy="1080120"/>
          </a:xfrm>
        </p:spPr>
        <p:txBody>
          <a:bodyPr>
            <a:noAutofit/>
          </a:bodyPr>
          <a:lstStyle/>
          <a:p>
            <a:r>
              <a:rPr lang="tr-TR" sz="2000" b="1" i="1" dirty="0" smtClean="0">
                <a:solidFill>
                  <a:srgbClr val="0070C0"/>
                </a:solidFill>
              </a:rPr>
              <a:t>Öğrenci Üye Görev Dağılımı Listesi (19.04.2021)</a:t>
            </a:r>
            <a:endParaRPr lang="tr-TR" sz="2000" dirty="0">
              <a:solidFill>
                <a:srgbClr val="0070C0"/>
              </a:solidFill>
            </a:endParaRPr>
          </a:p>
        </p:txBody>
      </p:sp>
      <p:graphicFrame>
        <p:nvGraphicFramePr>
          <p:cNvPr id="7" name="6 İçerik Yer Tutucusu"/>
          <p:cNvGraphicFramePr>
            <a:graphicFrameLocks noGrp="1"/>
          </p:cNvGraphicFramePr>
          <p:nvPr>
            <p:ph sz="quarter" idx="1"/>
          </p:nvPr>
        </p:nvGraphicFramePr>
        <p:xfrm>
          <a:off x="3387160" y="1707598"/>
          <a:ext cx="5361304" cy="4889754"/>
        </p:xfrm>
        <a:graphic>
          <a:graphicData uri="http://schemas.openxmlformats.org/drawingml/2006/table">
            <a:tbl>
              <a:tblPr/>
              <a:tblGrid>
                <a:gridCol w="550772"/>
                <a:gridCol w="2611321"/>
                <a:gridCol w="962882"/>
                <a:gridCol w="1236329"/>
              </a:tblGrid>
              <a:tr h="157265">
                <a:tc>
                  <a:txBody>
                    <a:bodyPr/>
                    <a:lstStyle/>
                    <a:p>
                      <a:pPr algn="ctr">
                        <a:lnSpc>
                          <a:spcPct val="115000"/>
                        </a:lnSpc>
                        <a:spcAft>
                          <a:spcPts val="0"/>
                        </a:spcAft>
                      </a:pPr>
                      <a:r>
                        <a:rPr lang="tr-TR" sz="900" b="1" i="1">
                          <a:solidFill>
                            <a:srgbClr val="1F497D"/>
                          </a:solidFill>
                          <a:latin typeface="Times New Roman"/>
                          <a:ea typeface="Times New Roman"/>
                          <a:cs typeface="Times New Roman"/>
                        </a:rPr>
                        <a:t>No</a:t>
                      </a:r>
                      <a:endParaRPr lang="tr-TR" sz="800">
                        <a:latin typeface="Times New Roman"/>
                        <a:ea typeface="Times New Roman"/>
                        <a:cs typeface="Times New Roman"/>
                      </a:endParaRPr>
                    </a:p>
                  </a:txBody>
                  <a:tcPr marL="55944" marR="55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tr-TR" sz="800" b="1" i="1">
                          <a:solidFill>
                            <a:srgbClr val="1F497D"/>
                          </a:solidFill>
                          <a:latin typeface="Times New Roman"/>
                          <a:ea typeface="Times New Roman"/>
                          <a:cs typeface="Calibri"/>
                        </a:rPr>
                        <a:t>Adı Soyadı</a:t>
                      </a:r>
                      <a:endParaRPr lang="tr-TR" sz="800">
                        <a:latin typeface="Times New Roman"/>
                        <a:ea typeface="Times New Roman"/>
                        <a:cs typeface="Times New Roman"/>
                      </a:endParaRPr>
                    </a:p>
                  </a:txBody>
                  <a:tcPr marL="55944" marR="55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tr-TR" sz="900" b="1" i="1">
                          <a:solidFill>
                            <a:srgbClr val="1F497D"/>
                          </a:solidFill>
                          <a:latin typeface="Times New Roman"/>
                          <a:ea typeface="Times New Roman"/>
                          <a:cs typeface="Times New Roman"/>
                        </a:rPr>
                        <a:t>Dönemi</a:t>
                      </a:r>
                      <a:endParaRPr lang="tr-TR" sz="800">
                        <a:latin typeface="Times New Roman"/>
                        <a:ea typeface="Times New Roman"/>
                        <a:cs typeface="Times New Roman"/>
                      </a:endParaRPr>
                    </a:p>
                  </a:txBody>
                  <a:tcPr marL="55944" marR="55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tr-TR" sz="800" b="1" i="1">
                          <a:solidFill>
                            <a:srgbClr val="1F497D"/>
                          </a:solidFill>
                          <a:latin typeface="Times New Roman"/>
                          <a:ea typeface="Times New Roman"/>
                          <a:cs typeface="Times New Roman"/>
                        </a:rPr>
                        <a:t>Görevli Olunan  Grup Adı</a:t>
                      </a:r>
                      <a:endParaRPr lang="tr-TR" sz="800">
                        <a:latin typeface="Times New Roman"/>
                        <a:ea typeface="Times New Roman"/>
                        <a:cs typeface="Times New Roman"/>
                      </a:endParaRPr>
                    </a:p>
                  </a:txBody>
                  <a:tcPr marL="55944" marR="55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157265">
                <a:tc>
                  <a:txBody>
                    <a:bodyPr/>
                    <a:lstStyle/>
                    <a:p>
                      <a:pPr>
                        <a:lnSpc>
                          <a:spcPct val="115000"/>
                        </a:lnSpc>
                      </a:pPr>
                      <a:endParaRPr lang="tr-TR" sz="900">
                        <a:latin typeface="Calibri"/>
                        <a:cs typeface="Times New Roman"/>
                      </a:endParaRPr>
                    </a:p>
                  </a:txBody>
                  <a:tcPr marL="55944" marR="55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800" b="1">
                          <a:solidFill>
                            <a:srgbClr val="215868"/>
                          </a:solidFill>
                          <a:latin typeface="Calibri"/>
                          <a:ea typeface="Times New Roman"/>
                          <a:cs typeface="Times New Roman"/>
                        </a:rPr>
                        <a:t>Ömer Faruk KIRLAR</a:t>
                      </a:r>
                      <a:endParaRPr lang="tr-TR" sz="800">
                        <a:latin typeface="Times New Roman"/>
                        <a:ea typeface="Times New Roman"/>
                        <a:cs typeface="Times New Roman"/>
                      </a:endParaRPr>
                    </a:p>
                  </a:txBody>
                  <a:tcPr marL="55944" marR="559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800" b="1">
                          <a:solidFill>
                            <a:srgbClr val="215868"/>
                          </a:solidFill>
                          <a:latin typeface="Calibri"/>
                          <a:ea typeface="Times New Roman"/>
                          <a:cs typeface="Times New Roman"/>
                        </a:rPr>
                        <a:t>Dönem 3</a:t>
                      </a:r>
                      <a:endParaRPr lang="tr-TR" sz="800">
                        <a:latin typeface="Times New Roman"/>
                        <a:ea typeface="Times New Roman"/>
                        <a:cs typeface="Times New Roman"/>
                      </a:endParaRPr>
                    </a:p>
                  </a:txBody>
                  <a:tcPr marL="55944" marR="559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800" b="1">
                          <a:solidFill>
                            <a:srgbClr val="215868"/>
                          </a:solidFill>
                          <a:latin typeface="Calibri"/>
                          <a:ea typeface="Times New Roman"/>
                          <a:cs typeface="Times New Roman"/>
                        </a:rPr>
                        <a:t>Grup 1</a:t>
                      </a:r>
                      <a:endParaRPr lang="tr-TR" sz="800">
                        <a:latin typeface="Times New Roman"/>
                        <a:ea typeface="Times New Roman"/>
                        <a:cs typeface="Times New Roman"/>
                      </a:endParaRPr>
                    </a:p>
                  </a:txBody>
                  <a:tcPr marL="55944" marR="559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265">
                <a:tc>
                  <a:txBody>
                    <a:bodyPr/>
                    <a:lstStyle/>
                    <a:p>
                      <a:pPr>
                        <a:lnSpc>
                          <a:spcPct val="115000"/>
                        </a:lnSpc>
                      </a:pPr>
                      <a:endParaRPr lang="tr-TR" sz="900">
                        <a:latin typeface="Calibri"/>
                        <a:cs typeface="Times New Roman"/>
                      </a:endParaRPr>
                    </a:p>
                  </a:txBody>
                  <a:tcPr marL="55944" marR="55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800" b="1" i="1">
                          <a:solidFill>
                            <a:srgbClr val="C00000"/>
                          </a:solidFill>
                          <a:latin typeface="Calibri"/>
                          <a:ea typeface="Times New Roman"/>
                          <a:cs typeface="Times New Roman"/>
                        </a:rPr>
                        <a:t>Tolga YILDIRIM</a:t>
                      </a:r>
                      <a:endParaRPr lang="tr-TR" sz="800">
                        <a:latin typeface="Times New Roman"/>
                        <a:ea typeface="Times New Roman"/>
                        <a:cs typeface="Times New Roman"/>
                      </a:endParaRPr>
                    </a:p>
                  </a:txBody>
                  <a:tcPr marL="55944" marR="559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800" b="1" i="1">
                          <a:solidFill>
                            <a:srgbClr val="C00000"/>
                          </a:solidFill>
                          <a:latin typeface="Calibri"/>
                          <a:ea typeface="Times New Roman"/>
                          <a:cs typeface="Times New Roman"/>
                        </a:rPr>
                        <a:t>Dönem 5</a:t>
                      </a:r>
                      <a:endParaRPr lang="tr-TR" sz="800">
                        <a:latin typeface="Times New Roman"/>
                        <a:ea typeface="Times New Roman"/>
                        <a:cs typeface="Times New Roman"/>
                      </a:endParaRPr>
                    </a:p>
                  </a:txBody>
                  <a:tcPr marL="55944" marR="559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800" b="1" i="1">
                          <a:solidFill>
                            <a:srgbClr val="C00000"/>
                          </a:solidFill>
                          <a:latin typeface="Calibri"/>
                          <a:ea typeface="Times New Roman"/>
                          <a:cs typeface="Times New Roman"/>
                        </a:rPr>
                        <a:t>Grup 1</a:t>
                      </a:r>
                      <a:endParaRPr lang="tr-TR" sz="800">
                        <a:latin typeface="Times New Roman"/>
                        <a:ea typeface="Times New Roman"/>
                        <a:cs typeface="Times New Roman"/>
                      </a:endParaRPr>
                    </a:p>
                  </a:txBody>
                  <a:tcPr marL="55944" marR="559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265">
                <a:tc>
                  <a:txBody>
                    <a:bodyPr/>
                    <a:lstStyle/>
                    <a:p>
                      <a:pPr>
                        <a:lnSpc>
                          <a:spcPct val="115000"/>
                        </a:lnSpc>
                      </a:pPr>
                      <a:endParaRPr lang="tr-TR" sz="900">
                        <a:latin typeface="Calibri"/>
                        <a:cs typeface="Times New Roman"/>
                      </a:endParaRPr>
                    </a:p>
                  </a:txBody>
                  <a:tcPr marL="55944" marR="55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800" b="1">
                          <a:solidFill>
                            <a:srgbClr val="0070C0"/>
                          </a:solidFill>
                          <a:latin typeface="Times New Roman"/>
                          <a:ea typeface="Times New Roman"/>
                          <a:cs typeface="Times New Roman"/>
                        </a:rPr>
                        <a:t>HACER ARICI</a:t>
                      </a:r>
                      <a:endParaRPr lang="tr-TR" sz="800">
                        <a:latin typeface="Times New Roman"/>
                        <a:ea typeface="Times New Roman"/>
                        <a:cs typeface="Times New Roman"/>
                      </a:endParaRPr>
                    </a:p>
                  </a:txBody>
                  <a:tcPr marL="55944" marR="559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800" b="1">
                          <a:solidFill>
                            <a:srgbClr val="0070C0"/>
                          </a:solidFill>
                          <a:latin typeface="Calibri"/>
                          <a:ea typeface="Times New Roman"/>
                          <a:cs typeface="Times New Roman"/>
                        </a:rPr>
                        <a:t>Dönem 4</a:t>
                      </a:r>
                      <a:endParaRPr lang="tr-TR" sz="800">
                        <a:latin typeface="Times New Roman"/>
                        <a:ea typeface="Times New Roman"/>
                        <a:cs typeface="Times New Roman"/>
                      </a:endParaRPr>
                    </a:p>
                  </a:txBody>
                  <a:tcPr marL="55944" marR="559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800" b="1">
                          <a:solidFill>
                            <a:srgbClr val="0070C0"/>
                          </a:solidFill>
                          <a:latin typeface="Calibri"/>
                          <a:ea typeface="Times New Roman"/>
                          <a:cs typeface="Times New Roman"/>
                        </a:rPr>
                        <a:t>Grup 1</a:t>
                      </a:r>
                      <a:endParaRPr lang="tr-TR" sz="800">
                        <a:latin typeface="Times New Roman"/>
                        <a:ea typeface="Times New Roman"/>
                        <a:cs typeface="Times New Roman"/>
                      </a:endParaRPr>
                    </a:p>
                  </a:txBody>
                  <a:tcPr marL="55944" marR="559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265">
                <a:tc>
                  <a:txBody>
                    <a:bodyPr/>
                    <a:lstStyle/>
                    <a:p>
                      <a:pPr>
                        <a:lnSpc>
                          <a:spcPct val="115000"/>
                        </a:lnSpc>
                      </a:pPr>
                      <a:endParaRPr lang="tr-TR" sz="900">
                        <a:latin typeface="Calibri"/>
                        <a:cs typeface="Times New Roman"/>
                      </a:endParaRPr>
                    </a:p>
                  </a:txBody>
                  <a:tcPr marL="55944" marR="55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800" b="1">
                          <a:solidFill>
                            <a:srgbClr val="0070C0"/>
                          </a:solidFill>
                          <a:latin typeface="Calibri"/>
                          <a:ea typeface="Times New Roman"/>
                          <a:cs typeface="Times New Roman"/>
                        </a:rPr>
                        <a:t>ALEYNA BETÜL KAKAT</a:t>
                      </a:r>
                      <a:endParaRPr lang="tr-TR" sz="800">
                        <a:latin typeface="Times New Roman"/>
                        <a:ea typeface="Times New Roman"/>
                        <a:cs typeface="Times New Roman"/>
                      </a:endParaRPr>
                    </a:p>
                  </a:txBody>
                  <a:tcPr marL="55944" marR="559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800" b="1">
                          <a:solidFill>
                            <a:srgbClr val="0070C0"/>
                          </a:solidFill>
                          <a:latin typeface="Calibri"/>
                          <a:ea typeface="Times New Roman"/>
                          <a:cs typeface="Times New Roman"/>
                        </a:rPr>
                        <a:t>Dönem 1</a:t>
                      </a:r>
                      <a:endParaRPr lang="tr-TR" sz="800">
                        <a:latin typeface="Times New Roman"/>
                        <a:ea typeface="Times New Roman"/>
                        <a:cs typeface="Times New Roman"/>
                      </a:endParaRPr>
                    </a:p>
                  </a:txBody>
                  <a:tcPr marL="55944" marR="559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800" b="1">
                          <a:solidFill>
                            <a:srgbClr val="0070C0"/>
                          </a:solidFill>
                          <a:latin typeface="Calibri"/>
                          <a:ea typeface="Times New Roman"/>
                          <a:cs typeface="Times New Roman"/>
                        </a:rPr>
                        <a:t>Grup 1</a:t>
                      </a:r>
                      <a:endParaRPr lang="tr-TR" sz="800">
                        <a:latin typeface="Times New Roman"/>
                        <a:ea typeface="Times New Roman"/>
                        <a:cs typeface="Times New Roman"/>
                      </a:endParaRPr>
                    </a:p>
                  </a:txBody>
                  <a:tcPr marL="55944" marR="559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265">
                <a:tc>
                  <a:txBody>
                    <a:bodyPr/>
                    <a:lstStyle/>
                    <a:p>
                      <a:pPr>
                        <a:lnSpc>
                          <a:spcPct val="115000"/>
                        </a:lnSpc>
                      </a:pPr>
                      <a:endParaRPr lang="tr-TR" sz="900">
                        <a:latin typeface="Calibri"/>
                        <a:cs typeface="Times New Roman"/>
                      </a:endParaRPr>
                    </a:p>
                  </a:txBody>
                  <a:tcPr marL="55944" marR="55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800" b="1">
                          <a:solidFill>
                            <a:srgbClr val="215868"/>
                          </a:solidFill>
                          <a:latin typeface="Calibri"/>
                          <a:ea typeface="Times New Roman"/>
                          <a:cs typeface="Times New Roman"/>
                        </a:rPr>
                        <a:t>İlknur EFE</a:t>
                      </a:r>
                      <a:endParaRPr lang="tr-TR" sz="900">
                        <a:latin typeface="Calibri"/>
                        <a:ea typeface="Times New Roman"/>
                        <a:cs typeface="Times New Roman"/>
                      </a:endParaRPr>
                    </a:p>
                  </a:txBody>
                  <a:tcPr marL="55944" marR="559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800" b="1">
                          <a:solidFill>
                            <a:srgbClr val="215868"/>
                          </a:solidFill>
                          <a:latin typeface="Calibri"/>
                          <a:ea typeface="Times New Roman"/>
                          <a:cs typeface="Times New Roman"/>
                        </a:rPr>
                        <a:t>Dönem 6</a:t>
                      </a:r>
                      <a:endParaRPr lang="tr-TR" sz="800">
                        <a:latin typeface="Times New Roman"/>
                        <a:ea typeface="Times New Roman"/>
                        <a:cs typeface="Times New Roman"/>
                      </a:endParaRPr>
                    </a:p>
                  </a:txBody>
                  <a:tcPr marL="55944" marR="559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800" b="1">
                          <a:solidFill>
                            <a:srgbClr val="215868"/>
                          </a:solidFill>
                          <a:latin typeface="Calibri"/>
                          <a:ea typeface="Times New Roman"/>
                          <a:cs typeface="Times New Roman"/>
                        </a:rPr>
                        <a:t>Grup 2</a:t>
                      </a:r>
                      <a:endParaRPr lang="tr-TR" sz="800">
                        <a:latin typeface="Times New Roman"/>
                        <a:ea typeface="Times New Roman"/>
                        <a:cs typeface="Times New Roman"/>
                      </a:endParaRPr>
                    </a:p>
                  </a:txBody>
                  <a:tcPr marL="55944" marR="559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265">
                <a:tc>
                  <a:txBody>
                    <a:bodyPr/>
                    <a:lstStyle/>
                    <a:p>
                      <a:pPr>
                        <a:lnSpc>
                          <a:spcPct val="115000"/>
                        </a:lnSpc>
                      </a:pPr>
                      <a:endParaRPr lang="tr-TR" sz="900">
                        <a:latin typeface="Calibri"/>
                        <a:cs typeface="Times New Roman"/>
                      </a:endParaRPr>
                    </a:p>
                  </a:txBody>
                  <a:tcPr marL="55944" marR="55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800" b="1" i="1">
                          <a:solidFill>
                            <a:srgbClr val="C00000"/>
                          </a:solidFill>
                          <a:latin typeface="Calibri"/>
                          <a:ea typeface="Times New Roman"/>
                          <a:cs typeface="Times New Roman"/>
                        </a:rPr>
                        <a:t>Sevde CANER</a:t>
                      </a:r>
                      <a:endParaRPr lang="tr-TR" sz="800">
                        <a:latin typeface="Times New Roman"/>
                        <a:ea typeface="Times New Roman"/>
                        <a:cs typeface="Times New Roman"/>
                      </a:endParaRPr>
                    </a:p>
                  </a:txBody>
                  <a:tcPr marL="55944" marR="559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800" b="1" i="1">
                          <a:solidFill>
                            <a:srgbClr val="C00000"/>
                          </a:solidFill>
                          <a:latin typeface="Calibri"/>
                          <a:ea typeface="Times New Roman"/>
                          <a:cs typeface="Times New Roman"/>
                        </a:rPr>
                        <a:t>Dönem 3</a:t>
                      </a:r>
                      <a:endParaRPr lang="tr-TR" sz="800">
                        <a:latin typeface="Times New Roman"/>
                        <a:ea typeface="Times New Roman"/>
                        <a:cs typeface="Times New Roman"/>
                      </a:endParaRPr>
                    </a:p>
                  </a:txBody>
                  <a:tcPr marL="55944" marR="559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800" b="1" i="1">
                          <a:solidFill>
                            <a:srgbClr val="C00000"/>
                          </a:solidFill>
                          <a:latin typeface="Calibri"/>
                          <a:ea typeface="Times New Roman"/>
                          <a:cs typeface="Times New Roman"/>
                        </a:rPr>
                        <a:t>Grup 2</a:t>
                      </a:r>
                      <a:endParaRPr lang="tr-TR" sz="800">
                        <a:latin typeface="Times New Roman"/>
                        <a:ea typeface="Times New Roman"/>
                        <a:cs typeface="Times New Roman"/>
                      </a:endParaRPr>
                    </a:p>
                  </a:txBody>
                  <a:tcPr marL="55944" marR="559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265">
                <a:tc>
                  <a:txBody>
                    <a:bodyPr/>
                    <a:lstStyle/>
                    <a:p>
                      <a:pPr>
                        <a:lnSpc>
                          <a:spcPct val="115000"/>
                        </a:lnSpc>
                      </a:pPr>
                      <a:endParaRPr lang="tr-TR" sz="900">
                        <a:latin typeface="Calibri"/>
                        <a:cs typeface="Times New Roman"/>
                      </a:endParaRPr>
                    </a:p>
                  </a:txBody>
                  <a:tcPr marL="55944" marR="55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800" b="1">
                          <a:solidFill>
                            <a:srgbClr val="0070C0"/>
                          </a:solidFill>
                          <a:latin typeface="Calibri"/>
                          <a:ea typeface="Times New Roman"/>
                          <a:cs typeface="Times New Roman"/>
                        </a:rPr>
                        <a:t>MERVE ZEREN CERİT</a:t>
                      </a:r>
                      <a:endParaRPr lang="tr-TR" sz="800">
                        <a:latin typeface="Times New Roman"/>
                        <a:ea typeface="Times New Roman"/>
                        <a:cs typeface="Times New Roman"/>
                      </a:endParaRPr>
                    </a:p>
                  </a:txBody>
                  <a:tcPr marL="55944" marR="559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800" b="1">
                          <a:solidFill>
                            <a:srgbClr val="0070C0"/>
                          </a:solidFill>
                          <a:latin typeface="Calibri"/>
                          <a:ea typeface="Times New Roman"/>
                          <a:cs typeface="Times New Roman"/>
                        </a:rPr>
                        <a:t>Dönem 1</a:t>
                      </a:r>
                      <a:endParaRPr lang="tr-TR" sz="800">
                        <a:latin typeface="Times New Roman"/>
                        <a:ea typeface="Times New Roman"/>
                        <a:cs typeface="Times New Roman"/>
                      </a:endParaRPr>
                    </a:p>
                  </a:txBody>
                  <a:tcPr marL="55944" marR="559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800" b="1">
                          <a:solidFill>
                            <a:srgbClr val="0070C0"/>
                          </a:solidFill>
                          <a:latin typeface="Calibri"/>
                          <a:ea typeface="Times New Roman"/>
                          <a:cs typeface="Times New Roman"/>
                        </a:rPr>
                        <a:t>Grup 2</a:t>
                      </a:r>
                      <a:endParaRPr lang="tr-TR" sz="800">
                        <a:latin typeface="Times New Roman"/>
                        <a:ea typeface="Times New Roman"/>
                        <a:cs typeface="Times New Roman"/>
                      </a:endParaRPr>
                    </a:p>
                  </a:txBody>
                  <a:tcPr marL="55944" marR="559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265">
                <a:tc>
                  <a:txBody>
                    <a:bodyPr/>
                    <a:lstStyle/>
                    <a:p>
                      <a:pPr>
                        <a:lnSpc>
                          <a:spcPct val="115000"/>
                        </a:lnSpc>
                      </a:pPr>
                      <a:endParaRPr lang="tr-TR" sz="900">
                        <a:latin typeface="Calibri"/>
                        <a:cs typeface="Times New Roman"/>
                      </a:endParaRPr>
                    </a:p>
                  </a:txBody>
                  <a:tcPr marL="55944" marR="55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800" b="1">
                          <a:solidFill>
                            <a:srgbClr val="215868"/>
                          </a:solidFill>
                          <a:latin typeface="Calibri"/>
                          <a:ea typeface="Times New Roman"/>
                          <a:cs typeface="Times New Roman"/>
                        </a:rPr>
                        <a:t>Timur Kürşad ÜLGEN</a:t>
                      </a:r>
                      <a:endParaRPr lang="tr-TR" sz="800">
                        <a:latin typeface="Times New Roman"/>
                        <a:ea typeface="Times New Roman"/>
                        <a:cs typeface="Times New Roman"/>
                      </a:endParaRPr>
                    </a:p>
                  </a:txBody>
                  <a:tcPr marL="55944" marR="559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800" b="1">
                          <a:solidFill>
                            <a:srgbClr val="215868"/>
                          </a:solidFill>
                          <a:latin typeface="Calibri"/>
                          <a:ea typeface="Times New Roman"/>
                          <a:cs typeface="Times New Roman"/>
                        </a:rPr>
                        <a:t>Dönem 6</a:t>
                      </a:r>
                      <a:endParaRPr lang="tr-TR" sz="800">
                        <a:latin typeface="Times New Roman"/>
                        <a:ea typeface="Times New Roman"/>
                        <a:cs typeface="Times New Roman"/>
                      </a:endParaRPr>
                    </a:p>
                  </a:txBody>
                  <a:tcPr marL="55944" marR="559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800" b="1">
                          <a:solidFill>
                            <a:srgbClr val="215868"/>
                          </a:solidFill>
                          <a:latin typeface="Calibri"/>
                          <a:ea typeface="Times New Roman"/>
                          <a:cs typeface="Times New Roman"/>
                        </a:rPr>
                        <a:t>Grup 3</a:t>
                      </a:r>
                      <a:endParaRPr lang="tr-TR" sz="800">
                        <a:latin typeface="Times New Roman"/>
                        <a:ea typeface="Times New Roman"/>
                        <a:cs typeface="Times New Roman"/>
                      </a:endParaRPr>
                    </a:p>
                  </a:txBody>
                  <a:tcPr marL="55944" marR="559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265">
                <a:tc>
                  <a:txBody>
                    <a:bodyPr/>
                    <a:lstStyle/>
                    <a:p>
                      <a:pPr>
                        <a:lnSpc>
                          <a:spcPct val="115000"/>
                        </a:lnSpc>
                      </a:pPr>
                      <a:endParaRPr lang="tr-TR" sz="900">
                        <a:latin typeface="Calibri"/>
                        <a:cs typeface="Times New Roman"/>
                      </a:endParaRPr>
                    </a:p>
                  </a:txBody>
                  <a:tcPr marL="55944" marR="55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800" b="1" i="1">
                          <a:solidFill>
                            <a:srgbClr val="C00000"/>
                          </a:solidFill>
                          <a:latin typeface="Calibri"/>
                          <a:ea typeface="Times New Roman"/>
                          <a:cs typeface="Times New Roman"/>
                        </a:rPr>
                        <a:t>Ali Bora SEZER</a:t>
                      </a:r>
                      <a:endParaRPr lang="tr-TR" sz="800">
                        <a:latin typeface="Times New Roman"/>
                        <a:ea typeface="Times New Roman"/>
                        <a:cs typeface="Times New Roman"/>
                      </a:endParaRPr>
                    </a:p>
                  </a:txBody>
                  <a:tcPr marL="55944" marR="559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800" b="1" i="1">
                          <a:solidFill>
                            <a:srgbClr val="C00000"/>
                          </a:solidFill>
                          <a:latin typeface="Calibri"/>
                          <a:ea typeface="Times New Roman"/>
                          <a:cs typeface="Times New Roman"/>
                        </a:rPr>
                        <a:t>Dönem 1</a:t>
                      </a:r>
                      <a:endParaRPr lang="tr-TR" sz="800">
                        <a:latin typeface="Times New Roman"/>
                        <a:ea typeface="Times New Roman"/>
                        <a:cs typeface="Times New Roman"/>
                      </a:endParaRPr>
                    </a:p>
                  </a:txBody>
                  <a:tcPr marL="55944" marR="559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800" b="1" i="1">
                          <a:solidFill>
                            <a:srgbClr val="C00000"/>
                          </a:solidFill>
                          <a:latin typeface="Calibri"/>
                          <a:ea typeface="Times New Roman"/>
                          <a:cs typeface="Times New Roman"/>
                        </a:rPr>
                        <a:t>Grup 3</a:t>
                      </a:r>
                      <a:endParaRPr lang="tr-TR" sz="800">
                        <a:latin typeface="Times New Roman"/>
                        <a:ea typeface="Times New Roman"/>
                        <a:cs typeface="Times New Roman"/>
                      </a:endParaRPr>
                    </a:p>
                  </a:txBody>
                  <a:tcPr marL="55944" marR="559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265">
                <a:tc>
                  <a:txBody>
                    <a:bodyPr/>
                    <a:lstStyle/>
                    <a:p>
                      <a:pPr>
                        <a:lnSpc>
                          <a:spcPct val="115000"/>
                        </a:lnSpc>
                      </a:pPr>
                      <a:endParaRPr lang="tr-TR" sz="900">
                        <a:latin typeface="Calibri"/>
                        <a:cs typeface="Times New Roman"/>
                      </a:endParaRPr>
                    </a:p>
                  </a:txBody>
                  <a:tcPr marL="55944" marR="55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800" b="1">
                          <a:solidFill>
                            <a:srgbClr val="0070C0"/>
                          </a:solidFill>
                          <a:latin typeface="Calibri"/>
                          <a:ea typeface="Times New Roman"/>
                          <a:cs typeface="Times New Roman"/>
                        </a:rPr>
                        <a:t>BEYZANUR ÖZTOKLU</a:t>
                      </a:r>
                      <a:endParaRPr lang="tr-TR" sz="800">
                        <a:latin typeface="Times New Roman"/>
                        <a:ea typeface="Times New Roman"/>
                        <a:cs typeface="Times New Roman"/>
                      </a:endParaRPr>
                    </a:p>
                  </a:txBody>
                  <a:tcPr marL="55944" marR="559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800" b="1">
                          <a:solidFill>
                            <a:srgbClr val="0070C0"/>
                          </a:solidFill>
                          <a:latin typeface="Calibri"/>
                          <a:ea typeface="Times New Roman"/>
                          <a:cs typeface="Times New Roman"/>
                        </a:rPr>
                        <a:t>Dönem 1</a:t>
                      </a:r>
                      <a:endParaRPr lang="tr-TR" sz="800">
                        <a:latin typeface="Times New Roman"/>
                        <a:ea typeface="Times New Roman"/>
                        <a:cs typeface="Times New Roman"/>
                      </a:endParaRPr>
                    </a:p>
                  </a:txBody>
                  <a:tcPr marL="55944" marR="559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800" b="1">
                          <a:solidFill>
                            <a:srgbClr val="0070C0"/>
                          </a:solidFill>
                          <a:latin typeface="Calibri"/>
                          <a:ea typeface="Times New Roman"/>
                          <a:cs typeface="Times New Roman"/>
                        </a:rPr>
                        <a:t>Grup 3</a:t>
                      </a:r>
                      <a:endParaRPr lang="tr-TR" sz="800">
                        <a:latin typeface="Times New Roman"/>
                        <a:ea typeface="Times New Roman"/>
                        <a:cs typeface="Times New Roman"/>
                      </a:endParaRPr>
                    </a:p>
                  </a:txBody>
                  <a:tcPr marL="55944" marR="559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157265">
                <a:tc>
                  <a:txBody>
                    <a:bodyPr/>
                    <a:lstStyle/>
                    <a:p>
                      <a:pPr>
                        <a:lnSpc>
                          <a:spcPct val="115000"/>
                        </a:lnSpc>
                      </a:pPr>
                      <a:endParaRPr lang="tr-TR" sz="900">
                        <a:latin typeface="Calibri"/>
                        <a:cs typeface="Times New Roman"/>
                      </a:endParaRPr>
                    </a:p>
                  </a:txBody>
                  <a:tcPr marL="55944" marR="55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800" b="1" i="1">
                          <a:solidFill>
                            <a:srgbClr val="C00000"/>
                          </a:solidFill>
                          <a:latin typeface="Calibri"/>
                          <a:ea typeface="Times New Roman"/>
                          <a:cs typeface="Times New Roman"/>
                        </a:rPr>
                        <a:t>Mehmet Cihat ATAR</a:t>
                      </a:r>
                      <a:endParaRPr lang="tr-TR" sz="900">
                        <a:latin typeface="Calibri"/>
                        <a:ea typeface="Times New Roman"/>
                        <a:cs typeface="Times New Roman"/>
                      </a:endParaRPr>
                    </a:p>
                  </a:txBody>
                  <a:tcPr marL="55944" marR="559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800" b="1" i="1">
                          <a:solidFill>
                            <a:srgbClr val="C00000"/>
                          </a:solidFill>
                          <a:latin typeface="Calibri"/>
                          <a:ea typeface="Times New Roman"/>
                          <a:cs typeface="Times New Roman"/>
                        </a:rPr>
                        <a:t>Dönem 2</a:t>
                      </a:r>
                      <a:endParaRPr lang="tr-TR" sz="900">
                        <a:latin typeface="Calibri"/>
                        <a:ea typeface="Times New Roman"/>
                        <a:cs typeface="Times New Roman"/>
                      </a:endParaRPr>
                    </a:p>
                  </a:txBody>
                  <a:tcPr marL="55944" marR="559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800" b="1" i="1">
                          <a:solidFill>
                            <a:srgbClr val="C00000"/>
                          </a:solidFill>
                          <a:latin typeface="Calibri"/>
                          <a:ea typeface="Times New Roman"/>
                          <a:cs typeface="Times New Roman"/>
                        </a:rPr>
                        <a:t>Grup 4</a:t>
                      </a:r>
                      <a:endParaRPr lang="tr-TR" sz="800">
                        <a:latin typeface="Times New Roman"/>
                        <a:ea typeface="Times New Roman"/>
                        <a:cs typeface="Times New Roman"/>
                      </a:endParaRPr>
                    </a:p>
                  </a:txBody>
                  <a:tcPr marL="55944" marR="559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265">
                <a:tc>
                  <a:txBody>
                    <a:bodyPr/>
                    <a:lstStyle/>
                    <a:p>
                      <a:pPr>
                        <a:lnSpc>
                          <a:spcPct val="115000"/>
                        </a:lnSpc>
                      </a:pPr>
                      <a:endParaRPr lang="tr-TR" sz="900">
                        <a:latin typeface="Calibri"/>
                        <a:cs typeface="Times New Roman"/>
                      </a:endParaRPr>
                    </a:p>
                  </a:txBody>
                  <a:tcPr marL="55944" marR="55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800" b="1">
                          <a:solidFill>
                            <a:srgbClr val="215868"/>
                          </a:solidFill>
                          <a:latin typeface="Calibri"/>
                          <a:ea typeface="Times New Roman"/>
                          <a:cs typeface="Times New Roman"/>
                        </a:rPr>
                        <a:t>Fatma Hande UĞURLU</a:t>
                      </a:r>
                      <a:endParaRPr lang="tr-TR" sz="900">
                        <a:latin typeface="Calibri"/>
                        <a:ea typeface="Times New Roman"/>
                        <a:cs typeface="Times New Roman"/>
                      </a:endParaRPr>
                    </a:p>
                  </a:txBody>
                  <a:tcPr marL="55944" marR="559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800" b="1">
                          <a:solidFill>
                            <a:srgbClr val="215868"/>
                          </a:solidFill>
                          <a:latin typeface="Calibri"/>
                          <a:ea typeface="Times New Roman"/>
                          <a:cs typeface="Times New Roman"/>
                        </a:rPr>
                        <a:t>Dönem 5</a:t>
                      </a:r>
                      <a:endParaRPr lang="tr-TR" sz="900">
                        <a:latin typeface="Calibri"/>
                        <a:ea typeface="Times New Roman"/>
                        <a:cs typeface="Times New Roman"/>
                      </a:endParaRPr>
                    </a:p>
                  </a:txBody>
                  <a:tcPr marL="55944" marR="559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800" b="1">
                          <a:solidFill>
                            <a:srgbClr val="215868"/>
                          </a:solidFill>
                          <a:latin typeface="Calibri"/>
                          <a:ea typeface="Times New Roman"/>
                          <a:cs typeface="Times New Roman"/>
                        </a:rPr>
                        <a:t>Grup 4</a:t>
                      </a:r>
                      <a:endParaRPr lang="tr-TR" sz="800">
                        <a:latin typeface="Times New Roman"/>
                        <a:ea typeface="Times New Roman"/>
                        <a:cs typeface="Times New Roman"/>
                      </a:endParaRPr>
                    </a:p>
                  </a:txBody>
                  <a:tcPr marL="55944" marR="559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265">
                <a:tc>
                  <a:txBody>
                    <a:bodyPr/>
                    <a:lstStyle/>
                    <a:p>
                      <a:pPr>
                        <a:lnSpc>
                          <a:spcPct val="115000"/>
                        </a:lnSpc>
                      </a:pPr>
                      <a:endParaRPr lang="tr-TR" sz="900">
                        <a:latin typeface="Calibri"/>
                        <a:cs typeface="Times New Roman"/>
                      </a:endParaRPr>
                    </a:p>
                  </a:txBody>
                  <a:tcPr marL="55944" marR="55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800" b="1">
                          <a:solidFill>
                            <a:srgbClr val="0070C0"/>
                          </a:solidFill>
                          <a:latin typeface="Times New Roman"/>
                          <a:ea typeface="Times New Roman"/>
                          <a:cs typeface="Times New Roman"/>
                        </a:rPr>
                        <a:t>NUĞMAN ÖĞÜT</a:t>
                      </a:r>
                      <a:endParaRPr lang="tr-TR" sz="800">
                        <a:latin typeface="Times New Roman"/>
                        <a:ea typeface="Times New Roman"/>
                        <a:cs typeface="Times New Roman"/>
                      </a:endParaRPr>
                    </a:p>
                  </a:txBody>
                  <a:tcPr marL="55944" marR="559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800" b="1">
                          <a:solidFill>
                            <a:srgbClr val="0070C0"/>
                          </a:solidFill>
                          <a:latin typeface="Calibri"/>
                          <a:ea typeface="Times New Roman"/>
                          <a:cs typeface="Times New Roman"/>
                        </a:rPr>
                        <a:t>Dönem 4</a:t>
                      </a:r>
                      <a:endParaRPr lang="tr-TR" sz="900">
                        <a:latin typeface="Calibri"/>
                        <a:ea typeface="Times New Roman"/>
                        <a:cs typeface="Times New Roman"/>
                      </a:endParaRPr>
                    </a:p>
                  </a:txBody>
                  <a:tcPr marL="55944" marR="559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800" b="1">
                          <a:solidFill>
                            <a:srgbClr val="0070C0"/>
                          </a:solidFill>
                          <a:latin typeface="Calibri"/>
                          <a:ea typeface="Times New Roman"/>
                          <a:cs typeface="Times New Roman"/>
                        </a:rPr>
                        <a:t>Grup 4</a:t>
                      </a:r>
                      <a:endParaRPr lang="tr-TR" sz="800">
                        <a:latin typeface="Times New Roman"/>
                        <a:ea typeface="Times New Roman"/>
                        <a:cs typeface="Times New Roman"/>
                      </a:endParaRPr>
                    </a:p>
                  </a:txBody>
                  <a:tcPr marL="55944" marR="559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265">
                <a:tc>
                  <a:txBody>
                    <a:bodyPr/>
                    <a:lstStyle/>
                    <a:p>
                      <a:pPr>
                        <a:lnSpc>
                          <a:spcPct val="115000"/>
                        </a:lnSpc>
                      </a:pPr>
                      <a:endParaRPr lang="tr-TR" sz="900">
                        <a:latin typeface="Calibri"/>
                        <a:cs typeface="Times New Roman"/>
                      </a:endParaRPr>
                    </a:p>
                  </a:txBody>
                  <a:tcPr marL="55944" marR="55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800" b="1">
                          <a:solidFill>
                            <a:srgbClr val="0070C0"/>
                          </a:solidFill>
                          <a:latin typeface="Calibri"/>
                          <a:ea typeface="Times New Roman"/>
                          <a:cs typeface="Times New Roman"/>
                        </a:rPr>
                        <a:t>MEHMET BUĞRA ÇINARDERE</a:t>
                      </a:r>
                      <a:endParaRPr lang="tr-TR" sz="800">
                        <a:latin typeface="Times New Roman"/>
                        <a:ea typeface="Times New Roman"/>
                        <a:cs typeface="Times New Roman"/>
                      </a:endParaRPr>
                    </a:p>
                  </a:txBody>
                  <a:tcPr marL="55944" marR="559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800" b="1">
                          <a:solidFill>
                            <a:srgbClr val="0070C0"/>
                          </a:solidFill>
                          <a:latin typeface="Calibri"/>
                          <a:ea typeface="Times New Roman"/>
                          <a:cs typeface="Times New Roman"/>
                        </a:rPr>
                        <a:t>Dönem 1</a:t>
                      </a:r>
                      <a:endParaRPr lang="tr-TR" sz="900">
                        <a:latin typeface="Calibri"/>
                        <a:ea typeface="Times New Roman"/>
                        <a:cs typeface="Times New Roman"/>
                      </a:endParaRPr>
                    </a:p>
                  </a:txBody>
                  <a:tcPr marL="55944" marR="559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800" b="1">
                          <a:solidFill>
                            <a:srgbClr val="0070C0"/>
                          </a:solidFill>
                          <a:latin typeface="Calibri"/>
                          <a:ea typeface="Times New Roman"/>
                          <a:cs typeface="Times New Roman"/>
                        </a:rPr>
                        <a:t>Grup 4</a:t>
                      </a:r>
                      <a:endParaRPr lang="tr-TR" sz="800">
                        <a:latin typeface="Times New Roman"/>
                        <a:ea typeface="Times New Roman"/>
                        <a:cs typeface="Times New Roman"/>
                      </a:endParaRPr>
                    </a:p>
                  </a:txBody>
                  <a:tcPr marL="55944" marR="559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157265">
                <a:tc>
                  <a:txBody>
                    <a:bodyPr/>
                    <a:lstStyle/>
                    <a:p>
                      <a:pPr>
                        <a:lnSpc>
                          <a:spcPct val="115000"/>
                        </a:lnSpc>
                      </a:pPr>
                      <a:endParaRPr lang="tr-TR" sz="900">
                        <a:latin typeface="Calibri"/>
                        <a:cs typeface="Times New Roman"/>
                      </a:endParaRPr>
                    </a:p>
                  </a:txBody>
                  <a:tcPr marL="55944" marR="55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800" b="1" i="1">
                          <a:solidFill>
                            <a:srgbClr val="C00000"/>
                          </a:solidFill>
                          <a:latin typeface="Calibri"/>
                          <a:ea typeface="Times New Roman"/>
                          <a:cs typeface="Times New Roman"/>
                        </a:rPr>
                        <a:t>Muhammed Doğucan ULUAY</a:t>
                      </a:r>
                      <a:endParaRPr lang="tr-TR" sz="900">
                        <a:latin typeface="Calibri"/>
                        <a:ea typeface="Times New Roman"/>
                        <a:cs typeface="Times New Roman"/>
                      </a:endParaRPr>
                    </a:p>
                  </a:txBody>
                  <a:tcPr marL="55944" marR="559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800" b="1" i="1">
                          <a:solidFill>
                            <a:srgbClr val="C00000"/>
                          </a:solidFill>
                          <a:latin typeface="Calibri"/>
                          <a:ea typeface="Times New Roman"/>
                          <a:cs typeface="Times New Roman"/>
                        </a:rPr>
                        <a:t>Dönem 3</a:t>
                      </a:r>
                      <a:endParaRPr lang="tr-TR" sz="900">
                        <a:latin typeface="Calibri"/>
                        <a:ea typeface="Times New Roman"/>
                        <a:cs typeface="Times New Roman"/>
                      </a:endParaRPr>
                    </a:p>
                  </a:txBody>
                  <a:tcPr marL="55944" marR="559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800" b="1" i="1">
                          <a:solidFill>
                            <a:srgbClr val="C00000"/>
                          </a:solidFill>
                          <a:latin typeface="Calibri"/>
                          <a:ea typeface="Times New Roman"/>
                          <a:cs typeface="Times New Roman"/>
                        </a:rPr>
                        <a:t>Grup 5</a:t>
                      </a:r>
                      <a:endParaRPr lang="tr-TR" sz="800">
                        <a:latin typeface="Times New Roman"/>
                        <a:ea typeface="Times New Roman"/>
                        <a:cs typeface="Times New Roman"/>
                      </a:endParaRPr>
                    </a:p>
                  </a:txBody>
                  <a:tcPr marL="55944" marR="559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265">
                <a:tc>
                  <a:txBody>
                    <a:bodyPr/>
                    <a:lstStyle/>
                    <a:p>
                      <a:pPr>
                        <a:lnSpc>
                          <a:spcPct val="115000"/>
                        </a:lnSpc>
                      </a:pPr>
                      <a:endParaRPr lang="tr-TR" sz="900">
                        <a:latin typeface="Calibri"/>
                        <a:cs typeface="Times New Roman"/>
                      </a:endParaRPr>
                    </a:p>
                  </a:txBody>
                  <a:tcPr marL="55944" marR="55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800" b="1">
                          <a:solidFill>
                            <a:srgbClr val="215868"/>
                          </a:solidFill>
                          <a:latin typeface="Calibri"/>
                          <a:ea typeface="Times New Roman"/>
                          <a:cs typeface="Times New Roman"/>
                        </a:rPr>
                        <a:t>Oktay ÖZDEMİR</a:t>
                      </a:r>
                      <a:endParaRPr lang="tr-TR" sz="900">
                        <a:latin typeface="Calibri"/>
                        <a:ea typeface="Times New Roman"/>
                        <a:cs typeface="Times New Roman"/>
                      </a:endParaRPr>
                    </a:p>
                  </a:txBody>
                  <a:tcPr marL="55944" marR="559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800" b="1">
                          <a:solidFill>
                            <a:srgbClr val="215868"/>
                          </a:solidFill>
                          <a:latin typeface="Calibri"/>
                          <a:ea typeface="Times New Roman"/>
                          <a:cs typeface="Times New Roman"/>
                        </a:rPr>
                        <a:t>Dönem 4</a:t>
                      </a:r>
                      <a:endParaRPr lang="tr-TR" sz="900">
                        <a:latin typeface="Calibri"/>
                        <a:ea typeface="Times New Roman"/>
                        <a:cs typeface="Times New Roman"/>
                      </a:endParaRPr>
                    </a:p>
                  </a:txBody>
                  <a:tcPr marL="55944" marR="559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800" b="1">
                          <a:solidFill>
                            <a:srgbClr val="215868"/>
                          </a:solidFill>
                          <a:latin typeface="Calibri"/>
                          <a:ea typeface="Times New Roman"/>
                          <a:cs typeface="Times New Roman"/>
                        </a:rPr>
                        <a:t>Grup 5</a:t>
                      </a:r>
                      <a:endParaRPr lang="tr-TR" sz="800">
                        <a:latin typeface="Times New Roman"/>
                        <a:ea typeface="Times New Roman"/>
                        <a:cs typeface="Times New Roman"/>
                      </a:endParaRPr>
                    </a:p>
                  </a:txBody>
                  <a:tcPr marL="55944" marR="559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265">
                <a:tc>
                  <a:txBody>
                    <a:bodyPr/>
                    <a:lstStyle/>
                    <a:p>
                      <a:pPr>
                        <a:lnSpc>
                          <a:spcPct val="115000"/>
                        </a:lnSpc>
                      </a:pPr>
                      <a:endParaRPr lang="tr-TR" sz="900">
                        <a:latin typeface="Calibri"/>
                        <a:cs typeface="Times New Roman"/>
                      </a:endParaRPr>
                    </a:p>
                  </a:txBody>
                  <a:tcPr marL="55944" marR="55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800" b="1">
                          <a:solidFill>
                            <a:srgbClr val="0070C0"/>
                          </a:solidFill>
                          <a:latin typeface="Calibri"/>
                          <a:ea typeface="Times New Roman"/>
                          <a:cs typeface="Times New Roman"/>
                        </a:rPr>
                        <a:t>GÜLESER ESRA ÇAKIOĞLU</a:t>
                      </a:r>
                      <a:endParaRPr lang="tr-TR" sz="800">
                        <a:latin typeface="Times New Roman"/>
                        <a:ea typeface="Times New Roman"/>
                        <a:cs typeface="Times New Roman"/>
                      </a:endParaRPr>
                    </a:p>
                  </a:txBody>
                  <a:tcPr marL="55944" marR="559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800" b="1">
                          <a:solidFill>
                            <a:srgbClr val="0070C0"/>
                          </a:solidFill>
                          <a:latin typeface="Calibri"/>
                          <a:ea typeface="Times New Roman"/>
                          <a:cs typeface="Times New Roman"/>
                        </a:rPr>
                        <a:t>Dönem 2</a:t>
                      </a:r>
                      <a:endParaRPr lang="tr-TR" sz="900">
                        <a:latin typeface="Calibri"/>
                        <a:ea typeface="Times New Roman"/>
                        <a:cs typeface="Times New Roman"/>
                      </a:endParaRPr>
                    </a:p>
                  </a:txBody>
                  <a:tcPr marL="55944" marR="559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800" b="1">
                          <a:solidFill>
                            <a:srgbClr val="0070C0"/>
                          </a:solidFill>
                          <a:latin typeface="Calibri"/>
                          <a:ea typeface="Times New Roman"/>
                          <a:cs typeface="Times New Roman"/>
                        </a:rPr>
                        <a:t>Grup 5</a:t>
                      </a:r>
                      <a:endParaRPr lang="tr-TR" sz="800">
                        <a:latin typeface="Times New Roman"/>
                        <a:ea typeface="Times New Roman"/>
                        <a:cs typeface="Times New Roman"/>
                      </a:endParaRPr>
                    </a:p>
                  </a:txBody>
                  <a:tcPr marL="55944" marR="559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157265">
                <a:tc>
                  <a:txBody>
                    <a:bodyPr/>
                    <a:lstStyle/>
                    <a:p>
                      <a:pPr>
                        <a:lnSpc>
                          <a:spcPct val="115000"/>
                        </a:lnSpc>
                      </a:pPr>
                      <a:endParaRPr lang="tr-TR" sz="900">
                        <a:latin typeface="Calibri"/>
                        <a:cs typeface="Times New Roman"/>
                      </a:endParaRPr>
                    </a:p>
                  </a:txBody>
                  <a:tcPr marL="55944" marR="55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800" b="1" i="1">
                          <a:solidFill>
                            <a:srgbClr val="C00000"/>
                          </a:solidFill>
                          <a:latin typeface="Calibri"/>
                          <a:ea typeface="Times New Roman"/>
                          <a:cs typeface="Times New Roman"/>
                        </a:rPr>
                        <a:t>Bayram ŞENER</a:t>
                      </a:r>
                      <a:endParaRPr lang="tr-TR" sz="900">
                        <a:latin typeface="Calibri"/>
                        <a:ea typeface="Times New Roman"/>
                        <a:cs typeface="Times New Roman"/>
                      </a:endParaRPr>
                    </a:p>
                  </a:txBody>
                  <a:tcPr marL="55944" marR="559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800" b="1" i="1">
                          <a:solidFill>
                            <a:srgbClr val="C00000"/>
                          </a:solidFill>
                          <a:latin typeface="Calibri"/>
                          <a:ea typeface="Times New Roman"/>
                          <a:cs typeface="Times New Roman"/>
                        </a:rPr>
                        <a:t>Dönem 3</a:t>
                      </a:r>
                      <a:endParaRPr lang="tr-TR" sz="900">
                        <a:latin typeface="Calibri"/>
                        <a:ea typeface="Times New Roman"/>
                        <a:cs typeface="Times New Roman"/>
                      </a:endParaRPr>
                    </a:p>
                  </a:txBody>
                  <a:tcPr marL="55944" marR="559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800" b="1" i="1">
                          <a:solidFill>
                            <a:srgbClr val="C00000"/>
                          </a:solidFill>
                          <a:latin typeface="Calibri"/>
                          <a:ea typeface="Times New Roman"/>
                          <a:cs typeface="Times New Roman"/>
                        </a:rPr>
                        <a:t>Grup 6</a:t>
                      </a:r>
                      <a:endParaRPr lang="tr-TR" sz="800">
                        <a:latin typeface="Times New Roman"/>
                        <a:ea typeface="Times New Roman"/>
                        <a:cs typeface="Times New Roman"/>
                      </a:endParaRPr>
                    </a:p>
                  </a:txBody>
                  <a:tcPr marL="55944" marR="559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265">
                <a:tc>
                  <a:txBody>
                    <a:bodyPr/>
                    <a:lstStyle/>
                    <a:p>
                      <a:pPr>
                        <a:lnSpc>
                          <a:spcPct val="115000"/>
                        </a:lnSpc>
                      </a:pPr>
                      <a:endParaRPr lang="tr-TR" sz="900">
                        <a:latin typeface="Calibri"/>
                        <a:cs typeface="Times New Roman"/>
                      </a:endParaRPr>
                    </a:p>
                  </a:txBody>
                  <a:tcPr marL="55944" marR="55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800" b="1" i="1">
                          <a:solidFill>
                            <a:srgbClr val="C00000"/>
                          </a:solidFill>
                          <a:latin typeface="Calibri"/>
                          <a:ea typeface="Times New Roman"/>
                          <a:cs typeface="Times New Roman"/>
                        </a:rPr>
                        <a:t>Gumral GOZAOVA</a:t>
                      </a:r>
                      <a:endParaRPr lang="tr-TR" sz="900">
                        <a:latin typeface="Calibri"/>
                        <a:ea typeface="Times New Roman"/>
                        <a:cs typeface="Times New Roman"/>
                      </a:endParaRPr>
                    </a:p>
                  </a:txBody>
                  <a:tcPr marL="55944" marR="559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800" b="1" i="1">
                          <a:solidFill>
                            <a:srgbClr val="C00000"/>
                          </a:solidFill>
                          <a:latin typeface="Calibri"/>
                          <a:ea typeface="Times New Roman"/>
                          <a:cs typeface="Times New Roman"/>
                        </a:rPr>
                        <a:t>Dönem 4</a:t>
                      </a:r>
                      <a:endParaRPr lang="tr-TR" sz="900">
                        <a:latin typeface="Calibri"/>
                        <a:ea typeface="Times New Roman"/>
                        <a:cs typeface="Times New Roman"/>
                      </a:endParaRPr>
                    </a:p>
                  </a:txBody>
                  <a:tcPr marL="55944" marR="559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800" b="1" i="1">
                          <a:solidFill>
                            <a:srgbClr val="C00000"/>
                          </a:solidFill>
                          <a:latin typeface="Calibri"/>
                          <a:ea typeface="Times New Roman"/>
                          <a:cs typeface="Times New Roman"/>
                        </a:rPr>
                        <a:t>Grup 6</a:t>
                      </a:r>
                      <a:endParaRPr lang="tr-TR" sz="800">
                        <a:latin typeface="Times New Roman"/>
                        <a:ea typeface="Times New Roman"/>
                        <a:cs typeface="Times New Roman"/>
                      </a:endParaRPr>
                    </a:p>
                  </a:txBody>
                  <a:tcPr marL="55944" marR="559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265">
                <a:tc>
                  <a:txBody>
                    <a:bodyPr/>
                    <a:lstStyle/>
                    <a:p>
                      <a:pPr>
                        <a:lnSpc>
                          <a:spcPct val="115000"/>
                        </a:lnSpc>
                      </a:pPr>
                      <a:endParaRPr lang="tr-TR" sz="900">
                        <a:latin typeface="Calibri"/>
                        <a:cs typeface="Times New Roman"/>
                      </a:endParaRPr>
                    </a:p>
                  </a:txBody>
                  <a:tcPr marL="55944" marR="55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800" b="1">
                          <a:solidFill>
                            <a:srgbClr val="0070C0"/>
                          </a:solidFill>
                          <a:latin typeface="Calibri"/>
                          <a:ea typeface="Times New Roman"/>
                          <a:cs typeface="Times New Roman"/>
                        </a:rPr>
                        <a:t>ALİ ŞAHİN</a:t>
                      </a:r>
                      <a:endParaRPr lang="tr-TR" sz="900">
                        <a:latin typeface="Calibri"/>
                        <a:ea typeface="Times New Roman"/>
                        <a:cs typeface="Times New Roman"/>
                      </a:endParaRPr>
                    </a:p>
                  </a:txBody>
                  <a:tcPr marL="55944" marR="559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800" b="1">
                          <a:solidFill>
                            <a:srgbClr val="0070C0"/>
                          </a:solidFill>
                          <a:latin typeface="Calibri"/>
                          <a:ea typeface="Times New Roman"/>
                          <a:cs typeface="Times New Roman"/>
                        </a:rPr>
                        <a:t>Dönem 3</a:t>
                      </a:r>
                      <a:endParaRPr lang="tr-TR" sz="900">
                        <a:latin typeface="Calibri"/>
                        <a:ea typeface="Times New Roman"/>
                        <a:cs typeface="Times New Roman"/>
                      </a:endParaRPr>
                    </a:p>
                  </a:txBody>
                  <a:tcPr marL="55944" marR="559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800" b="1">
                          <a:solidFill>
                            <a:srgbClr val="0070C0"/>
                          </a:solidFill>
                          <a:latin typeface="Calibri"/>
                          <a:ea typeface="Times New Roman"/>
                          <a:cs typeface="Times New Roman"/>
                        </a:rPr>
                        <a:t>Grup 6</a:t>
                      </a:r>
                      <a:endParaRPr lang="tr-TR" sz="800">
                        <a:latin typeface="Times New Roman"/>
                        <a:ea typeface="Times New Roman"/>
                        <a:cs typeface="Times New Roman"/>
                      </a:endParaRPr>
                    </a:p>
                  </a:txBody>
                  <a:tcPr marL="55944" marR="559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265">
                <a:tc>
                  <a:txBody>
                    <a:bodyPr/>
                    <a:lstStyle/>
                    <a:p>
                      <a:pPr>
                        <a:lnSpc>
                          <a:spcPct val="115000"/>
                        </a:lnSpc>
                      </a:pPr>
                      <a:endParaRPr lang="tr-TR" sz="900">
                        <a:latin typeface="Calibri"/>
                        <a:cs typeface="Times New Roman"/>
                      </a:endParaRPr>
                    </a:p>
                  </a:txBody>
                  <a:tcPr marL="55944" marR="55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800" b="1">
                          <a:solidFill>
                            <a:srgbClr val="0070C0"/>
                          </a:solidFill>
                          <a:latin typeface="Calibri"/>
                          <a:ea typeface="Times New Roman"/>
                          <a:cs typeface="Times New Roman"/>
                        </a:rPr>
                        <a:t>MUHAMMED TALHA BİLGEHAN</a:t>
                      </a:r>
                      <a:endParaRPr lang="tr-TR" sz="800">
                        <a:latin typeface="Times New Roman"/>
                        <a:ea typeface="Times New Roman"/>
                        <a:cs typeface="Times New Roman"/>
                      </a:endParaRPr>
                    </a:p>
                  </a:txBody>
                  <a:tcPr marL="55944" marR="559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800" b="1">
                          <a:solidFill>
                            <a:srgbClr val="0070C0"/>
                          </a:solidFill>
                          <a:latin typeface="Calibri"/>
                          <a:ea typeface="Times New Roman"/>
                          <a:cs typeface="Times New Roman"/>
                        </a:rPr>
                        <a:t>Dönem 2</a:t>
                      </a:r>
                      <a:endParaRPr lang="tr-TR" sz="900">
                        <a:latin typeface="Calibri"/>
                        <a:ea typeface="Times New Roman"/>
                        <a:cs typeface="Times New Roman"/>
                      </a:endParaRPr>
                    </a:p>
                  </a:txBody>
                  <a:tcPr marL="55944" marR="559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800" b="1">
                          <a:solidFill>
                            <a:srgbClr val="0070C0"/>
                          </a:solidFill>
                          <a:latin typeface="Calibri"/>
                          <a:ea typeface="Times New Roman"/>
                          <a:cs typeface="Times New Roman"/>
                        </a:rPr>
                        <a:t>Grup 6</a:t>
                      </a:r>
                      <a:endParaRPr lang="tr-TR" sz="800">
                        <a:latin typeface="Times New Roman"/>
                        <a:ea typeface="Times New Roman"/>
                        <a:cs typeface="Times New Roman"/>
                      </a:endParaRPr>
                    </a:p>
                  </a:txBody>
                  <a:tcPr marL="55944" marR="559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157265">
                <a:tc>
                  <a:txBody>
                    <a:bodyPr/>
                    <a:lstStyle/>
                    <a:p>
                      <a:pPr>
                        <a:lnSpc>
                          <a:spcPct val="115000"/>
                        </a:lnSpc>
                      </a:pPr>
                      <a:endParaRPr lang="tr-TR" sz="900">
                        <a:latin typeface="Calibri"/>
                        <a:cs typeface="Times New Roman"/>
                      </a:endParaRPr>
                    </a:p>
                  </a:txBody>
                  <a:tcPr marL="55944" marR="55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800" b="1">
                          <a:solidFill>
                            <a:srgbClr val="215868"/>
                          </a:solidFill>
                          <a:latin typeface="Calibri"/>
                          <a:ea typeface="Times New Roman"/>
                          <a:cs typeface="Times New Roman"/>
                        </a:rPr>
                        <a:t>Mehmet Akif KELEK</a:t>
                      </a:r>
                      <a:endParaRPr lang="tr-TR" sz="900">
                        <a:latin typeface="Calibri"/>
                        <a:ea typeface="Times New Roman"/>
                        <a:cs typeface="Times New Roman"/>
                      </a:endParaRPr>
                    </a:p>
                  </a:txBody>
                  <a:tcPr marL="55944" marR="55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700" b="1">
                          <a:solidFill>
                            <a:srgbClr val="215868"/>
                          </a:solidFill>
                          <a:latin typeface="Calibri"/>
                          <a:ea typeface="Times New Roman"/>
                          <a:cs typeface="Times New Roman"/>
                        </a:rPr>
                        <a:t>Dönem  1</a:t>
                      </a:r>
                      <a:endParaRPr lang="tr-TR" sz="900">
                        <a:latin typeface="Calibri"/>
                        <a:ea typeface="Times New Roman"/>
                        <a:cs typeface="Times New Roman"/>
                      </a:endParaRPr>
                    </a:p>
                  </a:txBody>
                  <a:tcPr marL="55944" marR="55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800" b="1">
                          <a:solidFill>
                            <a:srgbClr val="215868"/>
                          </a:solidFill>
                          <a:latin typeface="Calibri"/>
                          <a:ea typeface="Times New Roman"/>
                          <a:cs typeface="Times New Roman"/>
                        </a:rPr>
                        <a:t>Grup 7</a:t>
                      </a:r>
                      <a:endParaRPr lang="tr-TR" sz="800">
                        <a:latin typeface="Times New Roman"/>
                        <a:ea typeface="Times New Roman"/>
                        <a:cs typeface="Times New Roman"/>
                      </a:endParaRPr>
                    </a:p>
                  </a:txBody>
                  <a:tcPr marL="55944" marR="559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265">
                <a:tc>
                  <a:txBody>
                    <a:bodyPr/>
                    <a:lstStyle/>
                    <a:p>
                      <a:pPr>
                        <a:lnSpc>
                          <a:spcPct val="115000"/>
                        </a:lnSpc>
                      </a:pPr>
                      <a:endParaRPr lang="tr-TR" sz="900">
                        <a:latin typeface="Calibri"/>
                        <a:cs typeface="Times New Roman"/>
                      </a:endParaRPr>
                    </a:p>
                  </a:txBody>
                  <a:tcPr marL="55944" marR="55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800" b="1">
                          <a:solidFill>
                            <a:srgbClr val="215868"/>
                          </a:solidFill>
                          <a:latin typeface="Calibri"/>
                          <a:ea typeface="Times New Roman"/>
                          <a:cs typeface="Times New Roman"/>
                        </a:rPr>
                        <a:t>Burak Kaan TAŞDEMİR</a:t>
                      </a:r>
                      <a:endParaRPr lang="tr-TR" sz="900">
                        <a:latin typeface="Calibri"/>
                        <a:ea typeface="Times New Roman"/>
                        <a:cs typeface="Times New Roman"/>
                      </a:endParaRPr>
                    </a:p>
                  </a:txBody>
                  <a:tcPr marL="55944" marR="55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700" b="1">
                          <a:solidFill>
                            <a:srgbClr val="215868"/>
                          </a:solidFill>
                          <a:latin typeface="Calibri"/>
                          <a:ea typeface="Times New Roman"/>
                          <a:cs typeface="Times New Roman"/>
                        </a:rPr>
                        <a:t>Dönem  4</a:t>
                      </a:r>
                      <a:endParaRPr lang="tr-TR" sz="800">
                        <a:latin typeface="Times New Roman"/>
                        <a:ea typeface="Times New Roman"/>
                        <a:cs typeface="Times New Roman"/>
                      </a:endParaRPr>
                    </a:p>
                  </a:txBody>
                  <a:tcPr marL="55944" marR="55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800" b="1">
                          <a:solidFill>
                            <a:srgbClr val="215868"/>
                          </a:solidFill>
                          <a:latin typeface="Calibri"/>
                          <a:ea typeface="Times New Roman"/>
                          <a:cs typeface="Times New Roman"/>
                        </a:rPr>
                        <a:t>Grup 7</a:t>
                      </a:r>
                      <a:endParaRPr lang="tr-TR" sz="800">
                        <a:latin typeface="Times New Roman"/>
                        <a:ea typeface="Times New Roman"/>
                        <a:cs typeface="Times New Roman"/>
                      </a:endParaRPr>
                    </a:p>
                  </a:txBody>
                  <a:tcPr marL="55944" marR="559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265">
                <a:tc>
                  <a:txBody>
                    <a:bodyPr/>
                    <a:lstStyle/>
                    <a:p>
                      <a:pPr>
                        <a:lnSpc>
                          <a:spcPct val="115000"/>
                        </a:lnSpc>
                      </a:pPr>
                      <a:endParaRPr lang="tr-TR" sz="900">
                        <a:latin typeface="Calibri"/>
                        <a:cs typeface="Times New Roman"/>
                      </a:endParaRPr>
                    </a:p>
                  </a:txBody>
                  <a:tcPr marL="55944" marR="55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800" b="1">
                          <a:solidFill>
                            <a:srgbClr val="0070C0"/>
                          </a:solidFill>
                          <a:latin typeface="Times New Roman"/>
                          <a:ea typeface="Times New Roman"/>
                          <a:cs typeface="Times New Roman"/>
                        </a:rPr>
                        <a:t>FURKAN ÖZÇALIK</a:t>
                      </a:r>
                      <a:endParaRPr lang="tr-TR" sz="800">
                        <a:latin typeface="Times New Roman"/>
                        <a:ea typeface="Times New Roman"/>
                        <a:cs typeface="Times New Roman"/>
                      </a:endParaRPr>
                    </a:p>
                  </a:txBody>
                  <a:tcPr marL="55944" marR="55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700" b="1">
                          <a:solidFill>
                            <a:srgbClr val="0070C0"/>
                          </a:solidFill>
                          <a:latin typeface="Calibri"/>
                          <a:ea typeface="Times New Roman"/>
                          <a:cs typeface="Times New Roman"/>
                        </a:rPr>
                        <a:t>Dönem 6</a:t>
                      </a:r>
                      <a:endParaRPr lang="tr-TR" sz="800">
                        <a:latin typeface="Times New Roman"/>
                        <a:ea typeface="Times New Roman"/>
                        <a:cs typeface="Times New Roman"/>
                      </a:endParaRPr>
                    </a:p>
                  </a:txBody>
                  <a:tcPr marL="55944" marR="55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800" b="1">
                          <a:solidFill>
                            <a:srgbClr val="0070C0"/>
                          </a:solidFill>
                          <a:latin typeface="Calibri"/>
                          <a:ea typeface="Times New Roman"/>
                          <a:cs typeface="Times New Roman"/>
                        </a:rPr>
                        <a:t>Grup 7</a:t>
                      </a:r>
                      <a:endParaRPr lang="tr-TR" sz="800">
                        <a:latin typeface="Times New Roman"/>
                        <a:ea typeface="Times New Roman"/>
                        <a:cs typeface="Times New Roman"/>
                      </a:endParaRPr>
                    </a:p>
                  </a:txBody>
                  <a:tcPr marL="55944" marR="559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157265">
                <a:tc>
                  <a:txBody>
                    <a:bodyPr/>
                    <a:lstStyle/>
                    <a:p>
                      <a:pPr>
                        <a:lnSpc>
                          <a:spcPct val="115000"/>
                        </a:lnSpc>
                      </a:pPr>
                      <a:endParaRPr lang="tr-TR" sz="900">
                        <a:latin typeface="Calibri"/>
                        <a:cs typeface="Times New Roman"/>
                      </a:endParaRPr>
                    </a:p>
                  </a:txBody>
                  <a:tcPr marL="55944" marR="55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800" b="1">
                          <a:solidFill>
                            <a:srgbClr val="215868"/>
                          </a:solidFill>
                          <a:latin typeface="Calibri"/>
                          <a:ea typeface="Times New Roman"/>
                          <a:cs typeface="Times New Roman"/>
                        </a:rPr>
                        <a:t>Muhammed Emin ŞAHİN</a:t>
                      </a:r>
                      <a:endParaRPr lang="tr-TR" sz="900">
                        <a:latin typeface="Calibri"/>
                        <a:ea typeface="Times New Roman"/>
                        <a:cs typeface="Times New Roman"/>
                      </a:endParaRPr>
                    </a:p>
                  </a:txBody>
                  <a:tcPr marL="55944" marR="55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700" b="1">
                          <a:solidFill>
                            <a:srgbClr val="215868"/>
                          </a:solidFill>
                          <a:latin typeface="Calibri"/>
                          <a:ea typeface="Times New Roman"/>
                          <a:cs typeface="Times New Roman"/>
                        </a:rPr>
                        <a:t>Dönem 6</a:t>
                      </a:r>
                      <a:endParaRPr lang="tr-TR" sz="900">
                        <a:latin typeface="Calibri"/>
                        <a:ea typeface="Times New Roman"/>
                        <a:cs typeface="Times New Roman"/>
                      </a:endParaRPr>
                    </a:p>
                  </a:txBody>
                  <a:tcPr marL="55944" marR="55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800" b="1">
                          <a:solidFill>
                            <a:srgbClr val="215868"/>
                          </a:solidFill>
                          <a:latin typeface="Calibri"/>
                          <a:ea typeface="Times New Roman"/>
                          <a:cs typeface="Times New Roman"/>
                        </a:rPr>
                        <a:t>Grup 8</a:t>
                      </a:r>
                      <a:endParaRPr lang="tr-TR" sz="800">
                        <a:latin typeface="Times New Roman"/>
                        <a:ea typeface="Times New Roman"/>
                        <a:cs typeface="Times New Roman"/>
                      </a:endParaRPr>
                    </a:p>
                  </a:txBody>
                  <a:tcPr marL="55944" marR="559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265">
                <a:tc>
                  <a:txBody>
                    <a:bodyPr/>
                    <a:lstStyle/>
                    <a:p>
                      <a:pPr>
                        <a:lnSpc>
                          <a:spcPct val="115000"/>
                        </a:lnSpc>
                      </a:pPr>
                      <a:endParaRPr lang="tr-TR" sz="900">
                        <a:latin typeface="Calibri"/>
                        <a:cs typeface="Times New Roman"/>
                      </a:endParaRPr>
                    </a:p>
                  </a:txBody>
                  <a:tcPr marL="55944" marR="55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800" b="1" i="1">
                          <a:solidFill>
                            <a:srgbClr val="C00000"/>
                          </a:solidFill>
                          <a:latin typeface="Calibri"/>
                          <a:ea typeface="Times New Roman"/>
                          <a:cs typeface="Times New Roman"/>
                        </a:rPr>
                        <a:t>Dila Nur SU</a:t>
                      </a:r>
                      <a:endParaRPr lang="tr-TR" sz="900">
                        <a:latin typeface="Calibri"/>
                        <a:ea typeface="Times New Roman"/>
                        <a:cs typeface="Times New Roman"/>
                      </a:endParaRPr>
                    </a:p>
                  </a:txBody>
                  <a:tcPr marL="55944" marR="559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700" b="1" i="1">
                          <a:solidFill>
                            <a:srgbClr val="C00000"/>
                          </a:solidFill>
                          <a:latin typeface="Calibri"/>
                          <a:ea typeface="Times New Roman"/>
                          <a:cs typeface="Times New Roman"/>
                        </a:rPr>
                        <a:t>Dönem 2</a:t>
                      </a:r>
                      <a:endParaRPr lang="tr-TR" sz="900">
                        <a:latin typeface="Calibri"/>
                        <a:ea typeface="Times New Roman"/>
                        <a:cs typeface="Times New Roman"/>
                      </a:endParaRPr>
                    </a:p>
                  </a:txBody>
                  <a:tcPr marL="55944" marR="559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800" b="1" i="1">
                          <a:solidFill>
                            <a:srgbClr val="C00000"/>
                          </a:solidFill>
                          <a:latin typeface="Calibri"/>
                          <a:ea typeface="Times New Roman"/>
                          <a:cs typeface="Times New Roman"/>
                        </a:rPr>
                        <a:t>Grup 8</a:t>
                      </a:r>
                      <a:endParaRPr lang="tr-TR" sz="800">
                        <a:latin typeface="Times New Roman"/>
                        <a:ea typeface="Times New Roman"/>
                        <a:cs typeface="Times New Roman"/>
                      </a:endParaRPr>
                    </a:p>
                  </a:txBody>
                  <a:tcPr marL="55944" marR="559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265">
                <a:tc>
                  <a:txBody>
                    <a:bodyPr/>
                    <a:lstStyle/>
                    <a:p>
                      <a:pPr>
                        <a:lnSpc>
                          <a:spcPct val="115000"/>
                        </a:lnSpc>
                      </a:pPr>
                      <a:endParaRPr lang="tr-TR" sz="900">
                        <a:latin typeface="Calibri"/>
                        <a:cs typeface="Times New Roman"/>
                      </a:endParaRPr>
                    </a:p>
                  </a:txBody>
                  <a:tcPr marL="55944" marR="55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800" b="1">
                          <a:solidFill>
                            <a:srgbClr val="0070C0"/>
                          </a:solidFill>
                          <a:latin typeface="Times New Roman"/>
                          <a:ea typeface="Times New Roman"/>
                          <a:cs typeface="Times New Roman"/>
                        </a:rPr>
                        <a:t>BÜŞRA NUR ÖZDEMİR</a:t>
                      </a:r>
                      <a:endParaRPr lang="tr-TR" sz="800">
                        <a:latin typeface="Times New Roman"/>
                        <a:ea typeface="Times New Roman"/>
                        <a:cs typeface="Times New Roman"/>
                      </a:endParaRPr>
                    </a:p>
                  </a:txBody>
                  <a:tcPr marL="55944" marR="559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700" b="1">
                          <a:solidFill>
                            <a:srgbClr val="0070C0"/>
                          </a:solidFill>
                          <a:latin typeface="Calibri"/>
                          <a:ea typeface="Times New Roman"/>
                          <a:cs typeface="Times New Roman"/>
                        </a:rPr>
                        <a:t>Dönem 3</a:t>
                      </a:r>
                      <a:endParaRPr lang="tr-TR" sz="900">
                        <a:latin typeface="Calibri"/>
                        <a:ea typeface="Times New Roman"/>
                        <a:cs typeface="Times New Roman"/>
                      </a:endParaRPr>
                    </a:p>
                  </a:txBody>
                  <a:tcPr marL="55944" marR="559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800" b="1">
                          <a:solidFill>
                            <a:srgbClr val="0070C0"/>
                          </a:solidFill>
                          <a:latin typeface="Calibri"/>
                          <a:ea typeface="Times New Roman"/>
                          <a:cs typeface="Times New Roman"/>
                        </a:rPr>
                        <a:t>Grup 8</a:t>
                      </a:r>
                      <a:endParaRPr lang="tr-TR" sz="800">
                        <a:latin typeface="Times New Roman"/>
                        <a:ea typeface="Times New Roman"/>
                        <a:cs typeface="Times New Roman"/>
                      </a:endParaRPr>
                    </a:p>
                  </a:txBody>
                  <a:tcPr marL="55944" marR="559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157265">
                <a:tc>
                  <a:txBody>
                    <a:bodyPr/>
                    <a:lstStyle/>
                    <a:p>
                      <a:pPr>
                        <a:lnSpc>
                          <a:spcPct val="115000"/>
                        </a:lnSpc>
                      </a:pPr>
                      <a:endParaRPr lang="tr-TR" sz="900">
                        <a:latin typeface="Calibri"/>
                        <a:cs typeface="Times New Roman"/>
                      </a:endParaRPr>
                    </a:p>
                  </a:txBody>
                  <a:tcPr marL="55944" marR="55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800" b="1">
                          <a:solidFill>
                            <a:srgbClr val="215868"/>
                          </a:solidFill>
                          <a:latin typeface="Calibri"/>
                          <a:ea typeface="Times New Roman"/>
                          <a:cs typeface="Times New Roman"/>
                        </a:rPr>
                        <a:t>Mehmet Talha BAYRAM</a:t>
                      </a:r>
                      <a:endParaRPr lang="tr-TR" sz="800">
                        <a:latin typeface="Times New Roman"/>
                        <a:ea typeface="Times New Roman"/>
                        <a:cs typeface="Times New Roman"/>
                      </a:endParaRPr>
                    </a:p>
                  </a:txBody>
                  <a:tcPr marL="55944" marR="559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700" b="1">
                          <a:solidFill>
                            <a:srgbClr val="215868"/>
                          </a:solidFill>
                          <a:latin typeface="Calibri"/>
                          <a:ea typeface="Times New Roman"/>
                          <a:cs typeface="Times New Roman"/>
                        </a:rPr>
                        <a:t>Dönem 4</a:t>
                      </a:r>
                      <a:endParaRPr lang="tr-TR" sz="900">
                        <a:latin typeface="Calibri"/>
                        <a:ea typeface="Times New Roman"/>
                        <a:cs typeface="Times New Roman"/>
                      </a:endParaRPr>
                    </a:p>
                  </a:txBody>
                  <a:tcPr marL="55944" marR="559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800" b="1">
                          <a:solidFill>
                            <a:srgbClr val="215868"/>
                          </a:solidFill>
                          <a:latin typeface="Calibri"/>
                          <a:ea typeface="Times New Roman"/>
                          <a:cs typeface="Times New Roman"/>
                        </a:rPr>
                        <a:t>Grup 9</a:t>
                      </a:r>
                      <a:endParaRPr lang="tr-TR" sz="800">
                        <a:latin typeface="Times New Roman"/>
                        <a:ea typeface="Times New Roman"/>
                        <a:cs typeface="Times New Roman"/>
                      </a:endParaRPr>
                    </a:p>
                  </a:txBody>
                  <a:tcPr marL="55944" marR="559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265">
                <a:tc>
                  <a:txBody>
                    <a:bodyPr/>
                    <a:lstStyle/>
                    <a:p>
                      <a:pPr>
                        <a:lnSpc>
                          <a:spcPct val="115000"/>
                        </a:lnSpc>
                      </a:pPr>
                      <a:endParaRPr lang="tr-TR" sz="900">
                        <a:latin typeface="Calibri"/>
                        <a:cs typeface="Times New Roman"/>
                      </a:endParaRPr>
                    </a:p>
                  </a:txBody>
                  <a:tcPr marL="55944" marR="55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800" b="1" i="1">
                          <a:solidFill>
                            <a:srgbClr val="C00000"/>
                          </a:solidFill>
                          <a:latin typeface="Calibri"/>
                          <a:ea typeface="Times New Roman"/>
                          <a:cs typeface="Times New Roman"/>
                        </a:rPr>
                        <a:t>Oğuzhan ATEŞ</a:t>
                      </a:r>
                      <a:endParaRPr lang="tr-TR" sz="800">
                        <a:latin typeface="Times New Roman"/>
                        <a:ea typeface="Times New Roman"/>
                        <a:cs typeface="Times New Roman"/>
                      </a:endParaRPr>
                    </a:p>
                  </a:txBody>
                  <a:tcPr marL="55944" marR="55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700" b="1" i="1">
                          <a:solidFill>
                            <a:srgbClr val="C00000"/>
                          </a:solidFill>
                          <a:latin typeface="Calibri"/>
                          <a:ea typeface="Times New Roman"/>
                          <a:cs typeface="Times New Roman"/>
                        </a:rPr>
                        <a:t>Dönem  3</a:t>
                      </a:r>
                      <a:endParaRPr lang="tr-TR" sz="900">
                        <a:latin typeface="Calibri"/>
                        <a:ea typeface="Times New Roman"/>
                        <a:cs typeface="Times New Roman"/>
                      </a:endParaRPr>
                    </a:p>
                  </a:txBody>
                  <a:tcPr marL="55944" marR="55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800" b="1" i="1">
                          <a:solidFill>
                            <a:srgbClr val="C00000"/>
                          </a:solidFill>
                          <a:latin typeface="Calibri"/>
                          <a:ea typeface="Times New Roman"/>
                          <a:cs typeface="Times New Roman"/>
                        </a:rPr>
                        <a:t>Grup 9</a:t>
                      </a:r>
                      <a:endParaRPr lang="tr-TR" sz="800">
                        <a:latin typeface="Times New Roman"/>
                        <a:ea typeface="Times New Roman"/>
                        <a:cs typeface="Times New Roman"/>
                      </a:endParaRPr>
                    </a:p>
                  </a:txBody>
                  <a:tcPr marL="55944" marR="559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265">
                <a:tc>
                  <a:txBody>
                    <a:bodyPr/>
                    <a:lstStyle/>
                    <a:p>
                      <a:pPr>
                        <a:lnSpc>
                          <a:spcPct val="115000"/>
                        </a:lnSpc>
                      </a:pPr>
                      <a:endParaRPr lang="tr-TR" sz="900">
                        <a:latin typeface="Calibri"/>
                        <a:cs typeface="Times New Roman"/>
                      </a:endParaRPr>
                    </a:p>
                  </a:txBody>
                  <a:tcPr marL="55944" marR="55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800" b="1">
                          <a:solidFill>
                            <a:srgbClr val="0070C0"/>
                          </a:solidFill>
                          <a:latin typeface="Times New Roman"/>
                          <a:ea typeface="Times New Roman"/>
                          <a:cs typeface="Times New Roman"/>
                        </a:rPr>
                        <a:t>FATİH MEHMET GÜLER</a:t>
                      </a:r>
                      <a:endParaRPr lang="tr-TR" sz="800">
                        <a:latin typeface="Times New Roman"/>
                        <a:ea typeface="Times New Roman"/>
                        <a:cs typeface="Times New Roman"/>
                      </a:endParaRPr>
                    </a:p>
                  </a:txBody>
                  <a:tcPr marL="55944" marR="55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700" b="1">
                          <a:solidFill>
                            <a:srgbClr val="0070C0"/>
                          </a:solidFill>
                          <a:latin typeface="Calibri"/>
                          <a:ea typeface="Times New Roman"/>
                          <a:cs typeface="Times New Roman"/>
                        </a:rPr>
                        <a:t>Dönem 4</a:t>
                      </a:r>
                      <a:endParaRPr lang="tr-TR" sz="900">
                        <a:latin typeface="Calibri"/>
                        <a:ea typeface="Times New Roman"/>
                        <a:cs typeface="Times New Roman"/>
                      </a:endParaRPr>
                    </a:p>
                  </a:txBody>
                  <a:tcPr marL="55944" marR="55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800" b="1" dirty="0">
                          <a:solidFill>
                            <a:srgbClr val="0070C0"/>
                          </a:solidFill>
                          <a:latin typeface="Calibri"/>
                          <a:ea typeface="Times New Roman"/>
                          <a:cs typeface="Times New Roman"/>
                        </a:rPr>
                        <a:t>Grup 9</a:t>
                      </a:r>
                      <a:endParaRPr lang="tr-TR" sz="800" dirty="0">
                        <a:latin typeface="Times New Roman"/>
                        <a:ea typeface="Times New Roman"/>
                        <a:cs typeface="Times New Roman"/>
                      </a:endParaRPr>
                    </a:p>
                  </a:txBody>
                  <a:tcPr marL="55944" marR="559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pic>
        <p:nvPicPr>
          <p:cNvPr id="4" name="Picture 2"/>
          <p:cNvPicPr/>
          <p:nvPr/>
        </p:nvPicPr>
        <p:blipFill>
          <a:blip r:embed="rId2" cstate="print"/>
          <a:stretch>
            <a:fillRect/>
          </a:stretch>
        </p:blipFill>
        <p:spPr>
          <a:xfrm>
            <a:off x="107504" y="0"/>
            <a:ext cx="8712968" cy="1041991"/>
          </a:xfrm>
          <a:prstGeom prst="rect">
            <a:avLst/>
          </a:prstGeom>
        </p:spPr>
      </p:pic>
      <p:sp>
        <p:nvSpPr>
          <p:cNvPr id="6" name="4 Başlık"/>
          <p:cNvSpPr txBox="1">
            <a:spLocks/>
          </p:cNvSpPr>
          <p:nvPr/>
        </p:nvSpPr>
        <p:spPr>
          <a:xfrm>
            <a:off x="179512" y="1124744"/>
            <a:ext cx="8352928" cy="432048"/>
          </a:xfrm>
          <a:prstGeom prst="rect">
            <a:avLst/>
          </a:prstGeom>
        </p:spPr>
        <p:txBody>
          <a:bodyPr vert="horz"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2000" b="1" i="0" u="none" strike="noStrike" kern="1200" cap="small" spc="0" normalizeH="0" baseline="0" noProof="0" smtClean="0">
                <a:ln>
                  <a:noFill/>
                </a:ln>
                <a:solidFill>
                  <a:srgbClr val="C00000"/>
                </a:solidFill>
                <a:effectLst/>
                <a:uLnTx/>
                <a:uFillTx/>
                <a:latin typeface="+mj-lt"/>
                <a:ea typeface="+mj-ea"/>
                <a:cs typeface="+mj-cs"/>
              </a:rPr>
              <a:t>AKREDİTASYON ÖZ DEĞERLENDİRME KURULU </a:t>
            </a:r>
            <a:r>
              <a:rPr kumimoji="0" lang="tr-TR" sz="1600" b="1" i="0" u="none" strike="noStrike" kern="1200" cap="small" spc="0" normalizeH="0" baseline="0" noProof="0" smtClean="0">
                <a:ln>
                  <a:noFill/>
                </a:ln>
                <a:solidFill>
                  <a:srgbClr val="0070C0"/>
                </a:solidFill>
                <a:effectLst/>
                <a:uLnTx/>
                <a:uFillTx/>
                <a:latin typeface="+mj-lt"/>
                <a:ea typeface="+mj-ea"/>
                <a:cs typeface="+mj-cs"/>
              </a:rPr>
              <a:t>(devamı)</a:t>
            </a:r>
            <a:endParaRPr kumimoji="0" lang="tr-TR" sz="1800" b="1" i="0" u="none" strike="noStrike" kern="1200" cap="small" spc="0" normalizeH="0" baseline="0" noProof="0" dirty="0">
              <a:ln>
                <a:noFill/>
              </a:ln>
              <a:solidFill>
                <a:srgbClr val="0070C0"/>
              </a:solidFill>
              <a:effectLst/>
              <a:uLnTx/>
              <a:uFillTx/>
              <a:latin typeface="+mj-lt"/>
              <a:ea typeface="+mj-ea"/>
              <a:cs typeface="+mj-cs"/>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a:xfrm>
            <a:off x="251520" y="1052736"/>
            <a:ext cx="8352928" cy="360040"/>
          </a:xfrm>
        </p:spPr>
        <p:txBody>
          <a:bodyPr>
            <a:noAutofit/>
          </a:bodyPr>
          <a:lstStyle/>
          <a:p>
            <a:r>
              <a:rPr lang="tr-TR" sz="2400" b="1" dirty="0" err="1" smtClean="0">
                <a:solidFill>
                  <a:srgbClr val="C00000"/>
                </a:solidFill>
                <a:effectLst>
                  <a:outerShdw blurRad="38100" dist="38100" dir="2700000" algn="tl">
                    <a:srgbClr val="000000">
                      <a:alpha val="43137"/>
                    </a:srgbClr>
                  </a:outerShdw>
                </a:effectLst>
              </a:rPr>
              <a:t>Reakreditasyon</a:t>
            </a:r>
            <a:r>
              <a:rPr lang="tr-TR" sz="2400" b="1" dirty="0" smtClean="0">
                <a:solidFill>
                  <a:srgbClr val="C00000"/>
                </a:solidFill>
                <a:effectLst>
                  <a:outerShdw blurRad="38100" dist="38100" dir="2700000" algn="tl">
                    <a:srgbClr val="000000">
                      <a:alpha val="43137"/>
                    </a:srgbClr>
                  </a:outerShdw>
                </a:effectLst>
              </a:rPr>
              <a:t> çalışmaları (2021)</a:t>
            </a:r>
            <a:endParaRPr lang="tr-TR" sz="2400" b="1" dirty="0">
              <a:solidFill>
                <a:srgbClr val="C00000"/>
              </a:solidFill>
              <a:effectLst>
                <a:outerShdw blurRad="38100" dist="38100" dir="2700000" algn="tl">
                  <a:srgbClr val="000000">
                    <a:alpha val="43137"/>
                  </a:srgbClr>
                </a:outerShdw>
              </a:effectLst>
            </a:endParaRPr>
          </a:p>
        </p:txBody>
      </p:sp>
      <p:pic>
        <p:nvPicPr>
          <p:cNvPr id="4" name="Picture 2"/>
          <p:cNvPicPr/>
          <p:nvPr/>
        </p:nvPicPr>
        <p:blipFill>
          <a:blip r:embed="rId2" cstate="print"/>
          <a:stretch>
            <a:fillRect/>
          </a:stretch>
        </p:blipFill>
        <p:spPr>
          <a:xfrm>
            <a:off x="107504" y="0"/>
            <a:ext cx="8712968" cy="1041991"/>
          </a:xfrm>
          <a:prstGeom prst="rect">
            <a:avLst/>
          </a:prstGeom>
        </p:spPr>
      </p:pic>
      <p:pic>
        <p:nvPicPr>
          <p:cNvPr id="11265" name="Picture 1"/>
          <p:cNvPicPr>
            <a:picLocks noChangeAspect="1" noChangeArrowheads="1"/>
          </p:cNvPicPr>
          <p:nvPr/>
        </p:nvPicPr>
        <p:blipFill>
          <a:blip r:embed="rId3" cstate="print"/>
          <a:srcRect l="17059" t="19840" r="16267" b="8761"/>
          <a:stretch>
            <a:fillRect/>
          </a:stretch>
        </p:blipFill>
        <p:spPr bwMode="auto">
          <a:xfrm>
            <a:off x="395536" y="1460235"/>
            <a:ext cx="8064896" cy="5137117"/>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a:xfrm>
            <a:off x="251520" y="1124744"/>
            <a:ext cx="8352928" cy="432048"/>
          </a:xfrm>
        </p:spPr>
        <p:txBody>
          <a:bodyPr>
            <a:noAutofit/>
          </a:bodyPr>
          <a:lstStyle/>
          <a:p>
            <a:r>
              <a:rPr lang="tr-TR" sz="2000" b="1" dirty="0" smtClean="0">
                <a:solidFill>
                  <a:srgbClr val="C00000"/>
                </a:solidFill>
              </a:rPr>
              <a:t>AKREDİTASYON PERFORMANS BİLGİLERİ (2013-2021)</a:t>
            </a:r>
            <a:endParaRPr lang="tr-TR" sz="2000" b="1" dirty="0">
              <a:solidFill>
                <a:srgbClr val="C00000"/>
              </a:solidFill>
            </a:endParaRPr>
          </a:p>
        </p:txBody>
      </p:sp>
      <p:graphicFrame>
        <p:nvGraphicFramePr>
          <p:cNvPr id="7" name="6 İçerik Yer Tutucusu"/>
          <p:cNvGraphicFramePr>
            <a:graphicFrameLocks noGrp="1"/>
          </p:cNvGraphicFramePr>
          <p:nvPr>
            <p:ph sz="quarter" idx="1"/>
          </p:nvPr>
        </p:nvGraphicFramePr>
        <p:xfrm>
          <a:off x="107504" y="2564904"/>
          <a:ext cx="8641657" cy="3816432"/>
        </p:xfrm>
        <a:graphic>
          <a:graphicData uri="http://schemas.openxmlformats.org/drawingml/2006/table">
            <a:tbl>
              <a:tblPr/>
              <a:tblGrid>
                <a:gridCol w="3278370"/>
                <a:gridCol w="753345"/>
                <a:gridCol w="753345"/>
                <a:gridCol w="753345"/>
                <a:gridCol w="753345"/>
                <a:gridCol w="753345"/>
                <a:gridCol w="753345"/>
                <a:gridCol w="843217"/>
              </a:tblGrid>
              <a:tr h="224496">
                <a:tc>
                  <a:txBody>
                    <a:bodyPr/>
                    <a:lstStyle/>
                    <a:p>
                      <a:pPr algn="ctr">
                        <a:lnSpc>
                          <a:spcPct val="115000"/>
                        </a:lnSpc>
                        <a:spcAft>
                          <a:spcPts val="0"/>
                        </a:spcAft>
                      </a:pPr>
                      <a:r>
                        <a:rPr lang="tr-TR" sz="1050" b="1" dirty="0">
                          <a:latin typeface="Calibri"/>
                          <a:ea typeface="Calibri"/>
                          <a:cs typeface="Calibri"/>
                        </a:rPr>
                        <a:t>Akreditasyon Bilgileri</a:t>
                      </a:r>
                      <a:endParaRPr lang="tr-TR" sz="1100" dirty="0">
                        <a:latin typeface="Calibri"/>
                        <a:ea typeface="Calibri"/>
                        <a:cs typeface="Times New Roman"/>
                      </a:endParaRPr>
                    </a:p>
                  </a:txBody>
                  <a:tcPr marL="57831" marR="57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tr-TR" sz="1050" b="1">
                          <a:latin typeface="Calibri"/>
                          <a:ea typeface="Calibri"/>
                          <a:cs typeface="Calibri"/>
                        </a:rPr>
                        <a:t>2013</a:t>
                      </a:r>
                      <a:endParaRPr lang="tr-TR" sz="1100">
                        <a:latin typeface="Calibri"/>
                        <a:ea typeface="Calibri"/>
                        <a:cs typeface="Times New Roman"/>
                      </a:endParaRPr>
                    </a:p>
                  </a:txBody>
                  <a:tcPr marL="57831" marR="57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tr-TR" sz="1050" b="1">
                          <a:latin typeface="Calibri"/>
                          <a:ea typeface="Calibri"/>
                          <a:cs typeface="Calibri"/>
                        </a:rPr>
                        <a:t>2014</a:t>
                      </a:r>
                      <a:endParaRPr lang="tr-TR" sz="1100">
                        <a:latin typeface="Calibri"/>
                        <a:ea typeface="Calibri"/>
                        <a:cs typeface="Times New Roman"/>
                      </a:endParaRPr>
                    </a:p>
                  </a:txBody>
                  <a:tcPr marL="57831" marR="57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tr-TR" sz="1050" b="1">
                          <a:latin typeface="Calibri"/>
                          <a:ea typeface="Calibri"/>
                          <a:cs typeface="Calibri"/>
                        </a:rPr>
                        <a:t>2017</a:t>
                      </a:r>
                      <a:endParaRPr lang="tr-TR" sz="1100">
                        <a:latin typeface="Calibri"/>
                        <a:ea typeface="Calibri"/>
                        <a:cs typeface="Times New Roman"/>
                      </a:endParaRPr>
                    </a:p>
                  </a:txBody>
                  <a:tcPr marL="57831" marR="57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tr-TR" sz="1050" b="1">
                          <a:latin typeface="Calibri"/>
                          <a:ea typeface="Calibri"/>
                          <a:cs typeface="Calibri"/>
                        </a:rPr>
                        <a:t>2018</a:t>
                      </a:r>
                      <a:endParaRPr lang="tr-TR" sz="1100">
                        <a:latin typeface="Calibri"/>
                        <a:ea typeface="Calibri"/>
                        <a:cs typeface="Times New Roman"/>
                      </a:endParaRPr>
                    </a:p>
                  </a:txBody>
                  <a:tcPr marL="57831" marR="57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tr-TR" sz="1050" b="1">
                          <a:latin typeface="Calibri"/>
                          <a:ea typeface="Calibri"/>
                          <a:cs typeface="Calibri"/>
                        </a:rPr>
                        <a:t>2019</a:t>
                      </a:r>
                      <a:endParaRPr lang="tr-TR" sz="1100">
                        <a:latin typeface="Calibri"/>
                        <a:ea typeface="Calibri"/>
                        <a:cs typeface="Times New Roman"/>
                      </a:endParaRPr>
                    </a:p>
                  </a:txBody>
                  <a:tcPr marL="57831" marR="57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tr-TR" sz="1050" b="1">
                          <a:latin typeface="Calibri"/>
                          <a:ea typeface="Calibri"/>
                          <a:cs typeface="Calibri"/>
                        </a:rPr>
                        <a:t>2020</a:t>
                      </a:r>
                      <a:endParaRPr lang="tr-TR" sz="1100">
                        <a:latin typeface="Calibri"/>
                        <a:ea typeface="Calibri"/>
                        <a:cs typeface="Times New Roman"/>
                      </a:endParaRPr>
                    </a:p>
                  </a:txBody>
                  <a:tcPr marL="57831" marR="57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tr-TR" sz="1050" b="1">
                          <a:latin typeface="Calibri"/>
                          <a:ea typeface="Calibri"/>
                          <a:cs typeface="Calibri"/>
                        </a:rPr>
                        <a:t>2021</a:t>
                      </a:r>
                      <a:endParaRPr lang="tr-TR" sz="1100">
                        <a:latin typeface="Calibri"/>
                        <a:ea typeface="Calibri"/>
                        <a:cs typeface="Times New Roman"/>
                      </a:endParaRPr>
                    </a:p>
                  </a:txBody>
                  <a:tcPr marL="57831" marR="57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224496">
                <a:tc>
                  <a:txBody>
                    <a:bodyPr/>
                    <a:lstStyle/>
                    <a:p>
                      <a:pPr>
                        <a:lnSpc>
                          <a:spcPct val="115000"/>
                        </a:lnSpc>
                        <a:spcAft>
                          <a:spcPts val="0"/>
                        </a:spcAft>
                      </a:pPr>
                      <a:r>
                        <a:rPr lang="tr-TR" sz="1050">
                          <a:latin typeface="Calibri"/>
                          <a:ea typeface="Calibri"/>
                          <a:cs typeface="Calibri"/>
                        </a:rPr>
                        <a:t>Akreditasyon Kurulu Üye Sayısı</a:t>
                      </a:r>
                      <a:endParaRPr lang="tr-TR" sz="1100">
                        <a:latin typeface="Calibri"/>
                        <a:ea typeface="Calibri"/>
                        <a:cs typeface="Times New Roman"/>
                      </a:endParaRPr>
                    </a:p>
                  </a:txBody>
                  <a:tcPr marL="57831" marR="57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lnSpc>
                          <a:spcPct val="115000"/>
                        </a:lnSpc>
                        <a:spcAft>
                          <a:spcPts val="0"/>
                        </a:spcAft>
                      </a:pPr>
                      <a:r>
                        <a:rPr lang="tr-TR" sz="1050">
                          <a:latin typeface="Calibri"/>
                          <a:ea typeface="Calibri"/>
                          <a:cs typeface="Calibri"/>
                        </a:rPr>
                        <a:t>40</a:t>
                      </a:r>
                      <a:endParaRPr lang="tr-TR" sz="1100">
                        <a:latin typeface="Calibri"/>
                        <a:ea typeface="Calibri"/>
                        <a:cs typeface="Times New Roman"/>
                      </a:endParaRPr>
                    </a:p>
                  </a:txBody>
                  <a:tcPr marL="57831" marR="57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50">
                          <a:latin typeface="Calibri"/>
                          <a:ea typeface="Calibri"/>
                          <a:cs typeface="Calibri"/>
                        </a:rPr>
                        <a:t>40</a:t>
                      </a:r>
                      <a:endParaRPr lang="tr-TR" sz="1100">
                        <a:latin typeface="Calibri"/>
                        <a:ea typeface="Calibri"/>
                        <a:cs typeface="Times New Roman"/>
                      </a:endParaRPr>
                    </a:p>
                  </a:txBody>
                  <a:tcPr marL="57831" marR="57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50">
                          <a:latin typeface="Calibri"/>
                          <a:ea typeface="Calibri"/>
                          <a:cs typeface="Calibri"/>
                        </a:rPr>
                        <a:t>40</a:t>
                      </a:r>
                      <a:endParaRPr lang="tr-TR" sz="1100">
                        <a:latin typeface="Calibri"/>
                        <a:ea typeface="Calibri"/>
                        <a:cs typeface="Times New Roman"/>
                      </a:endParaRPr>
                    </a:p>
                  </a:txBody>
                  <a:tcPr marL="57831" marR="57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50">
                          <a:latin typeface="Calibri"/>
                          <a:ea typeface="Calibri"/>
                          <a:cs typeface="Calibri"/>
                        </a:rPr>
                        <a:t>58</a:t>
                      </a:r>
                      <a:endParaRPr lang="tr-TR" sz="1100">
                        <a:latin typeface="Calibri"/>
                        <a:ea typeface="Calibri"/>
                        <a:cs typeface="Times New Roman"/>
                      </a:endParaRPr>
                    </a:p>
                  </a:txBody>
                  <a:tcPr marL="57831" marR="57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50">
                          <a:latin typeface="Calibri"/>
                          <a:ea typeface="Calibri"/>
                          <a:cs typeface="Calibri"/>
                        </a:rPr>
                        <a:t>65</a:t>
                      </a:r>
                      <a:endParaRPr lang="tr-TR" sz="1100">
                        <a:latin typeface="Calibri"/>
                        <a:ea typeface="Calibri"/>
                        <a:cs typeface="Times New Roman"/>
                      </a:endParaRPr>
                    </a:p>
                  </a:txBody>
                  <a:tcPr marL="57831" marR="57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50">
                          <a:latin typeface="Calibri"/>
                          <a:ea typeface="Calibri"/>
                          <a:cs typeface="Calibri"/>
                        </a:rPr>
                        <a:t>65</a:t>
                      </a:r>
                      <a:endParaRPr lang="tr-TR" sz="1100">
                        <a:latin typeface="Calibri"/>
                        <a:ea typeface="Calibri"/>
                        <a:cs typeface="Times New Roman"/>
                      </a:endParaRPr>
                    </a:p>
                  </a:txBody>
                  <a:tcPr marL="57831" marR="57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50">
                          <a:latin typeface="Calibri"/>
                          <a:ea typeface="Calibri"/>
                          <a:cs typeface="Calibri"/>
                        </a:rPr>
                        <a:t>110</a:t>
                      </a:r>
                      <a:endParaRPr lang="tr-TR" sz="1100">
                        <a:latin typeface="Calibri"/>
                        <a:ea typeface="Calibri"/>
                        <a:cs typeface="Times New Roman"/>
                      </a:endParaRPr>
                    </a:p>
                  </a:txBody>
                  <a:tcPr marL="57831" marR="57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496">
                <a:tc>
                  <a:txBody>
                    <a:bodyPr/>
                    <a:lstStyle/>
                    <a:p>
                      <a:pPr>
                        <a:lnSpc>
                          <a:spcPct val="115000"/>
                        </a:lnSpc>
                        <a:spcAft>
                          <a:spcPts val="0"/>
                        </a:spcAft>
                      </a:pPr>
                      <a:r>
                        <a:rPr lang="tr-TR" sz="1050">
                          <a:latin typeface="Calibri"/>
                          <a:ea typeface="Calibri"/>
                          <a:cs typeface="Calibri"/>
                        </a:rPr>
                        <a:t>Akreditasyon Çalışma Grubu Sayısı</a:t>
                      </a:r>
                      <a:endParaRPr lang="tr-TR" sz="1100">
                        <a:latin typeface="Calibri"/>
                        <a:ea typeface="Calibri"/>
                        <a:cs typeface="Times New Roman"/>
                      </a:endParaRPr>
                    </a:p>
                  </a:txBody>
                  <a:tcPr marL="57831" marR="57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lnSpc>
                          <a:spcPct val="115000"/>
                        </a:lnSpc>
                        <a:spcAft>
                          <a:spcPts val="0"/>
                        </a:spcAft>
                      </a:pPr>
                      <a:r>
                        <a:rPr lang="tr-TR" sz="1050">
                          <a:latin typeface="Calibri"/>
                          <a:ea typeface="Calibri"/>
                          <a:cs typeface="Calibri"/>
                        </a:rPr>
                        <a:t>3</a:t>
                      </a:r>
                      <a:endParaRPr lang="tr-TR" sz="1100">
                        <a:latin typeface="Calibri"/>
                        <a:ea typeface="Calibri"/>
                        <a:cs typeface="Times New Roman"/>
                      </a:endParaRPr>
                    </a:p>
                  </a:txBody>
                  <a:tcPr marL="57831" marR="57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50">
                          <a:latin typeface="Calibri"/>
                          <a:ea typeface="Calibri"/>
                          <a:cs typeface="Calibri"/>
                        </a:rPr>
                        <a:t>3</a:t>
                      </a:r>
                      <a:endParaRPr lang="tr-TR" sz="1100">
                        <a:latin typeface="Calibri"/>
                        <a:ea typeface="Calibri"/>
                        <a:cs typeface="Times New Roman"/>
                      </a:endParaRPr>
                    </a:p>
                  </a:txBody>
                  <a:tcPr marL="57831" marR="57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50">
                          <a:latin typeface="Calibri"/>
                          <a:ea typeface="Calibri"/>
                          <a:cs typeface="Calibri"/>
                        </a:rPr>
                        <a:t>3</a:t>
                      </a:r>
                      <a:endParaRPr lang="tr-TR" sz="1100">
                        <a:latin typeface="Calibri"/>
                        <a:ea typeface="Calibri"/>
                        <a:cs typeface="Times New Roman"/>
                      </a:endParaRPr>
                    </a:p>
                  </a:txBody>
                  <a:tcPr marL="57831" marR="57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50">
                          <a:latin typeface="Calibri"/>
                          <a:ea typeface="Calibri"/>
                          <a:cs typeface="Calibri"/>
                        </a:rPr>
                        <a:t>9</a:t>
                      </a:r>
                      <a:endParaRPr lang="tr-TR" sz="1100">
                        <a:latin typeface="Calibri"/>
                        <a:ea typeface="Calibri"/>
                        <a:cs typeface="Times New Roman"/>
                      </a:endParaRPr>
                    </a:p>
                  </a:txBody>
                  <a:tcPr marL="57831" marR="57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50">
                          <a:latin typeface="Calibri"/>
                          <a:ea typeface="Calibri"/>
                          <a:cs typeface="Calibri"/>
                        </a:rPr>
                        <a:t>9</a:t>
                      </a:r>
                      <a:endParaRPr lang="tr-TR" sz="1100">
                        <a:latin typeface="Calibri"/>
                        <a:ea typeface="Calibri"/>
                        <a:cs typeface="Times New Roman"/>
                      </a:endParaRPr>
                    </a:p>
                  </a:txBody>
                  <a:tcPr marL="57831" marR="57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50">
                          <a:latin typeface="Calibri"/>
                          <a:ea typeface="Calibri"/>
                          <a:cs typeface="Calibri"/>
                        </a:rPr>
                        <a:t>10</a:t>
                      </a:r>
                      <a:endParaRPr lang="tr-TR" sz="1100">
                        <a:latin typeface="Calibri"/>
                        <a:ea typeface="Calibri"/>
                        <a:cs typeface="Times New Roman"/>
                      </a:endParaRPr>
                    </a:p>
                  </a:txBody>
                  <a:tcPr marL="57831" marR="57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50">
                          <a:latin typeface="Calibri"/>
                          <a:ea typeface="Calibri"/>
                          <a:cs typeface="Calibri"/>
                        </a:rPr>
                        <a:t>10</a:t>
                      </a:r>
                      <a:endParaRPr lang="tr-TR" sz="1100">
                        <a:latin typeface="Calibri"/>
                        <a:ea typeface="Calibri"/>
                        <a:cs typeface="Times New Roman"/>
                      </a:endParaRPr>
                    </a:p>
                  </a:txBody>
                  <a:tcPr marL="57831" marR="57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496">
                <a:tc>
                  <a:txBody>
                    <a:bodyPr/>
                    <a:lstStyle/>
                    <a:p>
                      <a:pPr>
                        <a:lnSpc>
                          <a:spcPct val="115000"/>
                        </a:lnSpc>
                        <a:spcAft>
                          <a:spcPts val="0"/>
                        </a:spcAft>
                      </a:pPr>
                      <a:r>
                        <a:rPr lang="tr-TR" sz="1050">
                          <a:latin typeface="Calibri"/>
                          <a:ea typeface="Calibri"/>
                          <a:cs typeface="Calibri"/>
                        </a:rPr>
                        <a:t>Akreditasyon Kurulu Öğrenci Üye Sayısı</a:t>
                      </a:r>
                      <a:endParaRPr lang="tr-TR" sz="1100">
                        <a:latin typeface="Calibri"/>
                        <a:ea typeface="Calibri"/>
                        <a:cs typeface="Times New Roman"/>
                      </a:endParaRPr>
                    </a:p>
                  </a:txBody>
                  <a:tcPr marL="57831" marR="57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lnSpc>
                          <a:spcPct val="115000"/>
                        </a:lnSpc>
                        <a:spcAft>
                          <a:spcPts val="0"/>
                        </a:spcAft>
                      </a:pPr>
                      <a:r>
                        <a:rPr lang="tr-TR" sz="1050">
                          <a:latin typeface="Calibri"/>
                          <a:ea typeface="Calibri"/>
                          <a:cs typeface="Calibri"/>
                        </a:rPr>
                        <a:t>9</a:t>
                      </a:r>
                      <a:endParaRPr lang="tr-TR" sz="1100">
                        <a:latin typeface="Calibri"/>
                        <a:ea typeface="Calibri"/>
                        <a:cs typeface="Times New Roman"/>
                      </a:endParaRPr>
                    </a:p>
                  </a:txBody>
                  <a:tcPr marL="57831" marR="57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50">
                          <a:latin typeface="Calibri"/>
                          <a:ea typeface="Calibri"/>
                          <a:cs typeface="Calibri"/>
                        </a:rPr>
                        <a:t>9</a:t>
                      </a:r>
                      <a:endParaRPr lang="tr-TR" sz="1100">
                        <a:latin typeface="Calibri"/>
                        <a:ea typeface="Calibri"/>
                        <a:cs typeface="Times New Roman"/>
                      </a:endParaRPr>
                    </a:p>
                  </a:txBody>
                  <a:tcPr marL="57831" marR="57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50">
                          <a:latin typeface="Calibri"/>
                          <a:ea typeface="Calibri"/>
                          <a:cs typeface="Calibri"/>
                        </a:rPr>
                        <a:t>9</a:t>
                      </a:r>
                      <a:endParaRPr lang="tr-TR" sz="1100">
                        <a:latin typeface="Calibri"/>
                        <a:ea typeface="Calibri"/>
                        <a:cs typeface="Times New Roman"/>
                      </a:endParaRPr>
                    </a:p>
                  </a:txBody>
                  <a:tcPr marL="57831" marR="57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50">
                          <a:latin typeface="Calibri"/>
                          <a:ea typeface="Calibri"/>
                          <a:cs typeface="Calibri"/>
                        </a:rPr>
                        <a:t>9</a:t>
                      </a:r>
                      <a:endParaRPr lang="tr-TR" sz="1100">
                        <a:latin typeface="Calibri"/>
                        <a:ea typeface="Calibri"/>
                        <a:cs typeface="Times New Roman"/>
                      </a:endParaRPr>
                    </a:p>
                  </a:txBody>
                  <a:tcPr marL="57831" marR="57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50">
                          <a:latin typeface="Calibri"/>
                          <a:ea typeface="Calibri"/>
                          <a:cs typeface="Calibri"/>
                        </a:rPr>
                        <a:t>15</a:t>
                      </a:r>
                      <a:endParaRPr lang="tr-TR" sz="1100">
                        <a:latin typeface="Calibri"/>
                        <a:ea typeface="Calibri"/>
                        <a:cs typeface="Times New Roman"/>
                      </a:endParaRPr>
                    </a:p>
                  </a:txBody>
                  <a:tcPr marL="57831" marR="57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50">
                          <a:latin typeface="Calibri"/>
                          <a:ea typeface="Calibri"/>
                          <a:cs typeface="Calibri"/>
                        </a:rPr>
                        <a:t>18</a:t>
                      </a:r>
                      <a:endParaRPr lang="tr-TR" sz="1100">
                        <a:latin typeface="Calibri"/>
                        <a:ea typeface="Calibri"/>
                        <a:cs typeface="Times New Roman"/>
                      </a:endParaRPr>
                    </a:p>
                  </a:txBody>
                  <a:tcPr marL="57831" marR="57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50">
                          <a:latin typeface="Calibri"/>
                          <a:ea typeface="Calibri"/>
                          <a:cs typeface="Calibri"/>
                        </a:rPr>
                        <a:t>30</a:t>
                      </a:r>
                      <a:endParaRPr lang="tr-TR" sz="1100">
                        <a:latin typeface="Calibri"/>
                        <a:ea typeface="Calibri"/>
                        <a:cs typeface="Times New Roman"/>
                      </a:endParaRPr>
                    </a:p>
                  </a:txBody>
                  <a:tcPr marL="57831" marR="57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496">
                <a:tc>
                  <a:txBody>
                    <a:bodyPr/>
                    <a:lstStyle/>
                    <a:p>
                      <a:pPr>
                        <a:lnSpc>
                          <a:spcPct val="115000"/>
                        </a:lnSpc>
                        <a:spcAft>
                          <a:spcPts val="0"/>
                        </a:spcAft>
                      </a:pPr>
                      <a:r>
                        <a:rPr lang="tr-TR" sz="1050">
                          <a:latin typeface="Calibri"/>
                          <a:ea typeface="Calibri"/>
                          <a:cs typeface="Calibri"/>
                        </a:rPr>
                        <a:t>Akreditasyon Kurulu Grup Başkanları/Üye Sayısı</a:t>
                      </a:r>
                      <a:endParaRPr lang="tr-TR" sz="1100">
                        <a:latin typeface="Calibri"/>
                        <a:ea typeface="Calibri"/>
                        <a:cs typeface="Times New Roman"/>
                      </a:endParaRPr>
                    </a:p>
                  </a:txBody>
                  <a:tcPr marL="57831" marR="57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lnSpc>
                          <a:spcPct val="115000"/>
                        </a:lnSpc>
                        <a:spcAft>
                          <a:spcPts val="0"/>
                        </a:spcAft>
                      </a:pPr>
                      <a:r>
                        <a:rPr lang="tr-TR" sz="1050">
                          <a:latin typeface="Calibri"/>
                          <a:ea typeface="Calibri"/>
                          <a:cs typeface="Calibri"/>
                        </a:rPr>
                        <a:t>3/6</a:t>
                      </a:r>
                      <a:endParaRPr lang="tr-TR" sz="1100">
                        <a:latin typeface="Calibri"/>
                        <a:ea typeface="Calibri"/>
                        <a:cs typeface="Times New Roman"/>
                      </a:endParaRPr>
                    </a:p>
                  </a:txBody>
                  <a:tcPr marL="57831" marR="57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50">
                          <a:latin typeface="Calibri"/>
                          <a:ea typeface="Calibri"/>
                          <a:cs typeface="Calibri"/>
                        </a:rPr>
                        <a:t>3/6</a:t>
                      </a:r>
                      <a:endParaRPr lang="tr-TR" sz="1100">
                        <a:latin typeface="Calibri"/>
                        <a:ea typeface="Calibri"/>
                        <a:cs typeface="Times New Roman"/>
                      </a:endParaRPr>
                    </a:p>
                  </a:txBody>
                  <a:tcPr marL="57831" marR="57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50">
                          <a:latin typeface="Calibri"/>
                          <a:ea typeface="Calibri"/>
                          <a:cs typeface="Calibri"/>
                        </a:rPr>
                        <a:t>3/6</a:t>
                      </a:r>
                      <a:endParaRPr lang="tr-TR" sz="1100">
                        <a:latin typeface="Calibri"/>
                        <a:ea typeface="Calibri"/>
                        <a:cs typeface="Times New Roman"/>
                      </a:endParaRPr>
                    </a:p>
                  </a:txBody>
                  <a:tcPr marL="57831" marR="57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50">
                          <a:latin typeface="Calibri"/>
                          <a:ea typeface="Calibri"/>
                          <a:cs typeface="Calibri"/>
                        </a:rPr>
                        <a:t>9/12</a:t>
                      </a:r>
                      <a:endParaRPr lang="tr-TR" sz="1100">
                        <a:latin typeface="Calibri"/>
                        <a:ea typeface="Calibri"/>
                        <a:cs typeface="Times New Roman"/>
                      </a:endParaRPr>
                    </a:p>
                  </a:txBody>
                  <a:tcPr marL="57831" marR="57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50">
                          <a:latin typeface="Calibri"/>
                          <a:ea typeface="Calibri"/>
                          <a:cs typeface="Calibri"/>
                        </a:rPr>
                        <a:t>9/12</a:t>
                      </a:r>
                      <a:endParaRPr lang="tr-TR" sz="1100">
                        <a:latin typeface="Calibri"/>
                        <a:ea typeface="Calibri"/>
                        <a:cs typeface="Times New Roman"/>
                      </a:endParaRPr>
                    </a:p>
                  </a:txBody>
                  <a:tcPr marL="57831" marR="57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50">
                          <a:latin typeface="Calibri"/>
                          <a:ea typeface="Calibri"/>
                          <a:cs typeface="Calibri"/>
                        </a:rPr>
                        <a:t>9/12</a:t>
                      </a:r>
                      <a:endParaRPr lang="tr-TR" sz="1100">
                        <a:latin typeface="Calibri"/>
                        <a:ea typeface="Calibri"/>
                        <a:cs typeface="Times New Roman"/>
                      </a:endParaRPr>
                    </a:p>
                  </a:txBody>
                  <a:tcPr marL="57831" marR="57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50">
                          <a:latin typeface="Calibri"/>
                          <a:ea typeface="Calibri"/>
                          <a:cs typeface="Calibri"/>
                        </a:rPr>
                        <a:t>9/15</a:t>
                      </a:r>
                      <a:endParaRPr lang="tr-TR" sz="1100">
                        <a:latin typeface="Calibri"/>
                        <a:ea typeface="Calibri"/>
                        <a:cs typeface="Times New Roman"/>
                      </a:endParaRPr>
                    </a:p>
                  </a:txBody>
                  <a:tcPr marL="57831" marR="57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496">
                <a:tc>
                  <a:txBody>
                    <a:bodyPr/>
                    <a:lstStyle/>
                    <a:p>
                      <a:pPr>
                        <a:lnSpc>
                          <a:spcPct val="115000"/>
                        </a:lnSpc>
                        <a:spcAft>
                          <a:spcPts val="0"/>
                        </a:spcAft>
                      </a:pPr>
                      <a:r>
                        <a:rPr lang="tr-TR" sz="1050">
                          <a:latin typeface="Calibri"/>
                          <a:ea typeface="Calibri"/>
                          <a:cs typeface="Calibri"/>
                        </a:rPr>
                        <a:t>Akreditasyon Kurulu Grup Başkanları Toplantı Sayısı</a:t>
                      </a:r>
                      <a:endParaRPr lang="tr-TR" sz="1100">
                        <a:latin typeface="Calibri"/>
                        <a:ea typeface="Calibri"/>
                        <a:cs typeface="Times New Roman"/>
                      </a:endParaRPr>
                    </a:p>
                  </a:txBody>
                  <a:tcPr marL="57831" marR="57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lnSpc>
                          <a:spcPct val="115000"/>
                        </a:lnSpc>
                        <a:spcAft>
                          <a:spcPts val="0"/>
                        </a:spcAft>
                      </a:pPr>
                      <a:r>
                        <a:rPr lang="tr-TR" sz="1050">
                          <a:latin typeface="Calibri"/>
                          <a:ea typeface="Calibri"/>
                          <a:cs typeface="Calibri"/>
                        </a:rPr>
                        <a:t>5</a:t>
                      </a:r>
                      <a:endParaRPr lang="tr-TR" sz="1100">
                        <a:latin typeface="Calibri"/>
                        <a:ea typeface="Calibri"/>
                        <a:cs typeface="Times New Roman"/>
                      </a:endParaRPr>
                    </a:p>
                  </a:txBody>
                  <a:tcPr marL="57831" marR="57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50">
                          <a:latin typeface="Calibri"/>
                          <a:ea typeface="Calibri"/>
                          <a:cs typeface="Calibri"/>
                        </a:rPr>
                        <a:t>3</a:t>
                      </a:r>
                      <a:endParaRPr lang="tr-TR" sz="1100">
                        <a:latin typeface="Calibri"/>
                        <a:ea typeface="Calibri"/>
                        <a:cs typeface="Times New Roman"/>
                      </a:endParaRPr>
                    </a:p>
                  </a:txBody>
                  <a:tcPr marL="57831" marR="57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50">
                          <a:latin typeface="Calibri"/>
                          <a:ea typeface="Calibri"/>
                          <a:cs typeface="Calibri"/>
                        </a:rPr>
                        <a:t>4</a:t>
                      </a:r>
                      <a:endParaRPr lang="tr-TR" sz="1100">
                        <a:latin typeface="Calibri"/>
                        <a:ea typeface="Calibri"/>
                        <a:cs typeface="Times New Roman"/>
                      </a:endParaRPr>
                    </a:p>
                  </a:txBody>
                  <a:tcPr marL="57831" marR="57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50">
                          <a:latin typeface="Calibri"/>
                          <a:ea typeface="Calibri"/>
                          <a:cs typeface="Calibri"/>
                        </a:rPr>
                        <a:t>5</a:t>
                      </a:r>
                      <a:endParaRPr lang="tr-TR" sz="1100">
                        <a:latin typeface="Calibri"/>
                        <a:ea typeface="Calibri"/>
                        <a:cs typeface="Times New Roman"/>
                      </a:endParaRPr>
                    </a:p>
                  </a:txBody>
                  <a:tcPr marL="57831" marR="57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50">
                          <a:latin typeface="Calibri"/>
                          <a:ea typeface="Calibri"/>
                          <a:cs typeface="Calibri"/>
                        </a:rPr>
                        <a:t>5</a:t>
                      </a:r>
                      <a:endParaRPr lang="tr-TR" sz="1100">
                        <a:latin typeface="Calibri"/>
                        <a:ea typeface="Calibri"/>
                        <a:cs typeface="Times New Roman"/>
                      </a:endParaRPr>
                    </a:p>
                  </a:txBody>
                  <a:tcPr marL="57831" marR="57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50">
                          <a:latin typeface="Calibri"/>
                          <a:ea typeface="Calibri"/>
                          <a:cs typeface="Calibri"/>
                        </a:rPr>
                        <a:t>3</a:t>
                      </a:r>
                      <a:endParaRPr lang="tr-TR" sz="1100">
                        <a:latin typeface="Calibri"/>
                        <a:ea typeface="Calibri"/>
                        <a:cs typeface="Times New Roman"/>
                      </a:endParaRPr>
                    </a:p>
                  </a:txBody>
                  <a:tcPr marL="57831" marR="57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50">
                          <a:latin typeface="Calibri"/>
                          <a:ea typeface="Calibri"/>
                          <a:cs typeface="Calibri"/>
                        </a:rPr>
                        <a:t>10</a:t>
                      </a:r>
                      <a:endParaRPr lang="tr-TR" sz="1100">
                        <a:latin typeface="Calibri"/>
                        <a:ea typeface="Calibri"/>
                        <a:cs typeface="Times New Roman"/>
                      </a:endParaRPr>
                    </a:p>
                  </a:txBody>
                  <a:tcPr marL="57831" marR="57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496">
                <a:tc>
                  <a:txBody>
                    <a:bodyPr/>
                    <a:lstStyle/>
                    <a:p>
                      <a:pPr>
                        <a:lnSpc>
                          <a:spcPct val="115000"/>
                        </a:lnSpc>
                        <a:spcAft>
                          <a:spcPts val="0"/>
                        </a:spcAft>
                      </a:pPr>
                      <a:r>
                        <a:rPr lang="tr-TR" sz="1050">
                          <a:latin typeface="Calibri"/>
                          <a:ea typeface="Calibri"/>
                          <a:cs typeface="Calibri"/>
                        </a:rPr>
                        <a:t>Akreditasyon Kurulu Eğitim Toplantısı</a:t>
                      </a:r>
                      <a:endParaRPr lang="tr-TR" sz="1100">
                        <a:latin typeface="Calibri"/>
                        <a:ea typeface="Calibri"/>
                        <a:cs typeface="Times New Roman"/>
                      </a:endParaRPr>
                    </a:p>
                  </a:txBody>
                  <a:tcPr marL="57831" marR="57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lnSpc>
                          <a:spcPct val="115000"/>
                        </a:lnSpc>
                        <a:spcAft>
                          <a:spcPts val="0"/>
                        </a:spcAft>
                      </a:pPr>
                      <a:r>
                        <a:rPr lang="tr-TR" sz="1050">
                          <a:latin typeface="Calibri"/>
                          <a:ea typeface="Calibri"/>
                          <a:cs typeface="Calibri"/>
                        </a:rPr>
                        <a:t>4</a:t>
                      </a:r>
                      <a:endParaRPr lang="tr-TR" sz="1100">
                        <a:latin typeface="Calibri"/>
                        <a:ea typeface="Calibri"/>
                        <a:cs typeface="Times New Roman"/>
                      </a:endParaRPr>
                    </a:p>
                  </a:txBody>
                  <a:tcPr marL="57831" marR="57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50">
                          <a:latin typeface="Calibri"/>
                          <a:ea typeface="Calibri"/>
                          <a:cs typeface="Calibri"/>
                        </a:rPr>
                        <a:t>-</a:t>
                      </a:r>
                      <a:endParaRPr lang="tr-TR" sz="1100">
                        <a:latin typeface="Calibri"/>
                        <a:ea typeface="Calibri"/>
                        <a:cs typeface="Times New Roman"/>
                      </a:endParaRPr>
                    </a:p>
                  </a:txBody>
                  <a:tcPr marL="57831" marR="57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50">
                          <a:latin typeface="Calibri"/>
                          <a:ea typeface="Calibri"/>
                          <a:cs typeface="Calibri"/>
                        </a:rPr>
                        <a:t>-</a:t>
                      </a:r>
                      <a:endParaRPr lang="tr-TR" sz="1100">
                        <a:latin typeface="Calibri"/>
                        <a:ea typeface="Calibri"/>
                        <a:cs typeface="Times New Roman"/>
                      </a:endParaRPr>
                    </a:p>
                  </a:txBody>
                  <a:tcPr marL="57831" marR="57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50">
                          <a:latin typeface="Calibri"/>
                          <a:ea typeface="Calibri"/>
                          <a:cs typeface="Calibri"/>
                        </a:rPr>
                        <a:t>-</a:t>
                      </a:r>
                      <a:endParaRPr lang="tr-TR" sz="1100">
                        <a:latin typeface="Calibri"/>
                        <a:ea typeface="Calibri"/>
                        <a:cs typeface="Times New Roman"/>
                      </a:endParaRPr>
                    </a:p>
                  </a:txBody>
                  <a:tcPr marL="57831" marR="57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50">
                          <a:latin typeface="Calibri"/>
                          <a:ea typeface="Calibri"/>
                          <a:cs typeface="Calibri"/>
                        </a:rPr>
                        <a:t>-</a:t>
                      </a:r>
                      <a:endParaRPr lang="tr-TR" sz="1100">
                        <a:latin typeface="Calibri"/>
                        <a:ea typeface="Calibri"/>
                        <a:cs typeface="Times New Roman"/>
                      </a:endParaRPr>
                    </a:p>
                  </a:txBody>
                  <a:tcPr marL="57831" marR="57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50">
                          <a:latin typeface="Calibri"/>
                          <a:ea typeface="Calibri"/>
                          <a:cs typeface="Calibri"/>
                        </a:rPr>
                        <a:t>-</a:t>
                      </a:r>
                      <a:endParaRPr lang="tr-TR" sz="1100">
                        <a:latin typeface="Calibri"/>
                        <a:ea typeface="Calibri"/>
                        <a:cs typeface="Times New Roman"/>
                      </a:endParaRPr>
                    </a:p>
                  </a:txBody>
                  <a:tcPr marL="57831" marR="57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50">
                          <a:latin typeface="Calibri"/>
                          <a:ea typeface="Calibri"/>
                          <a:cs typeface="Calibri"/>
                        </a:rPr>
                        <a:t>4</a:t>
                      </a:r>
                      <a:endParaRPr lang="tr-TR" sz="1100">
                        <a:latin typeface="Calibri"/>
                        <a:ea typeface="Calibri"/>
                        <a:cs typeface="Times New Roman"/>
                      </a:endParaRPr>
                    </a:p>
                  </a:txBody>
                  <a:tcPr marL="57831" marR="57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496">
                <a:tc>
                  <a:txBody>
                    <a:bodyPr/>
                    <a:lstStyle/>
                    <a:p>
                      <a:pPr>
                        <a:lnSpc>
                          <a:spcPct val="115000"/>
                        </a:lnSpc>
                        <a:spcAft>
                          <a:spcPts val="0"/>
                        </a:spcAft>
                      </a:pPr>
                      <a:r>
                        <a:rPr lang="tr-TR" sz="1050">
                          <a:latin typeface="Calibri"/>
                          <a:ea typeface="Calibri"/>
                          <a:cs typeface="Calibri"/>
                        </a:rPr>
                        <a:t>Akreditasyon Paydaş Toplantısı</a:t>
                      </a:r>
                      <a:endParaRPr lang="tr-TR" sz="1100">
                        <a:latin typeface="Calibri"/>
                        <a:ea typeface="Calibri"/>
                        <a:cs typeface="Times New Roman"/>
                      </a:endParaRPr>
                    </a:p>
                  </a:txBody>
                  <a:tcPr marL="57831" marR="57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lnSpc>
                          <a:spcPct val="115000"/>
                        </a:lnSpc>
                        <a:spcAft>
                          <a:spcPts val="0"/>
                        </a:spcAft>
                      </a:pPr>
                      <a:r>
                        <a:rPr lang="tr-TR" sz="1050">
                          <a:latin typeface="Calibri"/>
                          <a:ea typeface="Calibri"/>
                          <a:cs typeface="Calibri"/>
                        </a:rPr>
                        <a:t>1</a:t>
                      </a:r>
                      <a:endParaRPr lang="tr-TR" sz="1100">
                        <a:latin typeface="Calibri"/>
                        <a:ea typeface="Calibri"/>
                        <a:cs typeface="Times New Roman"/>
                      </a:endParaRPr>
                    </a:p>
                  </a:txBody>
                  <a:tcPr marL="57831" marR="57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50">
                          <a:latin typeface="Calibri"/>
                          <a:ea typeface="Calibri"/>
                          <a:cs typeface="Calibri"/>
                        </a:rPr>
                        <a:t>-</a:t>
                      </a:r>
                      <a:endParaRPr lang="tr-TR" sz="1100">
                        <a:latin typeface="Calibri"/>
                        <a:ea typeface="Calibri"/>
                        <a:cs typeface="Times New Roman"/>
                      </a:endParaRPr>
                    </a:p>
                  </a:txBody>
                  <a:tcPr marL="57831" marR="57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50">
                          <a:latin typeface="Calibri"/>
                          <a:ea typeface="Calibri"/>
                          <a:cs typeface="Calibri"/>
                        </a:rPr>
                        <a:t>1</a:t>
                      </a:r>
                      <a:endParaRPr lang="tr-TR" sz="1100">
                        <a:latin typeface="Calibri"/>
                        <a:ea typeface="Calibri"/>
                        <a:cs typeface="Times New Roman"/>
                      </a:endParaRPr>
                    </a:p>
                  </a:txBody>
                  <a:tcPr marL="57831" marR="57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50">
                          <a:latin typeface="Calibri"/>
                          <a:ea typeface="Calibri"/>
                          <a:cs typeface="Calibri"/>
                        </a:rPr>
                        <a:t>-</a:t>
                      </a:r>
                      <a:endParaRPr lang="tr-TR" sz="1100">
                        <a:latin typeface="Calibri"/>
                        <a:ea typeface="Calibri"/>
                        <a:cs typeface="Times New Roman"/>
                      </a:endParaRPr>
                    </a:p>
                  </a:txBody>
                  <a:tcPr marL="57831" marR="57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50">
                          <a:latin typeface="Calibri"/>
                          <a:ea typeface="Calibri"/>
                          <a:cs typeface="Calibri"/>
                        </a:rPr>
                        <a:t>-</a:t>
                      </a:r>
                      <a:endParaRPr lang="tr-TR" sz="1100">
                        <a:latin typeface="Calibri"/>
                        <a:ea typeface="Calibri"/>
                        <a:cs typeface="Times New Roman"/>
                      </a:endParaRPr>
                    </a:p>
                  </a:txBody>
                  <a:tcPr marL="57831" marR="57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50">
                          <a:latin typeface="Calibri"/>
                          <a:ea typeface="Calibri"/>
                          <a:cs typeface="Calibri"/>
                        </a:rPr>
                        <a:t>-</a:t>
                      </a:r>
                      <a:endParaRPr lang="tr-TR" sz="1100">
                        <a:latin typeface="Calibri"/>
                        <a:ea typeface="Calibri"/>
                        <a:cs typeface="Times New Roman"/>
                      </a:endParaRPr>
                    </a:p>
                  </a:txBody>
                  <a:tcPr marL="57831" marR="57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50">
                          <a:latin typeface="Calibri"/>
                          <a:ea typeface="Calibri"/>
                          <a:cs typeface="Calibri"/>
                        </a:rPr>
                        <a:t>1</a:t>
                      </a:r>
                      <a:endParaRPr lang="tr-TR" sz="1100">
                        <a:latin typeface="Calibri"/>
                        <a:ea typeface="Calibri"/>
                        <a:cs typeface="Times New Roman"/>
                      </a:endParaRPr>
                    </a:p>
                  </a:txBody>
                  <a:tcPr marL="57831" marR="57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496">
                <a:tc>
                  <a:txBody>
                    <a:bodyPr/>
                    <a:lstStyle/>
                    <a:p>
                      <a:pPr>
                        <a:lnSpc>
                          <a:spcPct val="115000"/>
                        </a:lnSpc>
                        <a:spcAft>
                          <a:spcPts val="0"/>
                        </a:spcAft>
                      </a:pPr>
                      <a:r>
                        <a:rPr lang="tr-TR" sz="1050">
                          <a:latin typeface="Calibri"/>
                          <a:ea typeface="Calibri"/>
                          <a:cs typeface="Calibri"/>
                        </a:rPr>
                        <a:t>Alt Çalışma Grupları  Toplantı Sayısı</a:t>
                      </a:r>
                      <a:endParaRPr lang="tr-TR" sz="1100">
                        <a:latin typeface="Calibri"/>
                        <a:ea typeface="Calibri"/>
                        <a:cs typeface="Times New Roman"/>
                      </a:endParaRPr>
                    </a:p>
                  </a:txBody>
                  <a:tcPr marL="57831" marR="57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lnSpc>
                          <a:spcPct val="115000"/>
                        </a:lnSpc>
                        <a:spcAft>
                          <a:spcPts val="0"/>
                        </a:spcAft>
                      </a:pPr>
                      <a:r>
                        <a:rPr lang="tr-TR" sz="1050">
                          <a:latin typeface="Calibri"/>
                          <a:ea typeface="Calibri"/>
                          <a:cs typeface="Calibri"/>
                        </a:rPr>
                        <a:t>41</a:t>
                      </a:r>
                      <a:endParaRPr lang="tr-TR" sz="1100">
                        <a:latin typeface="Calibri"/>
                        <a:ea typeface="Calibri"/>
                        <a:cs typeface="Times New Roman"/>
                      </a:endParaRPr>
                    </a:p>
                  </a:txBody>
                  <a:tcPr marL="57831" marR="57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50">
                          <a:latin typeface="Calibri"/>
                          <a:ea typeface="Calibri"/>
                          <a:cs typeface="Calibri"/>
                        </a:rPr>
                        <a:t>12</a:t>
                      </a:r>
                      <a:endParaRPr lang="tr-TR" sz="1100">
                        <a:latin typeface="Calibri"/>
                        <a:ea typeface="Calibri"/>
                        <a:cs typeface="Times New Roman"/>
                      </a:endParaRPr>
                    </a:p>
                  </a:txBody>
                  <a:tcPr marL="57831" marR="57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50">
                          <a:latin typeface="Calibri"/>
                          <a:ea typeface="Calibri"/>
                          <a:cs typeface="Calibri"/>
                        </a:rPr>
                        <a:t>27</a:t>
                      </a:r>
                      <a:endParaRPr lang="tr-TR" sz="1100">
                        <a:latin typeface="Calibri"/>
                        <a:ea typeface="Calibri"/>
                        <a:cs typeface="Times New Roman"/>
                      </a:endParaRPr>
                    </a:p>
                  </a:txBody>
                  <a:tcPr marL="57831" marR="57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50">
                          <a:latin typeface="Calibri"/>
                          <a:ea typeface="Calibri"/>
                          <a:cs typeface="Calibri"/>
                        </a:rPr>
                        <a:t>36</a:t>
                      </a:r>
                      <a:endParaRPr lang="tr-TR" sz="1100">
                        <a:latin typeface="Calibri"/>
                        <a:ea typeface="Calibri"/>
                        <a:cs typeface="Times New Roman"/>
                      </a:endParaRPr>
                    </a:p>
                  </a:txBody>
                  <a:tcPr marL="57831" marR="57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50">
                          <a:latin typeface="Calibri"/>
                          <a:ea typeface="Calibri"/>
                          <a:cs typeface="Calibri"/>
                        </a:rPr>
                        <a:t>22</a:t>
                      </a:r>
                      <a:endParaRPr lang="tr-TR" sz="1100">
                        <a:latin typeface="Calibri"/>
                        <a:ea typeface="Calibri"/>
                        <a:cs typeface="Times New Roman"/>
                      </a:endParaRPr>
                    </a:p>
                  </a:txBody>
                  <a:tcPr marL="57831" marR="57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50">
                          <a:latin typeface="Calibri"/>
                          <a:ea typeface="Calibri"/>
                          <a:cs typeface="Calibri"/>
                        </a:rPr>
                        <a:t>10</a:t>
                      </a:r>
                      <a:endParaRPr lang="tr-TR" sz="1100">
                        <a:latin typeface="Calibri"/>
                        <a:ea typeface="Calibri"/>
                        <a:cs typeface="Times New Roman"/>
                      </a:endParaRPr>
                    </a:p>
                  </a:txBody>
                  <a:tcPr marL="57831" marR="57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50">
                          <a:latin typeface="Calibri"/>
                          <a:ea typeface="Calibri"/>
                          <a:cs typeface="Calibri"/>
                        </a:rPr>
                        <a:t>60</a:t>
                      </a:r>
                      <a:endParaRPr lang="tr-TR" sz="1100">
                        <a:latin typeface="Calibri"/>
                        <a:ea typeface="Calibri"/>
                        <a:cs typeface="Times New Roman"/>
                      </a:endParaRPr>
                    </a:p>
                  </a:txBody>
                  <a:tcPr marL="57831" marR="57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496">
                <a:tc>
                  <a:txBody>
                    <a:bodyPr/>
                    <a:lstStyle/>
                    <a:p>
                      <a:pPr>
                        <a:lnSpc>
                          <a:spcPct val="115000"/>
                        </a:lnSpc>
                        <a:spcAft>
                          <a:spcPts val="0"/>
                        </a:spcAft>
                      </a:pPr>
                      <a:r>
                        <a:rPr lang="tr-TR" sz="1050">
                          <a:latin typeface="Calibri"/>
                          <a:ea typeface="Calibri"/>
                          <a:cs typeface="Calibri"/>
                        </a:rPr>
                        <a:t>Akreditasyon Grup Başkanları Değerlendirme Toplantısı</a:t>
                      </a:r>
                      <a:endParaRPr lang="tr-TR" sz="1100">
                        <a:latin typeface="Calibri"/>
                        <a:ea typeface="Calibri"/>
                        <a:cs typeface="Times New Roman"/>
                      </a:endParaRPr>
                    </a:p>
                  </a:txBody>
                  <a:tcPr marL="57831" marR="57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lnSpc>
                          <a:spcPct val="115000"/>
                        </a:lnSpc>
                        <a:spcAft>
                          <a:spcPts val="0"/>
                        </a:spcAft>
                      </a:pPr>
                      <a:r>
                        <a:rPr lang="tr-TR" sz="1050">
                          <a:latin typeface="Calibri"/>
                          <a:ea typeface="Calibri"/>
                          <a:cs typeface="Calibri"/>
                        </a:rPr>
                        <a:t>5</a:t>
                      </a:r>
                      <a:endParaRPr lang="tr-TR" sz="1100">
                        <a:latin typeface="Calibri"/>
                        <a:ea typeface="Calibri"/>
                        <a:cs typeface="Times New Roman"/>
                      </a:endParaRPr>
                    </a:p>
                  </a:txBody>
                  <a:tcPr marL="57831" marR="57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50">
                          <a:latin typeface="Calibri"/>
                          <a:ea typeface="Calibri"/>
                          <a:cs typeface="Calibri"/>
                        </a:rPr>
                        <a:t>3</a:t>
                      </a:r>
                      <a:endParaRPr lang="tr-TR" sz="1100">
                        <a:latin typeface="Calibri"/>
                        <a:ea typeface="Calibri"/>
                        <a:cs typeface="Times New Roman"/>
                      </a:endParaRPr>
                    </a:p>
                  </a:txBody>
                  <a:tcPr marL="57831" marR="57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50">
                          <a:latin typeface="Calibri"/>
                          <a:ea typeface="Calibri"/>
                          <a:cs typeface="Calibri"/>
                        </a:rPr>
                        <a:t>5</a:t>
                      </a:r>
                      <a:endParaRPr lang="tr-TR" sz="1100">
                        <a:latin typeface="Calibri"/>
                        <a:ea typeface="Calibri"/>
                        <a:cs typeface="Times New Roman"/>
                      </a:endParaRPr>
                    </a:p>
                  </a:txBody>
                  <a:tcPr marL="57831" marR="57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50">
                          <a:latin typeface="Calibri"/>
                          <a:ea typeface="Calibri"/>
                          <a:cs typeface="Calibri"/>
                        </a:rPr>
                        <a:t>3</a:t>
                      </a:r>
                      <a:endParaRPr lang="tr-TR" sz="1100">
                        <a:latin typeface="Calibri"/>
                        <a:ea typeface="Calibri"/>
                        <a:cs typeface="Times New Roman"/>
                      </a:endParaRPr>
                    </a:p>
                  </a:txBody>
                  <a:tcPr marL="57831" marR="57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50">
                          <a:latin typeface="Calibri"/>
                          <a:ea typeface="Calibri"/>
                          <a:cs typeface="Calibri"/>
                        </a:rPr>
                        <a:t>3</a:t>
                      </a:r>
                      <a:endParaRPr lang="tr-TR" sz="1100">
                        <a:latin typeface="Calibri"/>
                        <a:ea typeface="Calibri"/>
                        <a:cs typeface="Times New Roman"/>
                      </a:endParaRPr>
                    </a:p>
                  </a:txBody>
                  <a:tcPr marL="57831" marR="57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50">
                          <a:latin typeface="Calibri"/>
                          <a:ea typeface="Calibri"/>
                          <a:cs typeface="Calibri"/>
                        </a:rPr>
                        <a:t>2</a:t>
                      </a:r>
                      <a:endParaRPr lang="tr-TR" sz="1100">
                        <a:latin typeface="Calibri"/>
                        <a:ea typeface="Calibri"/>
                        <a:cs typeface="Times New Roman"/>
                      </a:endParaRPr>
                    </a:p>
                  </a:txBody>
                  <a:tcPr marL="57831" marR="57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50">
                          <a:latin typeface="Calibri"/>
                          <a:ea typeface="Calibri"/>
                          <a:cs typeface="Calibri"/>
                        </a:rPr>
                        <a:t>6</a:t>
                      </a:r>
                      <a:endParaRPr lang="tr-TR" sz="1100">
                        <a:latin typeface="Calibri"/>
                        <a:ea typeface="Calibri"/>
                        <a:cs typeface="Times New Roman"/>
                      </a:endParaRPr>
                    </a:p>
                  </a:txBody>
                  <a:tcPr marL="57831" marR="57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496">
                <a:tc>
                  <a:txBody>
                    <a:bodyPr/>
                    <a:lstStyle/>
                    <a:p>
                      <a:pPr>
                        <a:lnSpc>
                          <a:spcPct val="115000"/>
                        </a:lnSpc>
                        <a:spcAft>
                          <a:spcPts val="0"/>
                        </a:spcAft>
                      </a:pPr>
                      <a:r>
                        <a:rPr lang="tr-TR" sz="1050">
                          <a:latin typeface="Calibri"/>
                          <a:ea typeface="Calibri"/>
                          <a:cs typeface="Calibri"/>
                        </a:rPr>
                        <a:t>Akreditasyon Kurulu  Bilgilendirme Toplantıları</a:t>
                      </a:r>
                      <a:endParaRPr lang="tr-TR" sz="1100">
                        <a:latin typeface="Calibri"/>
                        <a:ea typeface="Calibri"/>
                        <a:cs typeface="Times New Roman"/>
                      </a:endParaRPr>
                    </a:p>
                  </a:txBody>
                  <a:tcPr marL="57831" marR="57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lnSpc>
                          <a:spcPct val="115000"/>
                        </a:lnSpc>
                        <a:spcAft>
                          <a:spcPts val="0"/>
                        </a:spcAft>
                      </a:pPr>
                      <a:r>
                        <a:rPr lang="tr-TR" sz="1050">
                          <a:latin typeface="Calibri"/>
                          <a:ea typeface="Calibri"/>
                          <a:cs typeface="Calibri"/>
                        </a:rPr>
                        <a:t>8</a:t>
                      </a:r>
                      <a:endParaRPr lang="tr-TR" sz="1100">
                        <a:latin typeface="Calibri"/>
                        <a:ea typeface="Calibri"/>
                        <a:cs typeface="Times New Roman"/>
                      </a:endParaRPr>
                    </a:p>
                  </a:txBody>
                  <a:tcPr marL="57831" marR="57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50">
                          <a:latin typeface="Calibri"/>
                          <a:ea typeface="Calibri"/>
                          <a:cs typeface="Calibri"/>
                        </a:rPr>
                        <a:t>3</a:t>
                      </a:r>
                      <a:endParaRPr lang="tr-TR" sz="1100">
                        <a:latin typeface="Calibri"/>
                        <a:ea typeface="Calibri"/>
                        <a:cs typeface="Times New Roman"/>
                      </a:endParaRPr>
                    </a:p>
                  </a:txBody>
                  <a:tcPr marL="57831" marR="57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50" dirty="0">
                          <a:latin typeface="Calibri"/>
                          <a:ea typeface="Calibri"/>
                          <a:cs typeface="Calibri"/>
                        </a:rPr>
                        <a:t>2</a:t>
                      </a:r>
                      <a:endParaRPr lang="tr-TR" sz="1100" dirty="0">
                        <a:latin typeface="Calibri"/>
                        <a:ea typeface="Calibri"/>
                        <a:cs typeface="Times New Roman"/>
                      </a:endParaRPr>
                    </a:p>
                  </a:txBody>
                  <a:tcPr marL="57831" marR="57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50">
                          <a:latin typeface="Calibri"/>
                          <a:ea typeface="Calibri"/>
                          <a:cs typeface="Calibri"/>
                        </a:rPr>
                        <a:t>11</a:t>
                      </a:r>
                      <a:endParaRPr lang="tr-TR" sz="1100">
                        <a:latin typeface="Calibri"/>
                        <a:ea typeface="Calibri"/>
                        <a:cs typeface="Times New Roman"/>
                      </a:endParaRPr>
                    </a:p>
                  </a:txBody>
                  <a:tcPr marL="57831" marR="57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50">
                          <a:latin typeface="Calibri"/>
                          <a:ea typeface="Calibri"/>
                          <a:cs typeface="Calibri"/>
                        </a:rPr>
                        <a:t>6</a:t>
                      </a:r>
                      <a:endParaRPr lang="tr-TR" sz="1100">
                        <a:latin typeface="Calibri"/>
                        <a:ea typeface="Calibri"/>
                        <a:cs typeface="Times New Roman"/>
                      </a:endParaRPr>
                    </a:p>
                  </a:txBody>
                  <a:tcPr marL="57831" marR="57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50">
                          <a:latin typeface="Calibri"/>
                          <a:ea typeface="Calibri"/>
                          <a:cs typeface="Calibri"/>
                        </a:rPr>
                        <a:t>2</a:t>
                      </a:r>
                      <a:endParaRPr lang="tr-TR" sz="1100">
                        <a:latin typeface="Calibri"/>
                        <a:ea typeface="Calibri"/>
                        <a:cs typeface="Times New Roman"/>
                      </a:endParaRPr>
                    </a:p>
                  </a:txBody>
                  <a:tcPr marL="57831" marR="57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50">
                          <a:latin typeface="Calibri"/>
                          <a:ea typeface="Calibri"/>
                          <a:cs typeface="Calibri"/>
                        </a:rPr>
                        <a:t>6</a:t>
                      </a:r>
                      <a:endParaRPr lang="tr-TR" sz="1100">
                        <a:latin typeface="Calibri"/>
                        <a:ea typeface="Calibri"/>
                        <a:cs typeface="Times New Roman"/>
                      </a:endParaRPr>
                    </a:p>
                  </a:txBody>
                  <a:tcPr marL="57831" marR="57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496">
                <a:tc>
                  <a:txBody>
                    <a:bodyPr/>
                    <a:lstStyle/>
                    <a:p>
                      <a:pPr>
                        <a:lnSpc>
                          <a:spcPct val="115000"/>
                        </a:lnSpc>
                        <a:spcAft>
                          <a:spcPts val="0"/>
                        </a:spcAft>
                      </a:pPr>
                      <a:r>
                        <a:rPr lang="tr-TR" sz="1050">
                          <a:latin typeface="Calibri"/>
                          <a:ea typeface="Calibri"/>
                          <a:cs typeface="Calibri"/>
                        </a:rPr>
                        <a:t>Akreditasyon Gruplarının Yaptığı Öneriler</a:t>
                      </a:r>
                      <a:endParaRPr lang="tr-TR" sz="1100">
                        <a:latin typeface="Calibri"/>
                        <a:ea typeface="Calibri"/>
                        <a:cs typeface="Times New Roman"/>
                      </a:endParaRPr>
                    </a:p>
                  </a:txBody>
                  <a:tcPr marL="57831" marR="57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lnSpc>
                          <a:spcPct val="115000"/>
                        </a:lnSpc>
                        <a:spcAft>
                          <a:spcPts val="0"/>
                        </a:spcAft>
                      </a:pPr>
                      <a:r>
                        <a:rPr lang="tr-TR" sz="1050">
                          <a:latin typeface="Calibri"/>
                          <a:ea typeface="Calibri"/>
                          <a:cs typeface="Calibri"/>
                        </a:rPr>
                        <a:t>15</a:t>
                      </a:r>
                      <a:endParaRPr lang="tr-TR" sz="1100">
                        <a:latin typeface="Calibri"/>
                        <a:ea typeface="Calibri"/>
                        <a:cs typeface="Times New Roman"/>
                      </a:endParaRPr>
                    </a:p>
                  </a:txBody>
                  <a:tcPr marL="57831" marR="57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50">
                          <a:latin typeface="Calibri"/>
                          <a:ea typeface="Calibri"/>
                          <a:cs typeface="Calibri"/>
                        </a:rPr>
                        <a:t>11</a:t>
                      </a:r>
                      <a:endParaRPr lang="tr-TR" sz="1100">
                        <a:latin typeface="Calibri"/>
                        <a:ea typeface="Calibri"/>
                        <a:cs typeface="Times New Roman"/>
                      </a:endParaRPr>
                    </a:p>
                  </a:txBody>
                  <a:tcPr marL="57831" marR="57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50">
                          <a:latin typeface="Calibri"/>
                          <a:ea typeface="Calibri"/>
                          <a:cs typeface="Calibri"/>
                        </a:rPr>
                        <a:t>18</a:t>
                      </a:r>
                      <a:endParaRPr lang="tr-TR" sz="1100">
                        <a:latin typeface="Calibri"/>
                        <a:ea typeface="Calibri"/>
                        <a:cs typeface="Times New Roman"/>
                      </a:endParaRPr>
                    </a:p>
                  </a:txBody>
                  <a:tcPr marL="57831" marR="57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50">
                          <a:latin typeface="Calibri"/>
                          <a:ea typeface="Calibri"/>
                          <a:cs typeface="Calibri"/>
                        </a:rPr>
                        <a:t>25</a:t>
                      </a:r>
                      <a:endParaRPr lang="tr-TR" sz="1100">
                        <a:latin typeface="Calibri"/>
                        <a:ea typeface="Calibri"/>
                        <a:cs typeface="Times New Roman"/>
                      </a:endParaRPr>
                    </a:p>
                  </a:txBody>
                  <a:tcPr marL="57831" marR="57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50">
                          <a:latin typeface="Calibri"/>
                          <a:ea typeface="Calibri"/>
                          <a:cs typeface="Calibri"/>
                        </a:rPr>
                        <a:t>24</a:t>
                      </a:r>
                      <a:endParaRPr lang="tr-TR" sz="1100">
                        <a:latin typeface="Calibri"/>
                        <a:ea typeface="Calibri"/>
                        <a:cs typeface="Times New Roman"/>
                      </a:endParaRPr>
                    </a:p>
                  </a:txBody>
                  <a:tcPr marL="57831" marR="57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50">
                          <a:latin typeface="Calibri"/>
                          <a:ea typeface="Calibri"/>
                          <a:cs typeface="Calibri"/>
                        </a:rPr>
                        <a:t>10</a:t>
                      </a:r>
                      <a:endParaRPr lang="tr-TR" sz="1100">
                        <a:latin typeface="Calibri"/>
                        <a:ea typeface="Calibri"/>
                        <a:cs typeface="Times New Roman"/>
                      </a:endParaRPr>
                    </a:p>
                  </a:txBody>
                  <a:tcPr marL="57831" marR="57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50">
                          <a:latin typeface="Calibri"/>
                          <a:ea typeface="Calibri"/>
                          <a:cs typeface="Calibri"/>
                        </a:rPr>
                        <a:t>38</a:t>
                      </a:r>
                      <a:endParaRPr lang="tr-TR" sz="1100">
                        <a:latin typeface="Calibri"/>
                        <a:ea typeface="Calibri"/>
                        <a:cs typeface="Times New Roman"/>
                      </a:endParaRPr>
                    </a:p>
                  </a:txBody>
                  <a:tcPr marL="57831" marR="57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496">
                <a:tc>
                  <a:txBody>
                    <a:bodyPr/>
                    <a:lstStyle/>
                    <a:p>
                      <a:pPr>
                        <a:lnSpc>
                          <a:spcPct val="115000"/>
                        </a:lnSpc>
                        <a:spcAft>
                          <a:spcPts val="0"/>
                        </a:spcAft>
                      </a:pPr>
                      <a:r>
                        <a:rPr lang="tr-TR" sz="1050">
                          <a:latin typeface="Calibri"/>
                          <a:ea typeface="Calibri"/>
                          <a:cs typeface="Calibri"/>
                        </a:rPr>
                        <a:t>TEPDAD Dış Değerlendirme Ziyareti</a:t>
                      </a:r>
                      <a:endParaRPr lang="tr-TR" sz="1100">
                        <a:latin typeface="Calibri"/>
                        <a:ea typeface="Calibri"/>
                        <a:cs typeface="Times New Roman"/>
                      </a:endParaRPr>
                    </a:p>
                  </a:txBody>
                  <a:tcPr marL="57831" marR="57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lnSpc>
                          <a:spcPct val="115000"/>
                        </a:lnSpc>
                        <a:spcAft>
                          <a:spcPts val="0"/>
                        </a:spcAft>
                      </a:pPr>
                      <a:r>
                        <a:rPr lang="tr-TR" sz="1050">
                          <a:latin typeface="Calibri"/>
                          <a:ea typeface="Calibri"/>
                          <a:cs typeface="Calibri"/>
                        </a:rPr>
                        <a:t>ÖDZ-1</a:t>
                      </a:r>
                      <a:endParaRPr lang="tr-TR" sz="1100">
                        <a:latin typeface="Calibri"/>
                        <a:ea typeface="Calibri"/>
                        <a:cs typeface="Times New Roman"/>
                      </a:endParaRPr>
                    </a:p>
                  </a:txBody>
                  <a:tcPr marL="57831" marR="57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50">
                          <a:latin typeface="Calibri"/>
                          <a:ea typeface="Calibri"/>
                          <a:cs typeface="Calibri"/>
                        </a:rPr>
                        <a:t>ÖDZ-2</a:t>
                      </a:r>
                      <a:endParaRPr lang="tr-TR" sz="1100">
                        <a:latin typeface="Calibri"/>
                        <a:ea typeface="Calibri"/>
                        <a:cs typeface="Times New Roman"/>
                      </a:endParaRPr>
                    </a:p>
                  </a:txBody>
                  <a:tcPr marL="57831" marR="57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50">
                          <a:latin typeface="Calibri"/>
                          <a:ea typeface="Calibri"/>
                          <a:cs typeface="Calibri"/>
                        </a:rPr>
                        <a:t>A-ÖDZ-1</a:t>
                      </a:r>
                      <a:endParaRPr lang="tr-TR" sz="1100">
                        <a:latin typeface="Calibri"/>
                        <a:ea typeface="Calibri"/>
                        <a:cs typeface="Times New Roman"/>
                      </a:endParaRPr>
                    </a:p>
                  </a:txBody>
                  <a:tcPr marL="57831" marR="57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50">
                          <a:latin typeface="Calibri"/>
                          <a:ea typeface="Calibri"/>
                          <a:cs typeface="Calibri"/>
                        </a:rPr>
                        <a:t>-</a:t>
                      </a:r>
                      <a:endParaRPr lang="tr-TR" sz="1100">
                        <a:latin typeface="Calibri"/>
                        <a:ea typeface="Calibri"/>
                        <a:cs typeface="Times New Roman"/>
                      </a:endParaRPr>
                    </a:p>
                  </a:txBody>
                  <a:tcPr marL="57831" marR="57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50">
                          <a:latin typeface="Calibri"/>
                          <a:ea typeface="Calibri"/>
                          <a:cs typeface="Calibri"/>
                        </a:rPr>
                        <a:t>-</a:t>
                      </a:r>
                      <a:endParaRPr lang="tr-TR" sz="1100">
                        <a:latin typeface="Calibri"/>
                        <a:ea typeface="Calibri"/>
                        <a:cs typeface="Times New Roman"/>
                      </a:endParaRPr>
                    </a:p>
                  </a:txBody>
                  <a:tcPr marL="57831" marR="57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50">
                          <a:latin typeface="Calibri"/>
                          <a:ea typeface="Calibri"/>
                          <a:cs typeface="Calibri"/>
                        </a:rPr>
                        <a:t>-</a:t>
                      </a:r>
                      <a:endParaRPr lang="tr-TR" sz="1100">
                        <a:latin typeface="Calibri"/>
                        <a:ea typeface="Calibri"/>
                        <a:cs typeface="Times New Roman"/>
                      </a:endParaRPr>
                    </a:p>
                  </a:txBody>
                  <a:tcPr marL="57831" marR="57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50">
                          <a:latin typeface="Calibri"/>
                          <a:ea typeface="Calibri"/>
                          <a:cs typeface="Calibri"/>
                        </a:rPr>
                        <a:t>ÖDZ-3</a:t>
                      </a:r>
                      <a:endParaRPr lang="tr-TR" sz="1100">
                        <a:latin typeface="Calibri"/>
                        <a:ea typeface="Calibri"/>
                        <a:cs typeface="Times New Roman"/>
                      </a:endParaRPr>
                    </a:p>
                  </a:txBody>
                  <a:tcPr marL="57831" marR="57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496">
                <a:tc>
                  <a:txBody>
                    <a:bodyPr/>
                    <a:lstStyle/>
                    <a:p>
                      <a:pPr>
                        <a:lnSpc>
                          <a:spcPct val="115000"/>
                        </a:lnSpc>
                        <a:spcAft>
                          <a:spcPts val="0"/>
                        </a:spcAft>
                      </a:pPr>
                      <a:r>
                        <a:rPr lang="tr-TR" sz="1050">
                          <a:latin typeface="Calibri"/>
                          <a:ea typeface="Calibri"/>
                          <a:cs typeface="Calibri"/>
                        </a:rPr>
                        <a:t>TEPDAD için Hazırlanan Raporların Adları</a:t>
                      </a:r>
                      <a:endParaRPr lang="tr-TR" sz="1100">
                        <a:latin typeface="Calibri"/>
                        <a:ea typeface="Calibri"/>
                        <a:cs typeface="Times New Roman"/>
                      </a:endParaRPr>
                    </a:p>
                  </a:txBody>
                  <a:tcPr marL="57831" marR="57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lnSpc>
                          <a:spcPct val="115000"/>
                        </a:lnSpc>
                        <a:spcAft>
                          <a:spcPts val="0"/>
                        </a:spcAft>
                      </a:pPr>
                      <a:r>
                        <a:rPr lang="tr-TR" sz="1050">
                          <a:latin typeface="Calibri"/>
                          <a:ea typeface="Calibri"/>
                          <a:cs typeface="Calibri"/>
                        </a:rPr>
                        <a:t>ÖDR-1</a:t>
                      </a:r>
                      <a:endParaRPr lang="tr-TR" sz="1100">
                        <a:latin typeface="Calibri"/>
                        <a:ea typeface="Calibri"/>
                        <a:cs typeface="Times New Roman"/>
                      </a:endParaRPr>
                    </a:p>
                  </a:txBody>
                  <a:tcPr marL="57831" marR="57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50">
                          <a:latin typeface="Calibri"/>
                          <a:ea typeface="Calibri"/>
                          <a:cs typeface="Calibri"/>
                        </a:rPr>
                        <a:t>Ek ÖDR-2</a:t>
                      </a:r>
                      <a:endParaRPr lang="tr-TR" sz="1100">
                        <a:latin typeface="Calibri"/>
                        <a:ea typeface="Calibri"/>
                        <a:cs typeface="Times New Roman"/>
                      </a:endParaRPr>
                    </a:p>
                  </a:txBody>
                  <a:tcPr marL="57831" marR="57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50">
                          <a:latin typeface="Calibri"/>
                          <a:ea typeface="Calibri"/>
                          <a:cs typeface="Calibri"/>
                        </a:rPr>
                        <a:t>A-ÖDR-1</a:t>
                      </a:r>
                      <a:endParaRPr lang="tr-TR" sz="1100">
                        <a:latin typeface="Calibri"/>
                        <a:ea typeface="Calibri"/>
                        <a:cs typeface="Times New Roman"/>
                      </a:endParaRPr>
                    </a:p>
                  </a:txBody>
                  <a:tcPr marL="57831" marR="57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50">
                          <a:latin typeface="Calibri"/>
                          <a:ea typeface="Calibri"/>
                          <a:cs typeface="Calibri"/>
                        </a:rPr>
                        <a:t>GR-2018</a:t>
                      </a:r>
                      <a:endParaRPr lang="tr-TR" sz="1100">
                        <a:latin typeface="Calibri"/>
                        <a:ea typeface="Calibri"/>
                        <a:cs typeface="Times New Roman"/>
                      </a:endParaRPr>
                    </a:p>
                  </a:txBody>
                  <a:tcPr marL="57831" marR="57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50">
                          <a:latin typeface="Calibri"/>
                          <a:ea typeface="Calibri"/>
                          <a:cs typeface="Calibri"/>
                        </a:rPr>
                        <a:t>GR-2019</a:t>
                      </a:r>
                      <a:endParaRPr lang="tr-TR" sz="1100">
                        <a:latin typeface="Calibri"/>
                        <a:ea typeface="Calibri"/>
                        <a:cs typeface="Times New Roman"/>
                      </a:endParaRPr>
                    </a:p>
                  </a:txBody>
                  <a:tcPr marL="57831" marR="57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50">
                          <a:latin typeface="Calibri"/>
                          <a:ea typeface="Calibri"/>
                          <a:cs typeface="Calibri"/>
                        </a:rPr>
                        <a:t>Pandemi-1</a:t>
                      </a:r>
                      <a:endParaRPr lang="tr-TR" sz="1100">
                        <a:latin typeface="Calibri"/>
                        <a:ea typeface="Calibri"/>
                        <a:cs typeface="Times New Roman"/>
                      </a:endParaRPr>
                    </a:p>
                  </a:txBody>
                  <a:tcPr marL="57831" marR="57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50">
                          <a:latin typeface="Calibri"/>
                          <a:ea typeface="Calibri"/>
                          <a:cs typeface="Calibri"/>
                        </a:rPr>
                        <a:t>ÖDR-3</a:t>
                      </a:r>
                      <a:endParaRPr lang="tr-TR" sz="1100">
                        <a:latin typeface="Calibri"/>
                        <a:ea typeface="Calibri"/>
                        <a:cs typeface="Times New Roman"/>
                      </a:endParaRPr>
                    </a:p>
                  </a:txBody>
                  <a:tcPr marL="57831" marR="57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496">
                <a:tc>
                  <a:txBody>
                    <a:bodyPr/>
                    <a:lstStyle/>
                    <a:p>
                      <a:pPr>
                        <a:lnSpc>
                          <a:spcPct val="115000"/>
                        </a:lnSpc>
                        <a:spcAft>
                          <a:spcPts val="0"/>
                        </a:spcAft>
                      </a:pPr>
                      <a:r>
                        <a:rPr lang="tr-TR" sz="1050">
                          <a:latin typeface="Calibri"/>
                          <a:ea typeface="Calibri"/>
                          <a:cs typeface="Calibri"/>
                        </a:rPr>
                        <a:t>Hazırlanan ÖDR ve Diğer Raporların Sayfa Sayısı</a:t>
                      </a:r>
                      <a:endParaRPr lang="tr-TR" sz="1100">
                        <a:latin typeface="Calibri"/>
                        <a:ea typeface="Calibri"/>
                        <a:cs typeface="Times New Roman"/>
                      </a:endParaRPr>
                    </a:p>
                  </a:txBody>
                  <a:tcPr marL="57831" marR="57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lnSpc>
                          <a:spcPct val="115000"/>
                        </a:lnSpc>
                        <a:spcAft>
                          <a:spcPts val="0"/>
                        </a:spcAft>
                      </a:pPr>
                      <a:r>
                        <a:rPr lang="tr-TR" sz="1050">
                          <a:latin typeface="Calibri"/>
                          <a:ea typeface="Calibri"/>
                          <a:cs typeface="Calibri"/>
                        </a:rPr>
                        <a:t>205</a:t>
                      </a:r>
                      <a:endParaRPr lang="tr-TR" sz="1100">
                        <a:latin typeface="Calibri"/>
                        <a:ea typeface="Calibri"/>
                        <a:cs typeface="Times New Roman"/>
                      </a:endParaRPr>
                    </a:p>
                  </a:txBody>
                  <a:tcPr marL="57831" marR="57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50">
                          <a:latin typeface="Calibri"/>
                          <a:ea typeface="Calibri"/>
                          <a:cs typeface="Calibri"/>
                        </a:rPr>
                        <a:t>254</a:t>
                      </a:r>
                      <a:endParaRPr lang="tr-TR" sz="1100">
                        <a:latin typeface="Calibri"/>
                        <a:ea typeface="Calibri"/>
                        <a:cs typeface="Times New Roman"/>
                      </a:endParaRPr>
                    </a:p>
                  </a:txBody>
                  <a:tcPr marL="57831" marR="57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50">
                          <a:latin typeface="Calibri"/>
                          <a:ea typeface="Calibri"/>
                          <a:cs typeface="Calibri"/>
                        </a:rPr>
                        <a:t>157</a:t>
                      </a:r>
                      <a:endParaRPr lang="tr-TR" sz="1100">
                        <a:latin typeface="Calibri"/>
                        <a:ea typeface="Calibri"/>
                        <a:cs typeface="Times New Roman"/>
                      </a:endParaRPr>
                    </a:p>
                  </a:txBody>
                  <a:tcPr marL="57831" marR="57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50">
                          <a:latin typeface="Calibri"/>
                          <a:ea typeface="Calibri"/>
                          <a:cs typeface="Calibri"/>
                        </a:rPr>
                        <a:t>85</a:t>
                      </a:r>
                      <a:endParaRPr lang="tr-TR" sz="1100">
                        <a:latin typeface="Calibri"/>
                        <a:ea typeface="Calibri"/>
                        <a:cs typeface="Times New Roman"/>
                      </a:endParaRPr>
                    </a:p>
                  </a:txBody>
                  <a:tcPr marL="57831" marR="57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50">
                          <a:latin typeface="Calibri"/>
                          <a:ea typeface="Calibri"/>
                          <a:cs typeface="Calibri"/>
                        </a:rPr>
                        <a:t>109</a:t>
                      </a:r>
                      <a:endParaRPr lang="tr-TR" sz="1100">
                        <a:latin typeface="Calibri"/>
                        <a:ea typeface="Calibri"/>
                        <a:cs typeface="Times New Roman"/>
                      </a:endParaRPr>
                    </a:p>
                  </a:txBody>
                  <a:tcPr marL="57831" marR="57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50">
                          <a:latin typeface="Calibri"/>
                          <a:ea typeface="Calibri"/>
                          <a:cs typeface="Calibri"/>
                        </a:rPr>
                        <a:t>18</a:t>
                      </a:r>
                      <a:endParaRPr lang="tr-TR" sz="1100">
                        <a:latin typeface="Calibri"/>
                        <a:ea typeface="Calibri"/>
                        <a:cs typeface="Times New Roman"/>
                      </a:endParaRPr>
                    </a:p>
                  </a:txBody>
                  <a:tcPr marL="57831" marR="57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50">
                          <a:latin typeface="Calibri"/>
                          <a:ea typeface="Calibri"/>
                          <a:cs typeface="Calibri"/>
                        </a:rPr>
                        <a:t>398</a:t>
                      </a:r>
                      <a:endParaRPr lang="tr-TR" sz="1100">
                        <a:latin typeface="Calibri"/>
                        <a:ea typeface="Calibri"/>
                        <a:cs typeface="Times New Roman"/>
                      </a:endParaRPr>
                    </a:p>
                  </a:txBody>
                  <a:tcPr marL="57831" marR="57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496">
                <a:tc>
                  <a:txBody>
                    <a:bodyPr/>
                    <a:lstStyle/>
                    <a:p>
                      <a:pPr>
                        <a:lnSpc>
                          <a:spcPct val="115000"/>
                        </a:lnSpc>
                        <a:spcAft>
                          <a:spcPts val="0"/>
                        </a:spcAft>
                      </a:pPr>
                      <a:r>
                        <a:rPr lang="tr-TR" sz="1050">
                          <a:latin typeface="Calibri"/>
                          <a:ea typeface="Calibri"/>
                          <a:cs typeface="Calibri"/>
                        </a:rPr>
                        <a:t>Hazırlanan Rapor Eklerinin Cilt Sayısı</a:t>
                      </a:r>
                      <a:endParaRPr lang="tr-TR" sz="1100">
                        <a:latin typeface="Calibri"/>
                        <a:ea typeface="Calibri"/>
                        <a:cs typeface="Times New Roman"/>
                      </a:endParaRPr>
                    </a:p>
                  </a:txBody>
                  <a:tcPr marL="57831" marR="57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lnSpc>
                          <a:spcPct val="115000"/>
                        </a:lnSpc>
                        <a:spcAft>
                          <a:spcPts val="0"/>
                        </a:spcAft>
                      </a:pPr>
                      <a:r>
                        <a:rPr lang="tr-TR" sz="1050">
                          <a:latin typeface="Calibri"/>
                          <a:ea typeface="Calibri"/>
                          <a:cs typeface="Calibri"/>
                        </a:rPr>
                        <a:t>9</a:t>
                      </a:r>
                      <a:endParaRPr lang="tr-TR" sz="1100">
                        <a:latin typeface="Calibri"/>
                        <a:ea typeface="Calibri"/>
                        <a:cs typeface="Times New Roman"/>
                      </a:endParaRPr>
                    </a:p>
                  </a:txBody>
                  <a:tcPr marL="57831" marR="57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50">
                          <a:latin typeface="Calibri"/>
                          <a:ea typeface="Calibri"/>
                          <a:cs typeface="Calibri"/>
                        </a:rPr>
                        <a:t>4</a:t>
                      </a:r>
                      <a:endParaRPr lang="tr-TR" sz="1100">
                        <a:latin typeface="Calibri"/>
                        <a:ea typeface="Calibri"/>
                        <a:cs typeface="Times New Roman"/>
                      </a:endParaRPr>
                    </a:p>
                  </a:txBody>
                  <a:tcPr marL="57831" marR="57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50">
                          <a:latin typeface="Calibri"/>
                          <a:ea typeface="Calibri"/>
                          <a:cs typeface="Calibri"/>
                        </a:rPr>
                        <a:t>3</a:t>
                      </a:r>
                      <a:endParaRPr lang="tr-TR" sz="1100">
                        <a:latin typeface="Calibri"/>
                        <a:ea typeface="Calibri"/>
                        <a:cs typeface="Times New Roman"/>
                      </a:endParaRPr>
                    </a:p>
                  </a:txBody>
                  <a:tcPr marL="57831" marR="57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50">
                          <a:latin typeface="Calibri"/>
                          <a:ea typeface="Calibri"/>
                          <a:cs typeface="Calibri"/>
                        </a:rPr>
                        <a:t>5</a:t>
                      </a:r>
                      <a:endParaRPr lang="tr-TR" sz="1100">
                        <a:latin typeface="Calibri"/>
                        <a:ea typeface="Calibri"/>
                        <a:cs typeface="Times New Roman"/>
                      </a:endParaRPr>
                    </a:p>
                  </a:txBody>
                  <a:tcPr marL="57831" marR="57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50">
                          <a:latin typeface="Calibri"/>
                          <a:ea typeface="Calibri"/>
                          <a:cs typeface="Calibri"/>
                        </a:rPr>
                        <a:t>4</a:t>
                      </a:r>
                      <a:endParaRPr lang="tr-TR" sz="1100">
                        <a:latin typeface="Calibri"/>
                        <a:ea typeface="Calibri"/>
                        <a:cs typeface="Times New Roman"/>
                      </a:endParaRPr>
                    </a:p>
                  </a:txBody>
                  <a:tcPr marL="57831" marR="57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50">
                          <a:latin typeface="Calibri"/>
                          <a:ea typeface="Calibri"/>
                          <a:cs typeface="Calibri"/>
                        </a:rPr>
                        <a:t>1</a:t>
                      </a:r>
                      <a:endParaRPr lang="tr-TR" sz="1100">
                        <a:latin typeface="Calibri"/>
                        <a:ea typeface="Calibri"/>
                        <a:cs typeface="Times New Roman"/>
                      </a:endParaRPr>
                    </a:p>
                  </a:txBody>
                  <a:tcPr marL="57831" marR="57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50">
                          <a:latin typeface="Calibri"/>
                          <a:ea typeface="Calibri"/>
                          <a:cs typeface="Calibri"/>
                        </a:rPr>
                        <a:t>23</a:t>
                      </a:r>
                      <a:endParaRPr lang="tr-TR" sz="1100">
                        <a:latin typeface="Calibri"/>
                        <a:ea typeface="Calibri"/>
                        <a:cs typeface="Times New Roman"/>
                      </a:endParaRPr>
                    </a:p>
                  </a:txBody>
                  <a:tcPr marL="57831" marR="57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496">
                <a:tc>
                  <a:txBody>
                    <a:bodyPr/>
                    <a:lstStyle/>
                    <a:p>
                      <a:pPr>
                        <a:lnSpc>
                          <a:spcPct val="115000"/>
                        </a:lnSpc>
                        <a:spcAft>
                          <a:spcPts val="0"/>
                        </a:spcAft>
                      </a:pPr>
                      <a:r>
                        <a:rPr lang="tr-TR" sz="1050">
                          <a:latin typeface="Calibri"/>
                          <a:ea typeface="Calibri"/>
                          <a:cs typeface="Calibri"/>
                        </a:rPr>
                        <a:t>Hazırlanan Rapor Eklerinin  Belge/Sayfa Sayısı</a:t>
                      </a:r>
                      <a:endParaRPr lang="tr-TR" sz="1100">
                        <a:latin typeface="Calibri"/>
                        <a:ea typeface="Calibri"/>
                        <a:cs typeface="Times New Roman"/>
                      </a:endParaRPr>
                    </a:p>
                  </a:txBody>
                  <a:tcPr marL="57831" marR="57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lnSpc>
                          <a:spcPct val="115000"/>
                        </a:lnSpc>
                        <a:spcAft>
                          <a:spcPts val="0"/>
                        </a:spcAft>
                      </a:pPr>
                      <a:r>
                        <a:rPr lang="tr-TR" sz="1050">
                          <a:latin typeface="Calibri"/>
                          <a:ea typeface="Calibri"/>
                          <a:cs typeface="Calibri"/>
                        </a:rPr>
                        <a:t>303/4351</a:t>
                      </a:r>
                      <a:endParaRPr lang="tr-TR" sz="1100">
                        <a:latin typeface="Calibri"/>
                        <a:ea typeface="Calibri"/>
                        <a:cs typeface="Times New Roman"/>
                      </a:endParaRPr>
                    </a:p>
                  </a:txBody>
                  <a:tcPr marL="57831" marR="57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50">
                          <a:latin typeface="Calibri"/>
                          <a:ea typeface="Calibri"/>
                          <a:cs typeface="Calibri"/>
                        </a:rPr>
                        <a:t>87/881</a:t>
                      </a:r>
                      <a:endParaRPr lang="tr-TR" sz="1100">
                        <a:latin typeface="Calibri"/>
                        <a:ea typeface="Calibri"/>
                        <a:cs typeface="Times New Roman"/>
                      </a:endParaRPr>
                    </a:p>
                  </a:txBody>
                  <a:tcPr marL="57831" marR="57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50">
                          <a:latin typeface="Calibri"/>
                          <a:ea typeface="Calibri"/>
                          <a:cs typeface="Calibri"/>
                        </a:rPr>
                        <a:t>171/1375</a:t>
                      </a:r>
                      <a:endParaRPr lang="tr-TR" sz="1100">
                        <a:latin typeface="Calibri"/>
                        <a:ea typeface="Calibri"/>
                        <a:cs typeface="Times New Roman"/>
                      </a:endParaRPr>
                    </a:p>
                  </a:txBody>
                  <a:tcPr marL="57831" marR="57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50">
                          <a:latin typeface="Calibri"/>
                          <a:ea typeface="Calibri"/>
                          <a:cs typeface="Calibri"/>
                        </a:rPr>
                        <a:t>275/2558</a:t>
                      </a:r>
                      <a:endParaRPr lang="tr-TR" sz="1100">
                        <a:latin typeface="Calibri"/>
                        <a:ea typeface="Calibri"/>
                        <a:cs typeface="Times New Roman"/>
                      </a:endParaRPr>
                    </a:p>
                  </a:txBody>
                  <a:tcPr marL="57831" marR="57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50">
                          <a:latin typeface="Calibri"/>
                          <a:ea typeface="Calibri"/>
                          <a:cs typeface="Calibri"/>
                        </a:rPr>
                        <a:t>258/1624</a:t>
                      </a:r>
                      <a:endParaRPr lang="tr-TR" sz="1100">
                        <a:latin typeface="Calibri"/>
                        <a:ea typeface="Calibri"/>
                        <a:cs typeface="Times New Roman"/>
                      </a:endParaRPr>
                    </a:p>
                  </a:txBody>
                  <a:tcPr marL="57831" marR="57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50">
                          <a:latin typeface="Calibri"/>
                          <a:ea typeface="Calibri"/>
                          <a:cs typeface="Calibri"/>
                        </a:rPr>
                        <a:t>34/34</a:t>
                      </a:r>
                      <a:endParaRPr lang="tr-TR" sz="1100">
                        <a:latin typeface="Calibri"/>
                        <a:ea typeface="Calibri"/>
                        <a:cs typeface="Times New Roman"/>
                      </a:endParaRPr>
                    </a:p>
                  </a:txBody>
                  <a:tcPr marL="57831" marR="57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50" dirty="0">
                          <a:latin typeface="Calibri"/>
                          <a:ea typeface="Calibri"/>
                          <a:cs typeface="Calibri"/>
                        </a:rPr>
                        <a:t>903 / 15.357</a:t>
                      </a:r>
                      <a:endParaRPr lang="tr-TR" sz="1100" dirty="0">
                        <a:latin typeface="Calibri"/>
                        <a:ea typeface="Calibri"/>
                        <a:cs typeface="Times New Roman"/>
                      </a:endParaRPr>
                    </a:p>
                  </a:txBody>
                  <a:tcPr marL="57831" marR="57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4" name="Picture 2"/>
          <p:cNvPicPr/>
          <p:nvPr/>
        </p:nvPicPr>
        <p:blipFill>
          <a:blip r:embed="rId2" cstate="print"/>
          <a:stretch>
            <a:fillRect/>
          </a:stretch>
        </p:blipFill>
        <p:spPr>
          <a:xfrm>
            <a:off x="107504" y="0"/>
            <a:ext cx="8712968" cy="1041991"/>
          </a:xfrm>
          <a:prstGeom prst="rect">
            <a:avLst/>
          </a:prstGeom>
        </p:spPr>
      </p:pic>
      <p:sp>
        <p:nvSpPr>
          <p:cNvPr id="8" name="7 Dikdörtgen"/>
          <p:cNvSpPr/>
          <p:nvPr/>
        </p:nvSpPr>
        <p:spPr>
          <a:xfrm>
            <a:off x="107504" y="2082334"/>
            <a:ext cx="8640960" cy="338554"/>
          </a:xfrm>
          <a:prstGeom prst="rect">
            <a:avLst/>
          </a:prstGeom>
        </p:spPr>
        <p:txBody>
          <a:bodyPr wrap="square">
            <a:spAutoFit/>
          </a:bodyPr>
          <a:lstStyle/>
          <a:p>
            <a:r>
              <a:rPr lang="tr-TR" sz="1600" b="1" i="1" dirty="0" smtClean="0">
                <a:solidFill>
                  <a:srgbClr val="002060"/>
                </a:solidFill>
              </a:rPr>
              <a:t>Fakültemizin Akreditasyon Performans Bilgilerinin Yıllık Dağılımı (2013-2021)</a:t>
            </a:r>
            <a:endParaRPr lang="tr-TR" sz="1600" b="1" dirty="0">
              <a:solidFill>
                <a:srgbClr val="002060"/>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a:xfrm>
            <a:off x="179512" y="1124744"/>
            <a:ext cx="8568952" cy="432048"/>
          </a:xfrm>
        </p:spPr>
        <p:txBody>
          <a:bodyPr>
            <a:noAutofit/>
          </a:bodyPr>
          <a:lstStyle/>
          <a:p>
            <a:r>
              <a:rPr lang="tr-TR" sz="1800" b="1" dirty="0" smtClean="0">
                <a:solidFill>
                  <a:srgbClr val="C00000"/>
                </a:solidFill>
              </a:rPr>
              <a:t>AKREDİTASYON PERFORMANS BİLGİLERİ (2013-2021) </a:t>
            </a:r>
            <a:r>
              <a:rPr lang="tr-TR" sz="1600" b="1" dirty="0" smtClean="0">
                <a:solidFill>
                  <a:srgbClr val="002060"/>
                </a:solidFill>
              </a:rPr>
              <a:t>(devamı)</a:t>
            </a:r>
            <a:endParaRPr lang="tr-TR" sz="1800" b="1" dirty="0">
              <a:solidFill>
                <a:srgbClr val="002060"/>
              </a:solidFill>
            </a:endParaRPr>
          </a:p>
        </p:txBody>
      </p:sp>
      <p:pic>
        <p:nvPicPr>
          <p:cNvPr id="4" name="Picture 2"/>
          <p:cNvPicPr/>
          <p:nvPr/>
        </p:nvPicPr>
        <p:blipFill>
          <a:blip r:embed="rId2" cstate="print"/>
          <a:stretch>
            <a:fillRect/>
          </a:stretch>
        </p:blipFill>
        <p:spPr>
          <a:xfrm>
            <a:off x="107504" y="0"/>
            <a:ext cx="8712968" cy="1041991"/>
          </a:xfrm>
          <a:prstGeom prst="rect">
            <a:avLst/>
          </a:prstGeom>
        </p:spPr>
      </p:pic>
      <p:graphicFrame>
        <p:nvGraphicFramePr>
          <p:cNvPr id="8" name="7 Tablo"/>
          <p:cNvGraphicFramePr>
            <a:graphicFrameLocks noGrp="1"/>
          </p:cNvGraphicFramePr>
          <p:nvPr/>
        </p:nvGraphicFramePr>
        <p:xfrm>
          <a:off x="179512" y="2420888"/>
          <a:ext cx="8496943" cy="3816425"/>
        </p:xfrm>
        <a:graphic>
          <a:graphicData uri="http://schemas.openxmlformats.org/drawingml/2006/table">
            <a:tbl>
              <a:tblPr/>
              <a:tblGrid>
                <a:gridCol w="3136407"/>
                <a:gridCol w="731560"/>
                <a:gridCol w="765027"/>
                <a:gridCol w="765027"/>
                <a:gridCol w="730890"/>
                <a:gridCol w="730890"/>
                <a:gridCol w="818571"/>
                <a:gridCol w="818571"/>
              </a:tblGrid>
              <a:tr h="270670">
                <a:tc rowSpan="2">
                  <a:txBody>
                    <a:bodyPr/>
                    <a:lstStyle/>
                    <a:p>
                      <a:pPr algn="ctr">
                        <a:lnSpc>
                          <a:spcPct val="115000"/>
                        </a:lnSpc>
                        <a:spcAft>
                          <a:spcPts val="0"/>
                        </a:spcAft>
                      </a:pPr>
                      <a:r>
                        <a:rPr lang="tr-TR" sz="1000" b="1" dirty="0">
                          <a:solidFill>
                            <a:srgbClr val="000000"/>
                          </a:solidFill>
                          <a:latin typeface="Calibri"/>
                          <a:ea typeface="Calibri"/>
                          <a:cs typeface="Calibri"/>
                        </a:rPr>
                        <a:t>ÖDR Kurulu ve Alt Çalışma Grupları</a:t>
                      </a:r>
                      <a:endParaRPr lang="tr-TR" sz="1050" dirty="0">
                        <a:latin typeface="Calibri"/>
                        <a:ea typeface="Calibri"/>
                        <a:cs typeface="Times New Roman"/>
                      </a:endParaRPr>
                    </a:p>
                  </a:txBody>
                  <a:tcPr marL="44355" marR="44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gridSpan="7">
                  <a:txBody>
                    <a:bodyPr/>
                    <a:lstStyle/>
                    <a:p>
                      <a:pPr algn="ctr">
                        <a:lnSpc>
                          <a:spcPct val="115000"/>
                        </a:lnSpc>
                        <a:spcAft>
                          <a:spcPts val="0"/>
                        </a:spcAft>
                      </a:pPr>
                      <a:r>
                        <a:rPr lang="tr-TR" sz="1000" b="1">
                          <a:solidFill>
                            <a:srgbClr val="000000"/>
                          </a:solidFill>
                          <a:latin typeface="Calibri"/>
                          <a:ea typeface="Calibri"/>
                          <a:cs typeface="Calibri"/>
                        </a:rPr>
                        <a:t>Öneriler</a:t>
                      </a:r>
                      <a:endParaRPr lang="tr-TR" sz="1050">
                        <a:latin typeface="Calibri"/>
                        <a:ea typeface="Calibri"/>
                        <a:cs typeface="Times New Roman"/>
                      </a:endParaRPr>
                    </a:p>
                  </a:txBody>
                  <a:tcPr marL="44355" marR="44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70670">
                <a:tc vMerge="1">
                  <a:txBody>
                    <a:bodyPr/>
                    <a:lstStyle/>
                    <a:p>
                      <a:endParaRPr lang="tr-TR"/>
                    </a:p>
                  </a:txBody>
                  <a:tcPr/>
                </a:tc>
                <a:tc>
                  <a:txBody>
                    <a:bodyPr/>
                    <a:lstStyle/>
                    <a:p>
                      <a:pPr algn="ctr">
                        <a:lnSpc>
                          <a:spcPct val="115000"/>
                        </a:lnSpc>
                        <a:spcAft>
                          <a:spcPts val="0"/>
                        </a:spcAft>
                      </a:pPr>
                      <a:r>
                        <a:rPr lang="tr-TR" sz="1000" b="1">
                          <a:solidFill>
                            <a:srgbClr val="000000"/>
                          </a:solidFill>
                          <a:latin typeface="Calibri"/>
                          <a:ea typeface="Calibri"/>
                          <a:cs typeface="Calibri"/>
                        </a:rPr>
                        <a:t>2013</a:t>
                      </a:r>
                      <a:endParaRPr lang="tr-TR" sz="1050">
                        <a:latin typeface="Calibri"/>
                        <a:ea typeface="Calibri"/>
                        <a:cs typeface="Times New Roman"/>
                      </a:endParaRPr>
                    </a:p>
                  </a:txBody>
                  <a:tcPr marL="44355" marR="44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tr-TR" sz="1000" b="1">
                          <a:solidFill>
                            <a:srgbClr val="000000"/>
                          </a:solidFill>
                          <a:latin typeface="Calibri"/>
                          <a:ea typeface="Calibri"/>
                          <a:cs typeface="Calibri"/>
                        </a:rPr>
                        <a:t>2014</a:t>
                      </a:r>
                      <a:endParaRPr lang="tr-TR" sz="1050">
                        <a:latin typeface="Calibri"/>
                        <a:ea typeface="Calibri"/>
                        <a:cs typeface="Times New Roman"/>
                      </a:endParaRPr>
                    </a:p>
                  </a:txBody>
                  <a:tcPr marL="44355" marR="44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tr-TR" sz="1000" b="1">
                          <a:solidFill>
                            <a:srgbClr val="000000"/>
                          </a:solidFill>
                          <a:latin typeface="Calibri"/>
                          <a:ea typeface="Calibri"/>
                          <a:cs typeface="Calibri"/>
                        </a:rPr>
                        <a:t>2017</a:t>
                      </a:r>
                      <a:endParaRPr lang="tr-TR" sz="1050">
                        <a:latin typeface="Calibri"/>
                        <a:ea typeface="Calibri"/>
                        <a:cs typeface="Times New Roman"/>
                      </a:endParaRPr>
                    </a:p>
                  </a:txBody>
                  <a:tcPr marL="44355" marR="44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tr-TR" sz="1000" b="1">
                          <a:solidFill>
                            <a:srgbClr val="000000"/>
                          </a:solidFill>
                          <a:latin typeface="Calibri"/>
                          <a:ea typeface="Calibri"/>
                          <a:cs typeface="Calibri"/>
                        </a:rPr>
                        <a:t>2018</a:t>
                      </a:r>
                      <a:endParaRPr lang="tr-TR" sz="1050">
                        <a:latin typeface="Calibri"/>
                        <a:ea typeface="Calibri"/>
                        <a:cs typeface="Times New Roman"/>
                      </a:endParaRPr>
                    </a:p>
                  </a:txBody>
                  <a:tcPr marL="44355" marR="44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tr-TR" sz="1000" b="1">
                          <a:solidFill>
                            <a:srgbClr val="000000"/>
                          </a:solidFill>
                          <a:latin typeface="Calibri"/>
                          <a:ea typeface="Calibri"/>
                          <a:cs typeface="Calibri"/>
                        </a:rPr>
                        <a:t>2019</a:t>
                      </a:r>
                      <a:endParaRPr lang="tr-TR" sz="1050">
                        <a:latin typeface="Calibri"/>
                        <a:ea typeface="Calibri"/>
                        <a:cs typeface="Times New Roman"/>
                      </a:endParaRPr>
                    </a:p>
                  </a:txBody>
                  <a:tcPr marL="44355" marR="44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tr-TR" sz="1000" b="1">
                          <a:solidFill>
                            <a:srgbClr val="000000"/>
                          </a:solidFill>
                          <a:latin typeface="Calibri"/>
                          <a:ea typeface="Calibri"/>
                          <a:cs typeface="Calibri"/>
                        </a:rPr>
                        <a:t>2020</a:t>
                      </a:r>
                      <a:endParaRPr lang="tr-TR" sz="1050">
                        <a:latin typeface="Calibri"/>
                        <a:ea typeface="Calibri"/>
                        <a:cs typeface="Times New Roman"/>
                      </a:endParaRPr>
                    </a:p>
                  </a:txBody>
                  <a:tcPr marL="44355" marR="44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tr-TR" sz="1000" b="1">
                          <a:solidFill>
                            <a:srgbClr val="000000"/>
                          </a:solidFill>
                          <a:latin typeface="Calibri"/>
                          <a:ea typeface="Calibri"/>
                          <a:cs typeface="Calibri"/>
                        </a:rPr>
                        <a:t>2021</a:t>
                      </a:r>
                      <a:endParaRPr lang="tr-TR" sz="1050">
                        <a:latin typeface="Calibri"/>
                        <a:ea typeface="Calibri"/>
                        <a:cs typeface="Times New Roman"/>
                      </a:endParaRPr>
                    </a:p>
                  </a:txBody>
                  <a:tcPr marL="44355" marR="44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297735">
                <a:tc>
                  <a:txBody>
                    <a:bodyPr/>
                    <a:lstStyle/>
                    <a:p>
                      <a:pPr>
                        <a:lnSpc>
                          <a:spcPct val="115000"/>
                        </a:lnSpc>
                        <a:spcAft>
                          <a:spcPts val="0"/>
                        </a:spcAft>
                      </a:pPr>
                      <a:r>
                        <a:rPr lang="tr-TR" sz="1050">
                          <a:solidFill>
                            <a:srgbClr val="000000"/>
                          </a:solidFill>
                          <a:latin typeface="Calibri"/>
                          <a:ea typeface="Calibri"/>
                          <a:cs typeface="Calibri"/>
                        </a:rPr>
                        <a:t>Akreditasyon Öz Değerlendirme Kurulu</a:t>
                      </a:r>
                      <a:endParaRPr lang="tr-TR" sz="1050">
                        <a:latin typeface="Calibri"/>
                        <a:ea typeface="Calibri"/>
                        <a:cs typeface="Times New Roman"/>
                      </a:endParaRPr>
                    </a:p>
                  </a:txBody>
                  <a:tcPr marL="44355" marR="44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lnSpc>
                          <a:spcPct val="115000"/>
                        </a:lnSpc>
                        <a:spcAft>
                          <a:spcPts val="0"/>
                        </a:spcAft>
                      </a:pPr>
                      <a:r>
                        <a:rPr lang="tr-TR" sz="1050">
                          <a:solidFill>
                            <a:srgbClr val="000000"/>
                          </a:solidFill>
                          <a:latin typeface="Calibri"/>
                          <a:ea typeface="Calibri"/>
                          <a:cs typeface="Calibri"/>
                        </a:rPr>
                        <a:t>1</a:t>
                      </a:r>
                      <a:endParaRPr lang="tr-TR" sz="1050">
                        <a:latin typeface="Calibri"/>
                        <a:ea typeface="Calibri"/>
                        <a:cs typeface="Times New Roman"/>
                      </a:endParaRPr>
                    </a:p>
                  </a:txBody>
                  <a:tcPr marL="44355" marR="44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50">
                          <a:solidFill>
                            <a:srgbClr val="000000"/>
                          </a:solidFill>
                          <a:latin typeface="Calibri"/>
                          <a:ea typeface="Calibri"/>
                          <a:cs typeface="Calibri"/>
                        </a:rPr>
                        <a:t>1</a:t>
                      </a:r>
                      <a:endParaRPr lang="tr-TR" sz="1050">
                        <a:latin typeface="Calibri"/>
                        <a:ea typeface="Calibri"/>
                        <a:cs typeface="Times New Roman"/>
                      </a:endParaRPr>
                    </a:p>
                  </a:txBody>
                  <a:tcPr marL="44355" marR="44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50">
                          <a:solidFill>
                            <a:srgbClr val="000000"/>
                          </a:solidFill>
                          <a:latin typeface="Calibri"/>
                          <a:ea typeface="Calibri"/>
                          <a:cs typeface="Calibri"/>
                        </a:rPr>
                        <a:t>3</a:t>
                      </a:r>
                      <a:endParaRPr lang="tr-TR" sz="1050">
                        <a:latin typeface="Calibri"/>
                        <a:ea typeface="Calibri"/>
                        <a:cs typeface="Times New Roman"/>
                      </a:endParaRPr>
                    </a:p>
                  </a:txBody>
                  <a:tcPr marL="44355" marR="44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50">
                          <a:solidFill>
                            <a:srgbClr val="000000"/>
                          </a:solidFill>
                          <a:latin typeface="Calibri"/>
                          <a:ea typeface="Calibri"/>
                          <a:cs typeface="Calibri"/>
                        </a:rPr>
                        <a:t>5</a:t>
                      </a:r>
                      <a:endParaRPr lang="tr-TR" sz="1050">
                        <a:latin typeface="Calibri"/>
                        <a:ea typeface="Calibri"/>
                        <a:cs typeface="Times New Roman"/>
                      </a:endParaRPr>
                    </a:p>
                  </a:txBody>
                  <a:tcPr marL="44355" marR="44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50">
                          <a:solidFill>
                            <a:srgbClr val="000000"/>
                          </a:solidFill>
                          <a:latin typeface="Calibri"/>
                          <a:ea typeface="Calibri"/>
                          <a:cs typeface="Calibri"/>
                        </a:rPr>
                        <a:t>1</a:t>
                      </a:r>
                      <a:endParaRPr lang="tr-TR" sz="1050">
                        <a:latin typeface="Calibri"/>
                        <a:ea typeface="Calibri"/>
                        <a:cs typeface="Times New Roman"/>
                      </a:endParaRPr>
                    </a:p>
                  </a:txBody>
                  <a:tcPr marL="44355" marR="44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50">
                          <a:solidFill>
                            <a:srgbClr val="000000"/>
                          </a:solidFill>
                          <a:latin typeface="Calibri"/>
                          <a:ea typeface="Calibri"/>
                          <a:cs typeface="Calibri"/>
                        </a:rPr>
                        <a:t>1</a:t>
                      </a:r>
                      <a:endParaRPr lang="tr-TR" sz="1050">
                        <a:latin typeface="Calibri"/>
                        <a:ea typeface="Calibri"/>
                        <a:cs typeface="Times New Roman"/>
                      </a:endParaRPr>
                    </a:p>
                  </a:txBody>
                  <a:tcPr marL="44355" marR="44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50">
                          <a:solidFill>
                            <a:srgbClr val="000000"/>
                          </a:solidFill>
                          <a:latin typeface="Calibri"/>
                          <a:ea typeface="Calibri"/>
                          <a:cs typeface="Calibri"/>
                        </a:rPr>
                        <a:t>1</a:t>
                      </a:r>
                      <a:endParaRPr lang="tr-TR" sz="1050">
                        <a:latin typeface="Calibri"/>
                        <a:ea typeface="Calibri"/>
                        <a:cs typeface="Times New Roman"/>
                      </a:endParaRPr>
                    </a:p>
                  </a:txBody>
                  <a:tcPr marL="44355" marR="44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735">
                <a:tc>
                  <a:txBody>
                    <a:bodyPr/>
                    <a:lstStyle/>
                    <a:p>
                      <a:pPr>
                        <a:lnSpc>
                          <a:spcPct val="115000"/>
                        </a:lnSpc>
                        <a:spcAft>
                          <a:spcPts val="0"/>
                        </a:spcAft>
                      </a:pPr>
                      <a:r>
                        <a:rPr lang="tr-TR" sz="1050" dirty="0">
                          <a:solidFill>
                            <a:srgbClr val="000000"/>
                          </a:solidFill>
                          <a:latin typeface="Calibri"/>
                          <a:ea typeface="Calibri"/>
                          <a:cs typeface="Calibri"/>
                        </a:rPr>
                        <a:t>Akreditasyon 1. Grup-Amaç Hedefler</a:t>
                      </a:r>
                      <a:endParaRPr lang="tr-TR" sz="1050" dirty="0">
                        <a:latin typeface="Calibri"/>
                        <a:ea typeface="Calibri"/>
                        <a:cs typeface="Times New Roman"/>
                      </a:endParaRPr>
                    </a:p>
                  </a:txBody>
                  <a:tcPr marL="44355" marR="44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lnSpc>
                          <a:spcPct val="115000"/>
                        </a:lnSpc>
                        <a:spcAft>
                          <a:spcPts val="0"/>
                        </a:spcAft>
                      </a:pPr>
                      <a:r>
                        <a:rPr lang="tr-TR" sz="1050">
                          <a:solidFill>
                            <a:srgbClr val="000000"/>
                          </a:solidFill>
                          <a:latin typeface="Calibri"/>
                          <a:ea typeface="Calibri"/>
                          <a:cs typeface="Calibri"/>
                        </a:rPr>
                        <a:t>2</a:t>
                      </a:r>
                      <a:endParaRPr lang="tr-TR" sz="1050">
                        <a:latin typeface="Calibri"/>
                        <a:ea typeface="Calibri"/>
                        <a:cs typeface="Times New Roman"/>
                      </a:endParaRPr>
                    </a:p>
                  </a:txBody>
                  <a:tcPr marL="44355" marR="44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50">
                          <a:solidFill>
                            <a:srgbClr val="000000"/>
                          </a:solidFill>
                          <a:latin typeface="Calibri"/>
                          <a:ea typeface="Calibri"/>
                          <a:cs typeface="Calibri"/>
                        </a:rPr>
                        <a:t>1</a:t>
                      </a:r>
                      <a:endParaRPr lang="tr-TR" sz="1050">
                        <a:latin typeface="Calibri"/>
                        <a:ea typeface="Calibri"/>
                        <a:cs typeface="Times New Roman"/>
                      </a:endParaRPr>
                    </a:p>
                  </a:txBody>
                  <a:tcPr marL="44355" marR="44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50">
                          <a:solidFill>
                            <a:srgbClr val="000000"/>
                          </a:solidFill>
                          <a:latin typeface="Calibri"/>
                          <a:ea typeface="Calibri"/>
                          <a:cs typeface="Calibri"/>
                        </a:rPr>
                        <a:t>2</a:t>
                      </a:r>
                      <a:endParaRPr lang="tr-TR" sz="1050">
                        <a:latin typeface="Calibri"/>
                        <a:ea typeface="Calibri"/>
                        <a:cs typeface="Times New Roman"/>
                      </a:endParaRPr>
                    </a:p>
                  </a:txBody>
                  <a:tcPr marL="44355" marR="44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50">
                          <a:solidFill>
                            <a:srgbClr val="000000"/>
                          </a:solidFill>
                          <a:latin typeface="Calibri"/>
                          <a:ea typeface="Calibri"/>
                          <a:cs typeface="Calibri"/>
                        </a:rPr>
                        <a:t>3</a:t>
                      </a:r>
                      <a:endParaRPr lang="tr-TR" sz="1050">
                        <a:latin typeface="Calibri"/>
                        <a:ea typeface="Calibri"/>
                        <a:cs typeface="Times New Roman"/>
                      </a:endParaRPr>
                    </a:p>
                  </a:txBody>
                  <a:tcPr marL="44355" marR="44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50">
                          <a:solidFill>
                            <a:srgbClr val="000000"/>
                          </a:solidFill>
                          <a:latin typeface="Calibri"/>
                          <a:ea typeface="Calibri"/>
                          <a:cs typeface="Calibri"/>
                        </a:rPr>
                        <a:t>5</a:t>
                      </a:r>
                      <a:endParaRPr lang="tr-TR" sz="1050">
                        <a:latin typeface="Calibri"/>
                        <a:ea typeface="Calibri"/>
                        <a:cs typeface="Times New Roman"/>
                      </a:endParaRPr>
                    </a:p>
                  </a:txBody>
                  <a:tcPr marL="44355" marR="44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50">
                          <a:solidFill>
                            <a:srgbClr val="000000"/>
                          </a:solidFill>
                          <a:latin typeface="Calibri"/>
                          <a:ea typeface="Calibri"/>
                          <a:cs typeface="Calibri"/>
                        </a:rPr>
                        <a:t>1</a:t>
                      </a:r>
                      <a:endParaRPr lang="tr-TR" sz="1050">
                        <a:latin typeface="Calibri"/>
                        <a:ea typeface="Calibri"/>
                        <a:cs typeface="Times New Roman"/>
                      </a:endParaRPr>
                    </a:p>
                  </a:txBody>
                  <a:tcPr marL="44355" marR="44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50">
                          <a:solidFill>
                            <a:srgbClr val="000000"/>
                          </a:solidFill>
                          <a:latin typeface="Calibri"/>
                          <a:ea typeface="Calibri"/>
                          <a:cs typeface="Calibri"/>
                        </a:rPr>
                        <a:t>2</a:t>
                      </a:r>
                      <a:endParaRPr lang="tr-TR" sz="1050">
                        <a:latin typeface="Calibri"/>
                        <a:ea typeface="Calibri"/>
                        <a:cs typeface="Times New Roman"/>
                      </a:endParaRPr>
                    </a:p>
                  </a:txBody>
                  <a:tcPr marL="44355" marR="44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735">
                <a:tc>
                  <a:txBody>
                    <a:bodyPr/>
                    <a:lstStyle/>
                    <a:p>
                      <a:pPr>
                        <a:lnSpc>
                          <a:spcPct val="115000"/>
                        </a:lnSpc>
                        <a:spcAft>
                          <a:spcPts val="0"/>
                        </a:spcAft>
                      </a:pPr>
                      <a:r>
                        <a:rPr lang="tr-TR" sz="1050">
                          <a:solidFill>
                            <a:srgbClr val="000000"/>
                          </a:solidFill>
                          <a:latin typeface="Calibri"/>
                          <a:ea typeface="Calibri"/>
                          <a:cs typeface="Calibri"/>
                        </a:rPr>
                        <a:t>Akreditasyon 2. Grup-Eğitim Programı</a:t>
                      </a:r>
                      <a:endParaRPr lang="tr-TR" sz="1050">
                        <a:latin typeface="Calibri"/>
                        <a:ea typeface="Calibri"/>
                        <a:cs typeface="Times New Roman"/>
                      </a:endParaRPr>
                    </a:p>
                  </a:txBody>
                  <a:tcPr marL="44355" marR="44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lnSpc>
                          <a:spcPct val="115000"/>
                        </a:lnSpc>
                        <a:spcAft>
                          <a:spcPts val="0"/>
                        </a:spcAft>
                      </a:pPr>
                      <a:r>
                        <a:rPr lang="tr-TR" sz="1050">
                          <a:solidFill>
                            <a:srgbClr val="000000"/>
                          </a:solidFill>
                          <a:latin typeface="Calibri"/>
                          <a:ea typeface="Calibri"/>
                          <a:cs typeface="Calibri"/>
                        </a:rPr>
                        <a:t>3</a:t>
                      </a:r>
                      <a:endParaRPr lang="tr-TR" sz="1050">
                        <a:latin typeface="Calibri"/>
                        <a:ea typeface="Calibri"/>
                        <a:cs typeface="Times New Roman"/>
                      </a:endParaRPr>
                    </a:p>
                  </a:txBody>
                  <a:tcPr marL="44355" marR="44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50">
                          <a:solidFill>
                            <a:srgbClr val="000000"/>
                          </a:solidFill>
                          <a:latin typeface="Calibri"/>
                          <a:ea typeface="Calibri"/>
                          <a:cs typeface="Calibri"/>
                        </a:rPr>
                        <a:t>1</a:t>
                      </a:r>
                      <a:endParaRPr lang="tr-TR" sz="1050">
                        <a:latin typeface="Calibri"/>
                        <a:ea typeface="Calibri"/>
                        <a:cs typeface="Times New Roman"/>
                      </a:endParaRPr>
                    </a:p>
                  </a:txBody>
                  <a:tcPr marL="44355" marR="44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50">
                          <a:solidFill>
                            <a:srgbClr val="000000"/>
                          </a:solidFill>
                          <a:latin typeface="Calibri"/>
                          <a:ea typeface="Calibri"/>
                          <a:cs typeface="Calibri"/>
                        </a:rPr>
                        <a:t>1</a:t>
                      </a:r>
                      <a:endParaRPr lang="tr-TR" sz="1050">
                        <a:latin typeface="Calibri"/>
                        <a:ea typeface="Calibri"/>
                        <a:cs typeface="Times New Roman"/>
                      </a:endParaRPr>
                    </a:p>
                  </a:txBody>
                  <a:tcPr marL="44355" marR="44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50">
                          <a:solidFill>
                            <a:srgbClr val="000000"/>
                          </a:solidFill>
                          <a:latin typeface="Calibri"/>
                          <a:ea typeface="Calibri"/>
                          <a:cs typeface="Calibri"/>
                        </a:rPr>
                        <a:t>2</a:t>
                      </a:r>
                      <a:endParaRPr lang="tr-TR" sz="1050">
                        <a:latin typeface="Calibri"/>
                        <a:ea typeface="Calibri"/>
                        <a:cs typeface="Times New Roman"/>
                      </a:endParaRPr>
                    </a:p>
                  </a:txBody>
                  <a:tcPr marL="44355" marR="44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50">
                          <a:solidFill>
                            <a:srgbClr val="000000"/>
                          </a:solidFill>
                          <a:latin typeface="Calibri"/>
                          <a:ea typeface="Calibri"/>
                          <a:cs typeface="Calibri"/>
                        </a:rPr>
                        <a:t>2</a:t>
                      </a:r>
                      <a:endParaRPr lang="tr-TR" sz="1050">
                        <a:latin typeface="Calibri"/>
                        <a:ea typeface="Calibri"/>
                        <a:cs typeface="Times New Roman"/>
                      </a:endParaRPr>
                    </a:p>
                  </a:txBody>
                  <a:tcPr marL="44355" marR="44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50">
                          <a:solidFill>
                            <a:srgbClr val="000000"/>
                          </a:solidFill>
                          <a:latin typeface="Calibri"/>
                          <a:ea typeface="Calibri"/>
                          <a:cs typeface="Calibri"/>
                        </a:rPr>
                        <a:t>1</a:t>
                      </a:r>
                      <a:endParaRPr lang="tr-TR" sz="1050">
                        <a:latin typeface="Calibri"/>
                        <a:ea typeface="Calibri"/>
                        <a:cs typeface="Times New Roman"/>
                      </a:endParaRPr>
                    </a:p>
                  </a:txBody>
                  <a:tcPr marL="44355" marR="44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50">
                          <a:solidFill>
                            <a:srgbClr val="000000"/>
                          </a:solidFill>
                          <a:latin typeface="Calibri"/>
                          <a:ea typeface="Calibri"/>
                          <a:cs typeface="Calibri"/>
                        </a:rPr>
                        <a:t>2</a:t>
                      </a:r>
                      <a:endParaRPr lang="tr-TR" sz="1050">
                        <a:latin typeface="Calibri"/>
                        <a:ea typeface="Calibri"/>
                        <a:cs typeface="Times New Roman"/>
                      </a:endParaRPr>
                    </a:p>
                  </a:txBody>
                  <a:tcPr marL="44355" marR="44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735">
                <a:tc>
                  <a:txBody>
                    <a:bodyPr/>
                    <a:lstStyle/>
                    <a:p>
                      <a:pPr>
                        <a:lnSpc>
                          <a:spcPct val="115000"/>
                        </a:lnSpc>
                        <a:spcAft>
                          <a:spcPts val="0"/>
                        </a:spcAft>
                      </a:pPr>
                      <a:r>
                        <a:rPr lang="tr-TR" sz="1050">
                          <a:solidFill>
                            <a:srgbClr val="000000"/>
                          </a:solidFill>
                          <a:latin typeface="Calibri"/>
                          <a:ea typeface="Calibri"/>
                          <a:cs typeface="Calibri"/>
                        </a:rPr>
                        <a:t>Akreditasyon 3. Grup-Öğrencilerin Değerlen.</a:t>
                      </a:r>
                      <a:endParaRPr lang="tr-TR" sz="1050">
                        <a:latin typeface="Calibri"/>
                        <a:ea typeface="Calibri"/>
                        <a:cs typeface="Times New Roman"/>
                      </a:endParaRPr>
                    </a:p>
                  </a:txBody>
                  <a:tcPr marL="44355" marR="44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lnSpc>
                          <a:spcPct val="115000"/>
                        </a:lnSpc>
                        <a:spcAft>
                          <a:spcPts val="0"/>
                        </a:spcAft>
                      </a:pPr>
                      <a:r>
                        <a:rPr lang="tr-TR" sz="1050">
                          <a:solidFill>
                            <a:srgbClr val="000000"/>
                          </a:solidFill>
                          <a:latin typeface="Calibri"/>
                          <a:ea typeface="Calibri"/>
                          <a:cs typeface="Calibri"/>
                        </a:rPr>
                        <a:t>1</a:t>
                      </a:r>
                      <a:endParaRPr lang="tr-TR" sz="1050">
                        <a:latin typeface="Calibri"/>
                        <a:ea typeface="Calibri"/>
                        <a:cs typeface="Times New Roman"/>
                      </a:endParaRPr>
                    </a:p>
                  </a:txBody>
                  <a:tcPr marL="44355" marR="44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50">
                          <a:solidFill>
                            <a:srgbClr val="000000"/>
                          </a:solidFill>
                          <a:latin typeface="Calibri"/>
                          <a:ea typeface="Calibri"/>
                          <a:cs typeface="Calibri"/>
                        </a:rPr>
                        <a:t>1</a:t>
                      </a:r>
                      <a:endParaRPr lang="tr-TR" sz="1050">
                        <a:latin typeface="Calibri"/>
                        <a:ea typeface="Calibri"/>
                        <a:cs typeface="Times New Roman"/>
                      </a:endParaRPr>
                    </a:p>
                  </a:txBody>
                  <a:tcPr marL="44355" marR="44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50">
                          <a:solidFill>
                            <a:srgbClr val="000000"/>
                          </a:solidFill>
                          <a:latin typeface="Calibri"/>
                          <a:ea typeface="Calibri"/>
                          <a:cs typeface="Calibri"/>
                        </a:rPr>
                        <a:t>2</a:t>
                      </a:r>
                      <a:endParaRPr lang="tr-TR" sz="1050">
                        <a:latin typeface="Calibri"/>
                        <a:ea typeface="Calibri"/>
                        <a:cs typeface="Times New Roman"/>
                      </a:endParaRPr>
                    </a:p>
                  </a:txBody>
                  <a:tcPr marL="44355" marR="44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50">
                          <a:solidFill>
                            <a:srgbClr val="000000"/>
                          </a:solidFill>
                          <a:latin typeface="Calibri"/>
                          <a:ea typeface="Calibri"/>
                          <a:cs typeface="Calibri"/>
                        </a:rPr>
                        <a:t>2</a:t>
                      </a:r>
                      <a:endParaRPr lang="tr-TR" sz="1050">
                        <a:latin typeface="Calibri"/>
                        <a:ea typeface="Calibri"/>
                        <a:cs typeface="Times New Roman"/>
                      </a:endParaRPr>
                    </a:p>
                  </a:txBody>
                  <a:tcPr marL="44355" marR="44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50">
                          <a:solidFill>
                            <a:srgbClr val="000000"/>
                          </a:solidFill>
                          <a:latin typeface="Calibri"/>
                          <a:ea typeface="Calibri"/>
                          <a:cs typeface="Calibri"/>
                        </a:rPr>
                        <a:t>4</a:t>
                      </a:r>
                      <a:endParaRPr lang="tr-TR" sz="1050">
                        <a:latin typeface="Calibri"/>
                        <a:ea typeface="Calibri"/>
                        <a:cs typeface="Times New Roman"/>
                      </a:endParaRPr>
                    </a:p>
                  </a:txBody>
                  <a:tcPr marL="44355" marR="44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50">
                          <a:solidFill>
                            <a:srgbClr val="000000"/>
                          </a:solidFill>
                          <a:latin typeface="Calibri"/>
                          <a:ea typeface="Calibri"/>
                          <a:cs typeface="Calibri"/>
                        </a:rPr>
                        <a:t>1</a:t>
                      </a:r>
                      <a:endParaRPr lang="tr-TR" sz="1050">
                        <a:latin typeface="Calibri"/>
                        <a:ea typeface="Calibri"/>
                        <a:cs typeface="Times New Roman"/>
                      </a:endParaRPr>
                    </a:p>
                  </a:txBody>
                  <a:tcPr marL="44355" marR="44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50">
                          <a:solidFill>
                            <a:srgbClr val="000000"/>
                          </a:solidFill>
                          <a:latin typeface="Calibri"/>
                          <a:ea typeface="Calibri"/>
                          <a:cs typeface="Calibri"/>
                        </a:rPr>
                        <a:t>1</a:t>
                      </a:r>
                      <a:endParaRPr lang="tr-TR" sz="1050">
                        <a:latin typeface="Calibri"/>
                        <a:ea typeface="Calibri"/>
                        <a:cs typeface="Times New Roman"/>
                      </a:endParaRPr>
                    </a:p>
                  </a:txBody>
                  <a:tcPr marL="44355" marR="44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735">
                <a:tc>
                  <a:txBody>
                    <a:bodyPr/>
                    <a:lstStyle/>
                    <a:p>
                      <a:pPr>
                        <a:lnSpc>
                          <a:spcPct val="115000"/>
                        </a:lnSpc>
                        <a:spcAft>
                          <a:spcPts val="0"/>
                        </a:spcAft>
                      </a:pPr>
                      <a:r>
                        <a:rPr lang="tr-TR" sz="1050">
                          <a:solidFill>
                            <a:srgbClr val="000000"/>
                          </a:solidFill>
                          <a:latin typeface="Calibri"/>
                          <a:ea typeface="Calibri"/>
                          <a:cs typeface="Calibri"/>
                        </a:rPr>
                        <a:t>Akreditasyon 4. Grup-Öğrenciler</a:t>
                      </a:r>
                      <a:endParaRPr lang="tr-TR" sz="1050">
                        <a:latin typeface="Calibri"/>
                        <a:ea typeface="Calibri"/>
                        <a:cs typeface="Times New Roman"/>
                      </a:endParaRPr>
                    </a:p>
                  </a:txBody>
                  <a:tcPr marL="44355" marR="44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lnSpc>
                          <a:spcPct val="115000"/>
                        </a:lnSpc>
                        <a:spcAft>
                          <a:spcPts val="0"/>
                        </a:spcAft>
                      </a:pPr>
                      <a:r>
                        <a:rPr lang="tr-TR" sz="1050">
                          <a:solidFill>
                            <a:srgbClr val="000000"/>
                          </a:solidFill>
                          <a:latin typeface="Calibri"/>
                          <a:ea typeface="Calibri"/>
                          <a:cs typeface="Calibri"/>
                        </a:rPr>
                        <a:t>1</a:t>
                      </a:r>
                      <a:endParaRPr lang="tr-TR" sz="1050">
                        <a:latin typeface="Calibri"/>
                        <a:ea typeface="Calibri"/>
                        <a:cs typeface="Times New Roman"/>
                      </a:endParaRPr>
                    </a:p>
                  </a:txBody>
                  <a:tcPr marL="44355" marR="44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50">
                          <a:solidFill>
                            <a:srgbClr val="000000"/>
                          </a:solidFill>
                          <a:latin typeface="Calibri"/>
                          <a:ea typeface="Calibri"/>
                          <a:cs typeface="Calibri"/>
                        </a:rPr>
                        <a:t>1</a:t>
                      </a:r>
                      <a:endParaRPr lang="tr-TR" sz="1050">
                        <a:latin typeface="Calibri"/>
                        <a:ea typeface="Calibri"/>
                        <a:cs typeface="Times New Roman"/>
                      </a:endParaRPr>
                    </a:p>
                  </a:txBody>
                  <a:tcPr marL="44355" marR="44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50">
                          <a:solidFill>
                            <a:srgbClr val="000000"/>
                          </a:solidFill>
                          <a:latin typeface="Calibri"/>
                          <a:ea typeface="Calibri"/>
                          <a:cs typeface="Calibri"/>
                        </a:rPr>
                        <a:t>2</a:t>
                      </a:r>
                      <a:endParaRPr lang="tr-TR" sz="1050">
                        <a:latin typeface="Calibri"/>
                        <a:ea typeface="Calibri"/>
                        <a:cs typeface="Times New Roman"/>
                      </a:endParaRPr>
                    </a:p>
                  </a:txBody>
                  <a:tcPr marL="44355" marR="44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50">
                          <a:solidFill>
                            <a:srgbClr val="000000"/>
                          </a:solidFill>
                          <a:latin typeface="Calibri"/>
                          <a:ea typeface="Calibri"/>
                          <a:cs typeface="Calibri"/>
                        </a:rPr>
                        <a:t>2</a:t>
                      </a:r>
                      <a:endParaRPr lang="tr-TR" sz="1050">
                        <a:latin typeface="Calibri"/>
                        <a:ea typeface="Calibri"/>
                        <a:cs typeface="Times New Roman"/>
                      </a:endParaRPr>
                    </a:p>
                  </a:txBody>
                  <a:tcPr marL="44355" marR="44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50">
                          <a:solidFill>
                            <a:srgbClr val="000000"/>
                          </a:solidFill>
                          <a:latin typeface="Calibri"/>
                          <a:ea typeface="Calibri"/>
                          <a:cs typeface="Calibri"/>
                        </a:rPr>
                        <a:t>4</a:t>
                      </a:r>
                      <a:endParaRPr lang="tr-TR" sz="1050">
                        <a:latin typeface="Calibri"/>
                        <a:ea typeface="Calibri"/>
                        <a:cs typeface="Times New Roman"/>
                      </a:endParaRPr>
                    </a:p>
                  </a:txBody>
                  <a:tcPr marL="44355" marR="44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50">
                          <a:solidFill>
                            <a:srgbClr val="000000"/>
                          </a:solidFill>
                          <a:latin typeface="Calibri"/>
                          <a:ea typeface="Calibri"/>
                          <a:cs typeface="Calibri"/>
                        </a:rPr>
                        <a:t>1</a:t>
                      </a:r>
                      <a:endParaRPr lang="tr-TR" sz="1050">
                        <a:latin typeface="Calibri"/>
                        <a:ea typeface="Calibri"/>
                        <a:cs typeface="Times New Roman"/>
                      </a:endParaRPr>
                    </a:p>
                  </a:txBody>
                  <a:tcPr marL="44355" marR="44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50">
                          <a:solidFill>
                            <a:srgbClr val="000000"/>
                          </a:solidFill>
                          <a:latin typeface="Calibri"/>
                          <a:ea typeface="Calibri"/>
                          <a:cs typeface="Calibri"/>
                        </a:rPr>
                        <a:t>6</a:t>
                      </a:r>
                      <a:endParaRPr lang="tr-TR" sz="1050">
                        <a:latin typeface="Calibri"/>
                        <a:ea typeface="Calibri"/>
                        <a:cs typeface="Times New Roman"/>
                      </a:endParaRPr>
                    </a:p>
                  </a:txBody>
                  <a:tcPr marL="44355" marR="44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735">
                <a:tc>
                  <a:txBody>
                    <a:bodyPr/>
                    <a:lstStyle/>
                    <a:p>
                      <a:pPr>
                        <a:lnSpc>
                          <a:spcPct val="115000"/>
                        </a:lnSpc>
                        <a:spcAft>
                          <a:spcPts val="0"/>
                        </a:spcAft>
                      </a:pPr>
                      <a:r>
                        <a:rPr lang="tr-TR" sz="1050">
                          <a:solidFill>
                            <a:srgbClr val="000000"/>
                          </a:solidFill>
                          <a:latin typeface="Calibri"/>
                          <a:ea typeface="Calibri"/>
                          <a:cs typeface="Calibri"/>
                        </a:rPr>
                        <a:t>Akreditasyon 5. Grup-Program Değerlendirme</a:t>
                      </a:r>
                      <a:endParaRPr lang="tr-TR" sz="1050">
                        <a:latin typeface="Calibri"/>
                        <a:ea typeface="Calibri"/>
                        <a:cs typeface="Times New Roman"/>
                      </a:endParaRPr>
                    </a:p>
                  </a:txBody>
                  <a:tcPr marL="44355" marR="44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lnSpc>
                          <a:spcPct val="115000"/>
                        </a:lnSpc>
                        <a:spcAft>
                          <a:spcPts val="0"/>
                        </a:spcAft>
                      </a:pPr>
                      <a:r>
                        <a:rPr lang="tr-TR" sz="1050">
                          <a:solidFill>
                            <a:srgbClr val="000000"/>
                          </a:solidFill>
                          <a:latin typeface="Calibri"/>
                          <a:ea typeface="Calibri"/>
                          <a:cs typeface="Calibri"/>
                        </a:rPr>
                        <a:t>2</a:t>
                      </a:r>
                      <a:endParaRPr lang="tr-TR" sz="1050">
                        <a:latin typeface="Calibri"/>
                        <a:ea typeface="Calibri"/>
                        <a:cs typeface="Times New Roman"/>
                      </a:endParaRPr>
                    </a:p>
                  </a:txBody>
                  <a:tcPr marL="44355" marR="44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50">
                          <a:solidFill>
                            <a:srgbClr val="000000"/>
                          </a:solidFill>
                          <a:latin typeface="Calibri"/>
                          <a:ea typeface="Calibri"/>
                          <a:cs typeface="Calibri"/>
                        </a:rPr>
                        <a:t>1</a:t>
                      </a:r>
                      <a:endParaRPr lang="tr-TR" sz="1050">
                        <a:latin typeface="Calibri"/>
                        <a:ea typeface="Calibri"/>
                        <a:cs typeface="Times New Roman"/>
                      </a:endParaRPr>
                    </a:p>
                  </a:txBody>
                  <a:tcPr marL="44355" marR="44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50">
                          <a:solidFill>
                            <a:srgbClr val="000000"/>
                          </a:solidFill>
                          <a:latin typeface="Calibri"/>
                          <a:ea typeface="Calibri"/>
                          <a:cs typeface="Calibri"/>
                        </a:rPr>
                        <a:t>1</a:t>
                      </a:r>
                      <a:endParaRPr lang="tr-TR" sz="1050">
                        <a:latin typeface="Calibri"/>
                        <a:ea typeface="Calibri"/>
                        <a:cs typeface="Times New Roman"/>
                      </a:endParaRPr>
                    </a:p>
                  </a:txBody>
                  <a:tcPr marL="44355" marR="44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50">
                          <a:solidFill>
                            <a:srgbClr val="000000"/>
                          </a:solidFill>
                          <a:latin typeface="Calibri"/>
                          <a:ea typeface="Calibri"/>
                          <a:cs typeface="Calibri"/>
                        </a:rPr>
                        <a:t>5</a:t>
                      </a:r>
                      <a:endParaRPr lang="tr-TR" sz="1050">
                        <a:latin typeface="Calibri"/>
                        <a:ea typeface="Calibri"/>
                        <a:cs typeface="Times New Roman"/>
                      </a:endParaRPr>
                    </a:p>
                  </a:txBody>
                  <a:tcPr marL="44355" marR="44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50">
                          <a:solidFill>
                            <a:srgbClr val="000000"/>
                          </a:solidFill>
                          <a:latin typeface="Calibri"/>
                          <a:ea typeface="Calibri"/>
                          <a:cs typeface="Calibri"/>
                        </a:rPr>
                        <a:t>1</a:t>
                      </a:r>
                      <a:endParaRPr lang="tr-TR" sz="1050">
                        <a:latin typeface="Calibri"/>
                        <a:ea typeface="Calibri"/>
                        <a:cs typeface="Times New Roman"/>
                      </a:endParaRPr>
                    </a:p>
                  </a:txBody>
                  <a:tcPr marL="44355" marR="44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50">
                          <a:solidFill>
                            <a:srgbClr val="000000"/>
                          </a:solidFill>
                          <a:latin typeface="Calibri"/>
                          <a:ea typeface="Calibri"/>
                          <a:cs typeface="Calibri"/>
                        </a:rPr>
                        <a:t>1</a:t>
                      </a:r>
                      <a:endParaRPr lang="tr-TR" sz="1050">
                        <a:latin typeface="Calibri"/>
                        <a:ea typeface="Calibri"/>
                        <a:cs typeface="Times New Roman"/>
                      </a:endParaRPr>
                    </a:p>
                  </a:txBody>
                  <a:tcPr marL="44355" marR="44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50">
                          <a:solidFill>
                            <a:srgbClr val="000000"/>
                          </a:solidFill>
                          <a:latin typeface="Calibri"/>
                          <a:ea typeface="Calibri"/>
                          <a:cs typeface="Calibri"/>
                        </a:rPr>
                        <a:t>3</a:t>
                      </a:r>
                      <a:endParaRPr lang="tr-TR" sz="1050">
                        <a:latin typeface="Calibri"/>
                        <a:ea typeface="Calibri"/>
                        <a:cs typeface="Times New Roman"/>
                      </a:endParaRPr>
                    </a:p>
                  </a:txBody>
                  <a:tcPr marL="44355" marR="44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735">
                <a:tc>
                  <a:txBody>
                    <a:bodyPr/>
                    <a:lstStyle/>
                    <a:p>
                      <a:pPr>
                        <a:lnSpc>
                          <a:spcPct val="115000"/>
                        </a:lnSpc>
                        <a:spcAft>
                          <a:spcPts val="0"/>
                        </a:spcAft>
                      </a:pPr>
                      <a:r>
                        <a:rPr lang="tr-TR" sz="1050">
                          <a:solidFill>
                            <a:srgbClr val="000000"/>
                          </a:solidFill>
                          <a:latin typeface="Calibri"/>
                          <a:ea typeface="Calibri"/>
                          <a:cs typeface="Calibri"/>
                        </a:rPr>
                        <a:t>Akreditasyon 6. Grup-Akademik Kadro</a:t>
                      </a:r>
                      <a:endParaRPr lang="tr-TR" sz="1050">
                        <a:latin typeface="Calibri"/>
                        <a:ea typeface="Calibri"/>
                        <a:cs typeface="Times New Roman"/>
                      </a:endParaRPr>
                    </a:p>
                  </a:txBody>
                  <a:tcPr marL="44355" marR="44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lnSpc>
                          <a:spcPct val="115000"/>
                        </a:lnSpc>
                        <a:spcAft>
                          <a:spcPts val="0"/>
                        </a:spcAft>
                      </a:pPr>
                      <a:r>
                        <a:rPr lang="tr-TR" sz="1050">
                          <a:solidFill>
                            <a:srgbClr val="000000"/>
                          </a:solidFill>
                          <a:latin typeface="Calibri"/>
                          <a:ea typeface="Calibri"/>
                          <a:cs typeface="Calibri"/>
                        </a:rPr>
                        <a:t>1</a:t>
                      </a:r>
                      <a:endParaRPr lang="tr-TR" sz="1050">
                        <a:latin typeface="Calibri"/>
                        <a:ea typeface="Calibri"/>
                        <a:cs typeface="Times New Roman"/>
                      </a:endParaRPr>
                    </a:p>
                  </a:txBody>
                  <a:tcPr marL="44355" marR="44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50">
                          <a:solidFill>
                            <a:srgbClr val="000000"/>
                          </a:solidFill>
                          <a:latin typeface="Calibri"/>
                          <a:ea typeface="Calibri"/>
                          <a:cs typeface="Calibri"/>
                        </a:rPr>
                        <a:t>1</a:t>
                      </a:r>
                      <a:endParaRPr lang="tr-TR" sz="1050">
                        <a:latin typeface="Calibri"/>
                        <a:ea typeface="Calibri"/>
                        <a:cs typeface="Times New Roman"/>
                      </a:endParaRPr>
                    </a:p>
                  </a:txBody>
                  <a:tcPr marL="44355" marR="44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50">
                          <a:solidFill>
                            <a:srgbClr val="000000"/>
                          </a:solidFill>
                          <a:latin typeface="Calibri"/>
                          <a:ea typeface="Calibri"/>
                          <a:cs typeface="Calibri"/>
                        </a:rPr>
                        <a:t>2</a:t>
                      </a:r>
                      <a:endParaRPr lang="tr-TR" sz="1050">
                        <a:latin typeface="Calibri"/>
                        <a:ea typeface="Calibri"/>
                        <a:cs typeface="Times New Roman"/>
                      </a:endParaRPr>
                    </a:p>
                  </a:txBody>
                  <a:tcPr marL="44355" marR="44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50">
                          <a:solidFill>
                            <a:srgbClr val="000000"/>
                          </a:solidFill>
                          <a:latin typeface="Calibri"/>
                          <a:ea typeface="Calibri"/>
                          <a:cs typeface="Calibri"/>
                        </a:rPr>
                        <a:t>1</a:t>
                      </a:r>
                      <a:endParaRPr lang="tr-TR" sz="1050">
                        <a:latin typeface="Calibri"/>
                        <a:ea typeface="Calibri"/>
                        <a:cs typeface="Times New Roman"/>
                      </a:endParaRPr>
                    </a:p>
                  </a:txBody>
                  <a:tcPr marL="44355" marR="44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50">
                          <a:solidFill>
                            <a:srgbClr val="000000"/>
                          </a:solidFill>
                          <a:latin typeface="Calibri"/>
                          <a:ea typeface="Calibri"/>
                          <a:cs typeface="Calibri"/>
                        </a:rPr>
                        <a:t>1</a:t>
                      </a:r>
                      <a:endParaRPr lang="tr-TR" sz="1050">
                        <a:latin typeface="Calibri"/>
                        <a:ea typeface="Calibri"/>
                        <a:cs typeface="Times New Roman"/>
                      </a:endParaRPr>
                    </a:p>
                  </a:txBody>
                  <a:tcPr marL="44355" marR="44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50">
                          <a:solidFill>
                            <a:srgbClr val="000000"/>
                          </a:solidFill>
                          <a:latin typeface="Calibri"/>
                          <a:ea typeface="Calibri"/>
                          <a:cs typeface="Calibri"/>
                        </a:rPr>
                        <a:t>1</a:t>
                      </a:r>
                      <a:endParaRPr lang="tr-TR" sz="1050">
                        <a:latin typeface="Calibri"/>
                        <a:ea typeface="Calibri"/>
                        <a:cs typeface="Times New Roman"/>
                      </a:endParaRPr>
                    </a:p>
                  </a:txBody>
                  <a:tcPr marL="44355" marR="44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50">
                          <a:solidFill>
                            <a:srgbClr val="000000"/>
                          </a:solidFill>
                          <a:latin typeface="Calibri"/>
                          <a:ea typeface="Calibri"/>
                          <a:cs typeface="Calibri"/>
                        </a:rPr>
                        <a:t>8</a:t>
                      </a:r>
                      <a:endParaRPr lang="tr-TR" sz="1050">
                        <a:latin typeface="Calibri"/>
                        <a:ea typeface="Calibri"/>
                        <a:cs typeface="Times New Roman"/>
                      </a:endParaRPr>
                    </a:p>
                  </a:txBody>
                  <a:tcPr marL="44355" marR="44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735">
                <a:tc>
                  <a:txBody>
                    <a:bodyPr/>
                    <a:lstStyle/>
                    <a:p>
                      <a:pPr>
                        <a:lnSpc>
                          <a:spcPct val="115000"/>
                        </a:lnSpc>
                        <a:spcAft>
                          <a:spcPts val="0"/>
                        </a:spcAft>
                      </a:pPr>
                      <a:r>
                        <a:rPr lang="tr-TR" sz="1050">
                          <a:solidFill>
                            <a:srgbClr val="000000"/>
                          </a:solidFill>
                          <a:latin typeface="Calibri"/>
                          <a:ea typeface="Calibri"/>
                          <a:cs typeface="Calibri"/>
                        </a:rPr>
                        <a:t>Akreditasyon 7. Grup-Altyapı Olanaklar</a:t>
                      </a:r>
                      <a:endParaRPr lang="tr-TR" sz="1050">
                        <a:latin typeface="Calibri"/>
                        <a:ea typeface="Calibri"/>
                        <a:cs typeface="Times New Roman"/>
                      </a:endParaRPr>
                    </a:p>
                  </a:txBody>
                  <a:tcPr marL="44355" marR="44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lnSpc>
                          <a:spcPct val="115000"/>
                        </a:lnSpc>
                        <a:spcAft>
                          <a:spcPts val="0"/>
                        </a:spcAft>
                      </a:pPr>
                      <a:r>
                        <a:rPr lang="tr-TR" sz="1050">
                          <a:solidFill>
                            <a:srgbClr val="000000"/>
                          </a:solidFill>
                          <a:latin typeface="Calibri"/>
                          <a:ea typeface="Calibri"/>
                          <a:cs typeface="Calibri"/>
                        </a:rPr>
                        <a:t>2</a:t>
                      </a:r>
                      <a:endParaRPr lang="tr-TR" sz="1050">
                        <a:latin typeface="Calibri"/>
                        <a:ea typeface="Calibri"/>
                        <a:cs typeface="Times New Roman"/>
                      </a:endParaRPr>
                    </a:p>
                  </a:txBody>
                  <a:tcPr marL="44355" marR="44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50">
                          <a:solidFill>
                            <a:srgbClr val="000000"/>
                          </a:solidFill>
                          <a:latin typeface="Calibri"/>
                          <a:ea typeface="Calibri"/>
                          <a:cs typeface="Calibri"/>
                        </a:rPr>
                        <a:t>2</a:t>
                      </a:r>
                      <a:endParaRPr lang="tr-TR" sz="1050">
                        <a:latin typeface="Calibri"/>
                        <a:ea typeface="Calibri"/>
                        <a:cs typeface="Times New Roman"/>
                      </a:endParaRPr>
                    </a:p>
                  </a:txBody>
                  <a:tcPr marL="44355" marR="44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50">
                          <a:solidFill>
                            <a:srgbClr val="000000"/>
                          </a:solidFill>
                          <a:latin typeface="Calibri"/>
                          <a:ea typeface="Calibri"/>
                          <a:cs typeface="Calibri"/>
                        </a:rPr>
                        <a:t>2</a:t>
                      </a:r>
                      <a:endParaRPr lang="tr-TR" sz="1050">
                        <a:latin typeface="Calibri"/>
                        <a:ea typeface="Calibri"/>
                        <a:cs typeface="Times New Roman"/>
                      </a:endParaRPr>
                    </a:p>
                  </a:txBody>
                  <a:tcPr marL="44355" marR="44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50">
                          <a:solidFill>
                            <a:srgbClr val="000000"/>
                          </a:solidFill>
                          <a:latin typeface="Calibri"/>
                          <a:ea typeface="Calibri"/>
                          <a:cs typeface="Calibri"/>
                        </a:rPr>
                        <a:t>1</a:t>
                      </a:r>
                      <a:endParaRPr lang="tr-TR" sz="1050">
                        <a:latin typeface="Calibri"/>
                        <a:ea typeface="Calibri"/>
                        <a:cs typeface="Times New Roman"/>
                      </a:endParaRPr>
                    </a:p>
                  </a:txBody>
                  <a:tcPr marL="44355" marR="44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50">
                          <a:solidFill>
                            <a:srgbClr val="000000"/>
                          </a:solidFill>
                          <a:latin typeface="Calibri"/>
                          <a:ea typeface="Calibri"/>
                          <a:cs typeface="Calibri"/>
                        </a:rPr>
                        <a:t>1</a:t>
                      </a:r>
                      <a:endParaRPr lang="tr-TR" sz="1050">
                        <a:latin typeface="Calibri"/>
                        <a:ea typeface="Calibri"/>
                        <a:cs typeface="Times New Roman"/>
                      </a:endParaRPr>
                    </a:p>
                  </a:txBody>
                  <a:tcPr marL="44355" marR="44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50">
                          <a:solidFill>
                            <a:srgbClr val="000000"/>
                          </a:solidFill>
                          <a:latin typeface="Calibri"/>
                          <a:ea typeface="Calibri"/>
                          <a:cs typeface="Calibri"/>
                        </a:rPr>
                        <a:t>1</a:t>
                      </a:r>
                      <a:endParaRPr lang="tr-TR" sz="1050">
                        <a:latin typeface="Calibri"/>
                        <a:ea typeface="Calibri"/>
                        <a:cs typeface="Times New Roman"/>
                      </a:endParaRPr>
                    </a:p>
                  </a:txBody>
                  <a:tcPr marL="44355" marR="44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50">
                          <a:solidFill>
                            <a:srgbClr val="000000"/>
                          </a:solidFill>
                          <a:latin typeface="Calibri"/>
                          <a:ea typeface="Calibri"/>
                          <a:cs typeface="Calibri"/>
                        </a:rPr>
                        <a:t>2</a:t>
                      </a:r>
                      <a:endParaRPr lang="tr-TR" sz="1050">
                        <a:latin typeface="Calibri"/>
                        <a:ea typeface="Calibri"/>
                        <a:cs typeface="Times New Roman"/>
                      </a:endParaRPr>
                    </a:p>
                  </a:txBody>
                  <a:tcPr marL="44355" marR="44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735">
                <a:tc>
                  <a:txBody>
                    <a:bodyPr/>
                    <a:lstStyle/>
                    <a:p>
                      <a:pPr>
                        <a:lnSpc>
                          <a:spcPct val="115000"/>
                        </a:lnSpc>
                        <a:spcAft>
                          <a:spcPts val="0"/>
                        </a:spcAft>
                      </a:pPr>
                      <a:r>
                        <a:rPr lang="tr-TR" sz="1050">
                          <a:solidFill>
                            <a:srgbClr val="000000"/>
                          </a:solidFill>
                          <a:latin typeface="Calibri"/>
                          <a:ea typeface="Calibri"/>
                          <a:cs typeface="Calibri"/>
                        </a:rPr>
                        <a:t>Akreditasyon 8. Grup-Yönetim</a:t>
                      </a:r>
                      <a:endParaRPr lang="tr-TR" sz="1050">
                        <a:latin typeface="Calibri"/>
                        <a:ea typeface="Calibri"/>
                        <a:cs typeface="Times New Roman"/>
                      </a:endParaRPr>
                    </a:p>
                  </a:txBody>
                  <a:tcPr marL="44355" marR="44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lnSpc>
                          <a:spcPct val="115000"/>
                        </a:lnSpc>
                        <a:spcAft>
                          <a:spcPts val="0"/>
                        </a:spcAft>
                      </a:pPr>
                      <a:r>
                        <a:rPr lang="tr-TR" sz="1050">
                          <a:solidFill>
                            <a:srgbClr val="000000"/>
                          </a:solidFill>
                          <a:latin typeface="Calibri"/>
                          <a:ea typeface="Calibri"/>
                          <a:cs typeface="Calibri"/>
                        </a:rPr>
                        <a:t>1</a:t>
                      </a:r>
                      <a:endParaRPr lang="tr-TR" sz="1050">
                        <a:latin typeface="Calibri"/>
                        <a:ea typeface="Calibri"/>
                        <a:cs typeface="Times New Roman"/>
                      </a:endParaRPr>
                    </a:p>
                  </a:txBody>
                  <a:tcPr marL="44355" marR="44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50">
                          <a:solidFill>
                            <a:srgbClr val="000000"/>
                          </a:solidFill>
                          <a:latin typeface="Calibri"/>
                          <a:ea typeface="Calibri"/>
                          <a:cs typeface="Calibri"/>
                        </a:rPr>
                        <a:t>1</a:t>
                      </a:r>
                      <a:endParaRPr lang="tr-TR" sz="1050">
                        <a:latin typeface="Calibri"/>
                        <a:ea typeface="Calibri"/>
                        <a:cs typeface="Times New Roman"/>
                      </a:endParaRPr>
                    </a:p>
                  </a:txBody>
                  <a:tcPr marL="44355" marR="44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50">
                          <a:solidFill>
                            <a:srgbClr val="000000"/>
                          </a:solidFill>
                          <a:latin typeface="Calibri"/>
                          <a:ea typeface="Calibri"/>
                          <a:cs typeface="Calibri"/>
                        </a:rPr>
                        <a:t>1</a:t>
                      </a:r>
                      <a:endParaRPr lang="tr-TR" sz="1050">
                        <a:latin typeface="Calibri"/>
                        <a:ea typeface="Calibri"/>
                        <a:cs typeface="Times New Roman"/>
                      </a:endParaRPr>
                    </a:p>
                  </a:txBody>
                  <a:tcPr marL="44355" marR="44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50">
                          <a:solidFill>
                            <a:srgbClr val="000000"/>
                          </a:solidFill>
                          <a:latin typeface="Calibri"/>
                          <a:ea typeface="Calibri"/>
                          <a:cs typeface="Calibri"/>
                        </a:rPr>
                        <a:t>3</a:t>
                      </a:r>
                      <a:endParaRPr lang="tr-TR" sz="1050">
                        <a:latin typeface="Calibri"/>
                        <a:ea typeface="Calibri"/>
                        <a:cs typeface="Times New Roman"/>
                      </a:endParaRPr>
                    </a:p>
                  </a:txBody>
                  <a:tcPr marL="44355" marR="44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50">
                          <a:solidFill>
                            <a:srgbClr val="000000"/>
                          </a:solidFill>
                          <a:latin typeface="Calibri"/>
                          <a:ea typeface="Calibri"/>
                          <a:cs typeface="Calibri"/>
                        </a:rPr>
                        <a:t>1</a:t>
                      </a:r>
                      <a:endParaRPr lang="tr-TR" sz="1050">
                        <a:latin typeface="Calibri"/>
                        <a:ea typeface="Calibri"/>
                        <a:cs typeface="Times New Roman"/>
                      </a:endParaRPr>
                    </a:p>
                  </a:txBody>
                  <a:tcPr marL="44355" marR="44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50">
                          <a:solidFill>
                            <a:srgbClr val="000000"/>
                          </a:solidFill>
                          <a:latin typeface="Calibri"/>
                          <a:ea typeface="Calibri"/>
                          <a:cs typeface="Calibri"/>
                        </a:rPr>
                        <a:t>1</a:t>
                      </a:r>
                      <a:endParaRPr lang="tr-TR" sz="1050">
                        <a:latin typeface="Calibri"/>
                        <a:ea typeface="Calibri"/>
                        <a:cs typeface="Times New Roman"/>
                      </a:endParaRPr>
                    </a:p>
                  </a:txBody>
                  <a:tcPr marL="44355" marR="44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50">
                          <a:solidFill>
                            <a:srgbClr val="000000"/>
                          </a:solidFill>
                          <a:latin typeface="Calibri"/>
                          <a:ea typeface="Calibri"/>
                          <a:cs typeface="Calibri"/>
                        </a:rPr>
                        <a:t>10</a:t>
                      </a:r>
                      <a:endParaRPr lang="tr-TR" sz="1050">
                        <a:latin typeface="Calibri"/>
                        <a:ea typeface="Calibri"/>
                        <a:cs typeface="Times New Roman"/>
                      </a:endParaRPr>
                    </a:p>
                  </a:txBody>
                  <a:tcPr marL="44355" marR="44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735">
                <a:tc>
                  <a:txBody>
                    <a:bodyPr/>
                    <a:lstStyle/>
                    <a:p>
                      <a:pPr>
                        <a:lnSpc>
                          <a:spcPct val="115000"/>
                        </a:lnSpc>
                        <a:spcAft>
                          <a:spcPts val="0"/>
                        </a:spcAft>
                      </a:pPr>
                      <a:r>
                        <a:rPr lang="tr-TR" sz="1050">
                          <a:solidFill>
                            <a:srgbClr val="000000"/>
                          </a:solidFill>
                          <a:latin typeface="Calibri"/>
                          <a:ea typeface="Calibri"/>
                          <a:cs typeface="Calibri"/>
                        </a:rPr>
                        <a:t>Akreditasyon 9. Grup-Sürekli Gelişme</a:t>
                      </a:r>
                      <a:endParaRPr lang="tr-TR" sz="1050">
                        <a:latin typeface="Calibri"/>
                        <a:ea typeface="Calibri"/>
                        <a:cs typeface="Times New Roman"/>
                      </a:endParaRPr>
                    </a:p>
                  </a:txBody>
                  <a:tcPr marL="44355" marR="44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lnSpc>
                          <a:spcPct val="115000"/>
                        </a:lnSpc>
                        <a:spcAft>
                          <a:spcPts val="0"/>
                        </a:spcAft>
                      </a:pPr>
                      <a:r>
                        <a:rPr lang="tr-TR" sz="1050">
                          <a:solidFill>
                            <a:srgbClr val="000000"/>
                          </a:solidFill>
                          <a:latin typeface="Calibri"/>
                          <a:ea typeface="Calibri"/>
                          <a:cs typeface="Calibri"/>
                        </a:rPr>
                        <a:t>1</a:t>
                      </a:r>
                      <a:endParaRPr lang="tr-TR" sz="1050">
                        <a:latin typeface="Calibri"/>
                        <a:ea typeface="Calibri"/>
                        <a:cs typeface="Times New Roman"/>
                      </a:endParaRPr>
                    </a:p>
                  </a:txBody>
                  <a:tcPr marL="44355" marR="44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50">
                          <a:solidFill>
                            <a:srgbClr val="000000"/>
                          </a:solidFill>
                          <a:latin typeface="Calibri"/>
                          <a:ea typeface="Calibri"/>
                          <a:cs typeface="Calibri"/>
                        </a:rPr>
                        <a:t>1</a:t>
                      </a:r>
                      <a:endParaRPr lang="tr-TR" sz="1050">
                        <a:latin typeface="Calibri"/>
                        <a:ea typeface="Calibri"/>
                        <a:cs typeface="Times New Roman"/>
                      </a:endParaRPr>
                    </a:p>
                  </a:txBody>
                  <a:tcPr marL="44355" marR="44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50">
                          <a:solidFill>
                            <a:srgbClr val="000000"/>
                          </a:solidFill>
                          <a:latin typeface="Calibri"/>
                          <a:ea typeface="Calibri"/>
                          <a:cs typeface="Calibri"/>
                        </a:rPr>
                        <a:t>2</a:t>
                      </a:r>
                      <a:endParaRPr lang="tr-TR" sz="1050">
                        <a:latin typeface="Calibri"/>
                        <a:ea typeface="Calibri"/>
                        <a:cs typeface="Times New Roman"/>
                      </a:endParaRPr>
                    </a:p>
                  </a:txBody>
                  <a:tcPr marL="44355" marR="44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50">
                          <a:solidFill>
                            <a:srgbClr val="000000"/>
                          </a:solidFill>
                          <a:latin typeface="Calibri"/>
                          <a:ea typeface="Calibri"/>
                          <a:cs typeface="Calibri"/>
                        </a:rPr>
                        <a:t>1</a:t>
                      </a:r>
                      <a:endParaRPr lang="tr-TR" sz="1050">
                        <a:latin typeface="Calibri"/>
                        <a:ea typeface="Calibri"/>
                        <a:cs typeface="Times New Roman"/>
                      </a:endParaRPr>
                    </a:p>
                  </a:txBody>
                  <a:tcPr marL="44355" marR="44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50">
                          <a:solidFill>
                            <a:srgbClr val="000000"/>
                          </a:solidFill>
                          <a:latin typeface="Calibri"/>
                          <a:ea typeface="Calibri"/>
                          <a:cs typeface="Calibri"/>
                        </a:rPr>
                        <a:t>5</a:t>
                      </a:r>
                      <a:endParaRPr lang="tr-TR" sz="1050">
                        <a:latin typeface="Calibri"/>
                        <a:ea typeface="Calibri"/>
                        <a:cs typeface="Times New Roman"/>
                      </a:endParaRPr>
                    </a:p>
                  </a:txBody>
                  <a:tcPr marL="44355" marR="44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50">
                          <a:solidFill>
                            <a:srgbClr val="000000"/>
                          </a:solidFill>
                          <a:latin typeface="Calibri"/>
                          <a:ea typeface="Calibri"/>
                          <a:cs typeface="Calibri"/>
                        </a:rPr>
                        <a:t>1</a:t>
                      </a:r>
                      <a:endParaRPr lang="tr-TR" sz="1050">
                        <a:latin typeface="Calibri"/>
                        <a:ea typeface="Calibri"/>
                        <a:cs typeface="Times New Roman"/>
                      </a:endParaRPr>
                    </a:p>
                  </a:txBody>
                  <a:tcPr marL="44355" marR="44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50">
                          <a:solidFill>
                            <a:srgbClr val="000000"/>
                          </a:solidFill>
                          <a:latin typeface="Calibri"/>
                          <a:ea typeface="Calibri"/>
                          <a:cs typeface="Calibri"/>
                        </a:rPr>
                        <a:t>3</a:t>
                      </a:r>
                      <a:endParaRPr lang="tr-TR" sz="1050">
                        <a:latin typeface="Calibri"/>
                        <a:ea typeface="Calibri"/>
                        <a:cs typeface="Times New Roman"/>
                      </a:endParaRPr>
                    </a:p>
                  </a:txBody>
                  <a:tcPr marL="44355" marR="44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735">
                <a:tc>
                  <a:txBody>
                    <a:bodyPr/>
                    <a:lstStyle/>
                    <a:p>
                      <a:pPr algn="r">
                        <a:lnSpc>
                          <a:spcPct val="115000"/>
                        </a:lnSpc>
                        <a:spcAft>
                          <a:spcPts val="0"/>
                        </a:spcAft>
                      </a:pPr>
                      <a:r>
                        <a:rPr lang="tr-TR" sz="1050" b="1">
                          <a:solidFill>
                            <a:srgbClr val="000000"/>
                          </a:solidFill>
                          <a:latin typeface="Calibri"/>
                          <a:ea typeface="Calibri"/>
                          <a:cs typeface="Calibri"/>
                        </a:rPr>
                        <a:t>Öneriler   Toplamı</a:t>
                      </a:r>
                      <a:endParaRPr lang="tr-TR" sz="1050">
                        <a:latin typeface="Calibri"/>
                        <a:ea typeface="Calibri"/>
                        <a:cs typeface="Times New Roman"/>
                      </a:endParaRPr>
                    </a:p>
                  </a:txBody>
                  <a:tcPr marL="44355" marR="44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tr-TR" sz="1050" b="1">
                          <a:solidFill>
                            <a:srgbClr val="000000"/>
                          </a:solidFill>
                          <a:latin typeface="Calibri"/>
                          <a:ea typeface="Calibri"/>
                          <a:cs typeface="Calibri"/>
                        </a:rPr>
                        <a:t>15</a:t>
                      </a:r>
                      <a:endParaRPr lang="tr-TR" sz="1050">
                        <a:latin typeface="Calibri"/>
                        <a:ea typeface="Calibri"/>
                        <a:cs typeface="Times New Roman"/>
                      </a:endParaRPr>
                    </a:p>
                  </a:txBody>
                  <a:tcPr marL="44355" marR="44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tr-TR" sz="1050" b="1">
                          <a:solidFill>
                            <a:srgbClr val="000000"/>
                          </a:solidFill>
                          <a:latin typeface="Calibri"/>
                          <a:ea typeface="Calibri"/>
                          <a:cs typeface="Calibri"/>
                        </a:rPr>
                        <a:t>11</a:t>
                      </a:r>
                      <a:endParaRPr lang="tr-TR" sz="1050">
                        <a:latin typeface="Calibri"/>
                        <a:ea typeface="Calibri"/>
                        <a:cs typeface="Times New Roman"/>
                      </a:endParaRPr>
                    </a:p>
                  </a:txBody>
                  <a:tcPr marL="44355" marR="44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tr-TR" sz="1050" b="1">
                          <a:solidFill>
                            <a:srgbClr val="000000"/>
                          </a:solidFill>
                          <a:latin typeface="Calibri"/>
                          <a:ea typeface="Calibri"/>
                          <a:cs typeface="Calibri"/>
                        </a:rPr>
                        <a:t>18</a:t>
                      </a:r>
                      <a:endParaRPr lang="tr-TR" sz="1050">
                        <a:latin typeface="Calibri"/>
                        <a:ea typeface="Calibri"/>
                        <a:cs typeface="Times New Roman"/>
                      </a:endParaRPr>
                    </a:p>
                  </a:txBody>
                  <a:tcPr marL="44355" marR="44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tr-TR" sz="1050" b="1">
                          <a:solidFill>
                            <a:srgbClr val="000000"/>
                          </a:solidFill>
                          <a:latin typeface="Calibri"/>
                          <a:ea typeface="Calibri"/>
                          <a:cs typeface="Calibri"/>
                        </a:rPr>
                        <a:t>25</a:t>
                      </a:r>
                      <a:endParaRPr lang="tr-TR" sz="1050">
                        <a:latin typeface="Calibri"/>
                        <a:ea typeface="Calibri"/>
                        <a:cs typeface="Times New Roman"/>
                      </a:endParaRPr>
                    </a:p>
                  </a:txBody>
                  <a:tcPr marL="44355" marR="44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tr-TR" sz="1050" b="1">
                          <a:solidFill>
                            <a:srgbClr val="000000"/>
                          </a:solidFill>
                          <a:latin typeface="Calibri"/>
                          <a:ea typeface="Calibri"/>
                          <a:cs typeface="Calibri"/>
                        </a:rPr>
                        <a:t>24</a:t>
                      </a:r>
                      <a:endParaRPr lang="tr-TR" sz="1050">
                        <a:latin typeface="Calibri"/>
                        <a:ea typeface="Calibri"/>
                        <a:cs typeface="Times New Roman"/>
                      </a:endParaRPr>
                    </a:p>
                  </a:txBody>
                  <a:tcPr marL="44355" marR="44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tr-TR" sz="1050" b="1">
                          <a:solidFill>
                            <a:srgbClr val="000000"/>
                          </a:solidFill>
                          <a:latin typeface="Calibri"/>
                          <a:ea typeface="Calibri"/>
                          <a:cs typeface="Calibri"/>
                        </a:rPr>
                        <a:t>10</a:t>
                      </a:r>
                      <a:endParaRPr lang="tr-TR" sz="1050">
                        <a:latin typeface="Calibri"/>
                        <a:ea typeface="Calibri"/>
                        <a:cs typeface="Times New Roman"/>
                      </a:endParaRPr>
                    </a:p>
                  </a:txBody>
                  <a:tcPr marL="44355" marR="44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tr-TR" sz="1050" b="1" dirty="0">
                          <a:solidFill>
                            <a:srgbClr val="000000"/>
                          </a:solidFill>
                          <a:latin typeface="Calibri"/>
                          <a:ea typeface="Calibri"/>
                          <a:cs typeface="Calibri"/>
                        </a:rPr>
                        <a:t>38</a:t>
                      </a:r>
                      <a:endParaRPr lang="tr-TR" sz="1050" dirty="0">
                        <a:latin typeface="Calibri"/>
                        <a:ea typeface="Calibri"/>
                        <a:cs typeface="Times New Roman"/>
                      </a:endParaRPr>
                    </a:p>
                  </a:txBody>
                  <a:tcPr marL="44355" marR="44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bl>
          </a:graphicData>
        </a:graphic>
      </p:graphicFrame>
      <p:sp>
        <p:nvSpPr>
          <p:cNvPr id="9" name="8 Dikdörtgen"/>
          <p:cNvSpPr/>
          <p:nvPr/>
        </p:nvSpPr>
        <p:spPr>
          <a:xfrm>
            <a:off x="251520" y="1772816"/>
            <a:ext cx="8208912" cy="523220"/>
          </a:xfrm>
          <a:prstGeom prst="rect">
            <a:avLst/>
          </a:prstGeom>
        </p:spPr>
        <p:txBody>
          <a:bodyPr wrap="square">
            <a:spAutoFit/>
          </a:bodyPr>
          <a:lstStyle/>
          <a:p>
            <a:r>
              <a:rPr lang="tr-TR" sz="1400" b="1" i="1" dirty="0" smtClean="0">
                <a:solidFill>
                  <a:srgbClr val="002060"/>
                </a:solidFill>
              </a:rPr>
              <a:t>Fakültemiz Akreditasyon Kurulu ve Alt Çalışma Gruplarının Sürekli Gelişim için Önerilerinin Dağılımı (2013-2021)</a:t>
            </a:r>
            <a:endParaRPr lang="tr-TR" sz="1400" dirty="0">
              <a:solidFill>
                <a:srgbClr val="00206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a:xfrm>
            <a:off x="251520" y="1124744"/>
            <a:ext cx="8352928" cy="504056"/>
          </a:xfrm>
        </p:spPr>
        <p:txBody>
          <a:bodyPr>
            <a:normAutofit fontScale="90000"/>
          </a:bodyPr>
          <a:lstStyle/>
          <a:p>
            <a:r>
              <a:rPr lang="tr-TR" b="1" dirty="0" smtClean="0">
                <a:solidFill>
                  <a:srgbClr val="C00000"/>
                </a:solidFill>
              </a:rPr>
              <a:t>Eğitim </a:t>
            </a:r>
            <a:r>
              <a:rPr lang="tr-TR" b="1" dirty="0" smtClean="0">
                <a:solidFill>
                  <a:srgbClr val="C00000"/>
                </a:solidFill>
              </a:rPr>
              <a:t>Hedeflerimiz</a:t>
            </a:r>
            <a:endParaRPr lang="tr-TR" b="1" dirty="0">
              <a:solidFill>
                <a:srgbClr val="C00000"/>
              </a:solidFill>
            </a:endParaRPr>
          </a:p>
        </p:txBody>
      </p:sp>
      <p:pic>
        <p:nvPicPr>
          <p:cNvPr id="4" name="Picture 2"/>
          <p:cNvPicPr/>
          <p:nvPr/>
        </p:nvPicPr>
        <p:blipFill>
          <a:blip r:embed="rId2" cstate="print"/>
          <a:stretch>
            <a:fillRect/>
          </a:stretch>
        </p:blipFill>
        <p:spPr>
          <a:xfrm>
            <a:off x="107504" y="0"/>
            <a:ext cx="8712968" cy="1041991"/>
          </a:xfrm>
          <a:prstGeom prst="rect">
            <a:avLst/>
          </a:prstGeom>
        </p:spPr>
      </p:pic>
      <p:pic>
        <p:nvPicPr>
          <p:cNvPr id="2050" name="Picture 2" descr="\\10.10.40.37\ortak\5-AKR.SUNUMLARI 22\Akr.Sunum Verileri 2022\SÜTF Eğitim Hedefleri-TR 17.6.21 SON.jpg"/>
          <p:cNvPicPr>
            <a:picLocks noChangeAspect="1" noChangeArrowheads="1"/>
          </p:cNvPicPr>
          <p:nvPr/>
        </p:nvPicPr>
        <p:blipFill>
          <a:blip r:embed="rId3" cstate="print"/>
          <a:srcRect l="5248" t="4572" r="7609" b="7040"/>
          <a:stretch>
            <a:fillRect/>
          </a:stretch>
        </p:blipFill>
        <p:spPr bwMode="auto">
          <a:xfrm>
            <a:off x="35496" y="1556792"/>
            <a:ext cx="5112568" cy="5301208"/>
          </a:xfrm>
          <a:prstGeom prst="rect">
            <a:avLst/>
          </a:prstGeom>
          <a:noFill/>
        </p:spPr>
      </p:pic>
      <p:pic>
        <p:nvPicPr>
          <p:cNvPr id="2051" name="Picture 3" descr="\\10.10.40.37\ortak\5-AKR.SUNUMLARI 22\Akr.Sunum Verileri 2022\SÜTF Eğitim Hedefleri-İNG 17.6.2021 SON.jpg"/>
          <p:cNvPicPr>
            <a:picLocks noChangeAspect="1" noChangeArrowheads="1"/>
          </p:cNvPicPr>
          <p:nvPr/>
        </p:nvPicPr>
        <p:blipFill>
          <a:blip r:embed="rId4" cstate="print"/>
          <a:srcRect l="8272" t="3652" r="7349" b="5055"/>
          <a:stretch>
            <a:fillRect/>
          </a:stretch>
        </p:blipFill>
        <p:spPr bwMode="auto">
          <a:xfrm>
            <a:off x="5068855" y="2852936"/>
            <a:ext cx="4039649" cy="3960440"/>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a:xfrm>
            <a:off x="107504" y="1124744"/>
            <a:ext cx="8352928" cy="432048"/>
          </a:xfrm>
        </p:spPr>
        <p:txBody>
          <a:bodyPr>
            <a:noAutofit/>
          </a:bodyPr>
          <a:lstStyle/>
          <a:p>
            <a:r>
              <a:rPr lang="tr-TR" sz="2000" b="1" i="1" dirty="0" smtClean="0">
                <a:solidFill>
                  <a:srgbClr val="FF0000"/>
                </a:solidFill>
              </a:rPr>
              <a:t>Akreditasyon  2021 ÖDR Çalışmaları Performans Bilgileri</a:t>
            </a:r>
            <a:endParaRPr lang="tr-TR" sz="2000" dirty="0">
              <a:solidFill>
                <a:srgbClr val="FF0000"/>
              </a:solidFill>
            </a:endParaRPr>
          </a:p>
        </p:txBody>
      </p:sp>
      <p:pic>
        <p:nvPicPr>
          <p:cNvPr id="4" name="Picture 2"/>
          <p:cNvPicPr/>
          <p:nvPr/>
        </p:nvPicPr>
        <p:blipFill>
          <a:blip r:embed="rId2" cstate="print"/>
          <a:stretch>
            <a:fillRect/>
          </a:stretch>
        </p:blipFill>
        <p:spPr>
          <a:xfrm>
            <a:off x="107504" y="0"/>
            <a:ext cx="8712968" cy="1041991"/>
          </a:xfrm>
          <a:prstGeom prst="rect">
            <a:avLst/>
          </a:prstGeom>
        </p:spPr>
      </p:pic>
      <p:graphicFrame>
        <p:nvGraphicFramePr>
          <p:cNvPr id="9" name="8 Tablo"/>
          <p:cNvGraphicFramePr>
            <a:graphicFrameLocks noGrp="1"/>
          </p:cNvGraphicFramePr>
          <p:nvPr/>
        </p:nvGraphicFramePr>
        <p:xfrm>
          <a:off x="323528" y="1700808"/>
          <a:ext cx="7992886" cy="4752527"/>
        </p:xfrm>
        <a:graphic>
          <a:graphicData uri="http://schemas.openxmlformats.org/drawingml/2006/table">
            <a:tbl>
              <a:tblPr/>
              <a:tblGrid>
                <a:gridCol w="1337667"/>
                <a:gridCol w="811002"/>
                <a:gridCol w="686605"/>
                <a:gridCol w="802115"/>
                <a:gridCol w="1029908"/>
                <a:gridCol w="802115"/>
                <a:gridCol w="920858"/>
                <a:gridCol w="801308"/>
                <a:gridCol w="801308"/>
              </a:tblGrid>
              <a:tr h="792090">
                <a:tc>
                  <a:txBody>
                    <a:bodyPr/>
                    <a:lstStyle/>
                    <a:p>
                      <a:pPr algn="ctr">
                        <a:lnSpc>
                          <a:spcPct val="115000"/>
                        </a:lnSpc>
                        <a:spcAft>
                          <a:spcPts val="0"/>
                        </a:spcAft>
                      </a:pPr>
                      <a:r>
                        <a:rPr lang="tr-TR" sz="1100" b="1" dirty="0">
                          <a:latin typeface="Calibri"/>
                          <a:ea typeface="Calibri"/>
                          <a:cs typeface="Calibri"/>
                        </a:rPr>
                        <a:t>Kurul-Grup</a:t>
                      </a:r>
                      <a:endParaRPr lang="tr-TR" sz="1400" dirty="0">
                        <a:latin typeface="Calibri"/>
                        <a:ea typeface="Calibri"/>
                        <a:cs typeface="Times New Roman"/>
                      </a:endParaRPr>
                    </a:p>
                  </a:txBody>
                  <a:tcPr marL="66603" marR="6660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tr-TR" sz="1100" b="1">
                          <a:latin typeface="Calibri"/>
                          <a:ea typeface="Calibri"/>
                          <a:cs typeface="Calibri"/>
                        </a:rPr>
                        <a:t>Top.</a:t>
                      </a:r>
                      <a:endParaRPr lang="tr-TR" sz="1400">
                        <a:latin typeface="Calibri"/>
                        <a:ea typeface="Calibri"/>
                        <a:cs typeface="Times New Roman"/>
                      </a:endParaRPr>
                    </a:p>
                    <a:p>
                      <a:pPr algn="ctr">
                        <a:lnSpc>
                          <a:spcPct val="115000"/>
                        </a:lnSpc>
                        <a:spcAft>
                          <a:spcPts val="0"/>
                        </a:spcAft>
                      </a:pPr>
                      <a:r>
                        <a:rPr lang="tr-TR" sz="1100" b="1">
                          <a:latin typeface="Calibri"/>
                          <a:ea typeface="Calibri"/>
                          <a:cs typeface="Calibri"/>
                        </a:rPr>
                        <a:t>Üye Sayısı</a:t>
                      </a:r>
                      <a:endParaRPr lang="tr-TR" sz="1400">
                        <a:latin typeface="Calibri"/>
                        <a:ea typeface="Calibri"/>
                        <a:cs typeface="Times New Roman"/>
                      </a:endParaRPr>
                    </a:p>
                  </a:txBody>
                  <a:tcPr marL="66603" marR="66603"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tr-TR" sz="1100" b="1">
                          <a:latin typeface="Calibri"/>
                          <a:ea typeface="Calibri"/>
                          <a:cs typeface="Calibri"/>
                        </a:rPr>
                        <a:t>İdari Üye</a:t>
                      </a:r>
                      <a:endParaRPr lang="tr-TR" sz="1400">
                        <a:latin typeface="Calibri"/>
                        <a:ea typeface="Calibri"/>
                        <a:cs typeface="Times New Roman"/>
                      </a:endParaRPr>
                    </a:p>
                    <a:p>
                      <a:pPr algn="ctr">
                        <a:lnSpc>
                          <a:spcPct val="115000"/>
                        </a:lnSpc>
                        <a:spcAft>
                          <a:spcPts val="0"/>
                        </a:spcAft>
                      </a:pPr>
                      <a:r>
                        <a:rPr lang="tr-TR" sz="1100" b="1">
                          <a:latin typeface="Calibri"/>
                          <a:ea typeface="Calibri"/>
                          <a:cs typeface="Calibri"/>
                        </a:rPr>
                        <a:t>Sayısı</a:t>
                      </a:r>
                      <a:endParaRPr lang="tr-TR" sz="14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tr-TR" sz="1100" b="1">
                          <a:latin typeface="Calibri"/>
                          <a:ea typeface="Calibri"/>
                          <a:cs typeface="Calibri"/>
                        </a:rPr>
                        <a:t>Öğr.</a:t>
                      </a:r>
                      <a:endParaRPr lang="tr-TR" sz="1400">
                        <a:latin typeface="Calibri"/>
                        <a:ea typeface="Calibri"/>
                        <a:cs typeface="Times New Roman"/>
                      </a:endParaRPr>
                    </a:p>
                    <a:p>
                      <a:pPr algn="ctr">
                        <a:lnSpc>
                          <a:spcPct val="115000"/>
                        </a:lnSpc>
                        <a:spcAft>
                          <a:spcPts val="0"/>
                        </a:spcAft>
                      </a:pPr>
                      <a:r>
                        <a:rPr lang="tr-TR" sz="1100" b="1">
                          <a:latin typeface="Calibri"/>
                          <a:ea typeface="Calibri"/>
                          <a:cs typeface="Calibri"/>
                        </a:rPr>
                        <a:t>Üye Sayısı</a:t>
                      </a:r>
                      <a:endParaRPr lang="tr-TR" sz="14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tr-TR" sz="1100" b="1">
                          <a:latin typeface="Calibri"/>
                          <a:ea typeface="Calibri"/>
                          <a:cs typeface="Calibri"/>
                        </a:rPr>
                        <a:t>TS+GS</a:t>
                      </a:r>
                      <a:endParaRPr lang="tr-TR" sz="1400">
                        <a:latin typeface="Calibri"/>
                        <a:ea typeface="Calibri"/>
                        <a:cs typeface="Times New Roman"/>
                      </a:endParaRPr>
                    </a:p>
                    <a:p>
                      <a:pPr algn="ctr">
                        <a:lnSpc>
                          <a:spcPct val="115000"/>
                        </a:lnSpc>
                        <a:spcAft>
                          <a:spcPts val="0"/>
                        </a:spcAft>
                      </a:pPr>
                      <a:r>
                        <a:rPr lang="tr-TR" sz="1100" b="1">
                          <a:latin typeface="Calibri"/>
                          <a:ea typeface="Calibri"/>
                          <a:cs typeface="Calibri"/>
                        </a:rPr>
                        <a:t>Madde Sayısı</a:t>
                      </a:r>
                      <a:endParaRPr lang="tr-TR" sz="14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tr-TR" sz="1100" b="1" dirty="0">
                          <a:latin typeface="Calibri"/>
                          <a:ea typeface="Calibri"/>
                          <a:cs typeface="Calibri"/>
                        </a:rPr>
                        <a:t>Öneri Sayısı</a:t>
                      </a:r>
                      <a:endParaRPr lang="tr-TR" sz="1400" dirty="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tr-TR" sz="1100" b="1">
                          <a:latin typeface="Calibri"/>
                          <a:ea typeface="Calibri"/>
                          <a:cs typeface="Calibri"/>
                        </a:rPr>
                        <a:t>Bilgi.</a:t>
                      </a:r>
                      <a:endParaRPr lang="tr-TR" sz="1400">
                        <a:latin typeface="Calibri"/>
                        <a:ea typeface="Calibri"/>
                        <a:cs typeface="Times New Roman"/>
                      </a:endParaRPr>
                    </a:p>
                    <a:p>
                      <a:pPr algn="ctr">
                        <a:lnSpc>
                          <a:spcPct val="115000"/>
                        </a:lnSpc>
                        <a:spcAft>
                          <a:spcPts val="0"/>
                        </a:spcAft>
                      </a:pPr>
                      <a:r>
                        <a:rPr lang="tr-TR" sz="1100" b="1">
                          <a:latin typeface="Calibri"/>
                          <a:ea typeface="Calibri"/>
                          <a:cs typeface="Calibri"/>
                        </a:rPr>
                        <a:t>Top.</a:t>
                      </a:r>
                      <a:endParaRPr lang="tr-TR" sz="1400">
                        <a:latin typeface="Calibri"/>
                        <a:ea typeface="Calibri"/>
                        <a:cs typeface="Times New Roman"/>
                      </a:endParaRPr>
                    </a:p>
                    <a:p>
                      <a:pPr algn="ctr">
                        <a:lnSpc>
                          <a:spcPct val="115000"/>
                        </a:lnSpc>
                        <a:spcAft>
                          <a:spcPts val="0"/>
                        </a:spcAft>
                      </a:pPr>
                      <a:r>
                        <a:rPr lang="tr-TR" sz="1100" b="1">
                          <a:latin typeface="Calibri"/>
                          <a:ea typeface="Calibri"/>
                          <a:cs typeface="Calibri"/>
                        </a:rPr>
                        <a:t>Sayısı</a:t>
                      </a:r>
                      <a:endParaRPr lang="tr-TR" sz="14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tr-TR" sz="1100" b="1">
                          <a:latin typeface="Calibri"/>
                          <a:ea typeface="Calibri"/>
                          <a:cs typeface="Calibri"/>
                        </a:rPr>
                        <a:t>Eğitim Toplantı Sayısı</a:t>
                      </a:r>
                      <a:endParaRPr lang="tr-TR" sz="14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tr-TR" sz="1100" b="1">
                          <a:latin typeface="Calibri"/>
                          <a:ea typeface="Calibri"/>
                          <a:cs typeface="Calibri"/>
                        </a:rPr>
                        <a:t>Grup </a:t>
                      </a:r>
                      <a:endParaRPr lang="tr-TR" sz="1400">
                        <a:latin typeface="Calibri"/>
                        <a:ea typeface="Calibri"/>
                        <a:cs typeface="Times New Roman"/>
                      </a:endParaRPr>
                    </a:p>
                    <a:p>
                      <a:pPr algn="ctr">
                        <a:lnSpc>
                          <a:spcPct val="115000"/>
                        </a:lnSpc>
                        <a:spcAft>
                          <a:spcPts val="0"/>
                        </a:spcAft>
                      </a:pPr>
                      <a:r>
                        <a:rPr lang="tr-TR" sz="1100" b="1">
                          <a:latin typeface="Calibri"/>
                          <a:ea typeface="Calibri"/>
                          <a:cs typeface="Calibri"/>
                        </a:rPr>
                        <a:t>Top.</a:t>
                      </a:r>
                      <a:endParaRPr lang="tr-TR" sz="1400">
                        <a:latin typeface="Calibri"/>
                        <a:ea typeface="Calibri"/>
                        <a:cs typeface="Times New Roman"/>
                      </a:endParaRPr>
                    </a:p>
                    <a:p>
                      <a:pPr algn="ctr">
                        <a:lnSpc>
                          <a:spcPct val="115000"/>
                        </a:lnSpc>
                        <a:spcAft>
                          <a:spcPts val="0"/>
                        </a:spcAft>
                      </a:pPr>
                      <a:r>
                        <a:rPr lang="tr-TR" sz="1100" b="1">
                          <a:latin typeface="Calibri"/>
                          <a:ea typeface="Calibri"/>
                          <a:cs typeface="Calibri"/>
                        </a:rPr>
                        <a:t>Sayısı</a:t>
                      </a:r>
                      <a:endParaRPr lang="tr-TR" sz="14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AEEF3"/>
                    </a:solidFill>
                  </a:tcPr>
                </a:tc>
              </a:tr>
              <a:tr h="528059">
                <a:tc>
                  <a:txBody>
                    <a:bodyPr/>
                    <a:lstStyle/>
                    <a:p>
                      <a:pPr>
                        <a:lnSpc>
                          <a:spcPct val="115000"/>
                        </a:lnSpc>
                        <a:spcAft>
                          <a:spcPts val="0"/>
                        </a:spcAft>
                      </a:pPr>
                      <a:r>
                        <a:rPr lang="tr-TR" sz="1100" b="1">
                          <a:latin typeface="Calibri"/>
                          <a:ea typeface="Calibri"/>
                          <a:cs typeface="Calibri"/>
                        </a:rPr>
                        <a:t>Akreditasyon Öz Değ.Kurulu</a:t>
                      </a:r>
                      <a:endParaRPr lang="tr-TR" sz="1400">
                        <a:latin typeface="Calibri"/>
                        <a:ea typeface="Calibri"/>
                        <a:cs typeface="Times New Roman"/>
                      </a:endParaRPr>
                    </a:p>
                  </a:txBody>
                  <a:tcPr marL="66603" marR="6660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nSpc>
                          <a:spcPct val="115000"/>
                        </a:lnSpc>
                        <a:spcAft>
                          <a:spcPts val="0"/>
                        </a:spcAft>
                      </a:pPr>
                      <a:r>
                        <a:rPr lang="tr-TR" sz="1100" b="1">
                          <a:latin typeface="Calibri"/>
                          <a:ea typeface="Calibri"/>
                          <a:cs typeface="Calibri"/>
                        </a:rPr>
                        <a:t>110</a:t>
                      </a:r>
                      <a:endParaRPr lang="tr-TR" sz="1400">
                        <a:latin typeface="Calibri"/>
                        <a:ea typeface="Calibri"/>
                        <a:cs typeface="Times New Roman"/>
                      </a:endParaRPr>
                    </a:p>
                  </a:txBody>
                  <a:tcPr marL="66603" marR="66603"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b="1">
                          <a:latin typeface="Calibri"/>
                          <a:ea typeface="Calibri"/>
                          <a:cs typeface="Calibri"/>
                        </a:rPr>
                        <a:t>11</a:t>
                      </a:r>
                      <a:endParaRPr lang="tr-TR" sz="14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b="1">
                          <a:latin typeface="Calibri"/>
                          <a:ea typeface="Calibri"/>
                          <a:cs typeface="Calibri"/>
                        </a:rPr>
                        <a:t>30</a:t>
                      </a:r>
                      <a:endParaRPr lang="tr-TR" sz="14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b="1">
                          <a:latin typeface="Calibri"/>
                          <a:ea typeface="Calibri"/>
                          <a:cs typeface="Calibri"/>
                        </a:rPr>
                        <a:t>66+29=95</a:t>
                      </a:r>
                      <a:endParaRPr lang="tr-TR" sz="14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a:latin typeface="Calibri"/>
                          <a:ea typeface="Calibri"/>
                          <a:cs typeface="Calibri"/>
                        </a:rPr>
                        <a:t>1</a:t>
                      </a:r>
                      <a:endParaRPr lang="tr-TR" sz="14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a:latin typeface="Calibri"/>
                          <a:ea typeface="Calibri"/>
                          <a:cs typeface="Calibri"/>
                        </a:rPr>
                        <a:t>4</a:t>
                      </a:r>
                      <a:endParaRPr lang="tr-TR" sz="14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a:latin typeface="Calibri"/>
                          <a:ea typeface="Calibri"/>
                          <a:cs typeface="Calibri"/>
                        </a:rPr>
                        <a:t>4</a:t>
                      </a:r>
                      <a:endParaRPr lang="tr-TR" sz="14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a:latin typeface="Calibri"/>
                          <a:ea typeface="Calibri"/>
                          <a:cs typeface="Calibri"/>
                        </a:rPr>
                        <a:t>4</a:t>
                      </a:r>
                      <a:endParaRPr lang="tr-TR" sz="14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4029">
                <a:tc>
                  <a:txBody>
                    <a:bodyPr/>
                    <a:lstStyle/>
                    <a:p>
                      <a:pPr>
                        <a:lnSpc>
                          <a:spcPct val="115000"/>
                        </a:lnSpc>
                        <a:spcAft>
                          <a:spcPts val="0"/>
                        </a:spcAft>
                      </a:pPr>
                      <a:r>
                        <a:rPr lang="tr-TR" sz="1100" b="1">
                          <a:latin typeface="Calibri"/>
                          <a:ea typeface="Calibri"/>
                          <a:cs typeface="Calibri"/>
                        </a:rPr>
                        <a:t>Grup Başkanları</a:t>
                      </a:r>
                      <a:endParaRPr lang="tr-TR" sz="1400">
                        <a:latin typeface="Calibri"/>
                        <a:ea typeface="Calibri"/>
                        <a:cs typeface="Times New Roman"/>
                      </a:endParaRPr>
                    </a:p>
                  </a:txBody>
                  <a:tcPr marL="66603" marR="6660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nSpc>
                          <a:spcPct val="115000"/>
                        </a:lnSpc>
                        <a:spcAft>
                          <a:spcPts val="0"/>
                        </a:spcAft>
                      </a:pPr>
                      <a:r>
                        <a:rPr lang="tr-TR" sz="1100">
                          <a:latin typeface="Calibri"/>
                          <a:ea typeface="Calibri"/>
                          <a:cs typeface="Calibri"/>
                        </a:rPr>
                        <a:t>15</a:t>
                      </a:r>
                      <a:endParaRPr lang="tr-TR" sz="1400">
                        <a:latin typeface="Calibri"/>
                        <a:ea typeface="Calibri"/>
                        <a:cs typeface="Times New Roman"/>
                      </a:endParaRPr>
                    </a:p>
                  </a:txBody>
                  <a:tcPr marL="66603" marR="66603"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a:latin typeface="Calibri"/>
                          <a:ea typeface="Calibri"/>
                          <a:cs typeface="Calibri"/>
                        </a:rPr>
                        <a:t>2</a:t>
                      </a:r>
                      <a:endParaRPr lang="tr-TR" sz="14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a:latin typeface="Calibri"/>
                          <a:ea typeface="Calibri"/>
                          <a:cs typeface="Calibri"/>
                        </a:rPr>
                        <a:t>-</a:t>
                      </a:r>
                      <a:endParaRPr lang="tr-TR" sz="14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a:latin typeface="Calibri"/>
                          <a:ea typeface="Calibri"/>
                          <a:cs typeface="Calibri"/>
                        </a:rPr>
                        <a:t>95</a:t>
                      </a:r>
                      <a:endParaRPr lang="tr-TR" sz="14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a:latin typeface="Calibri"/>
                          <a:ea typeface="Calibri"/>
                          <a:cs typeface="Calibri"/>
                        </a:rPr>
                        <a:t>-</a:t>
                      </a:r>
                      <a:endParaRPr lang="tr-TR" sz="14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a:latin typeface="Calibri"/>
                          <a:ea typeface="Calibri"/>
                          <a:cs typeface="Calibri"/>
                        </a:rPr>
                        <a:t>2</a:t>
                      </a:r>
                      <a:endParaRPr lang="tr-TR" sz="14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a:latin typeface="Calibri"/>
                          <a:ea typeface="Calibri"/>
                          <a:cs typeface="Calibri"/>
                        </a:rPr>
                        <a:t>4</a:t>
                      </a:r>
                      <a:endParaRPr lang="tr-TR" sz="14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a:latin typeface="Calibri"/>
                          <a:ea typeface="Calibri"/>
                          <a:cs typeface="Calibri"/>
                        </a:rPr>
                        <a:t>6</a:t>
                      </a:r>
                      <a:endParaRPr lang="tr-TR" sz="14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8059">
                <a:tc>
                  <a:txBody>
                    <a:bodyPr/>
                    <a:lstStyle/>
                    <a:p>
                      <a:pPr>
                        <a:lnSpc>
                          <a:spcPct val="115000"/>
                        </a:lnSpc>
                        <a:spcAft>
                          <a:spcPts val="0"/>
                        </a:spcAft>
                      </a:pPr>
                      <a:r>
                        <a:rPr lang="tr-TR" sz="1100" b="1">
                          <a:latin typeface="Calibri"/>
                          <a:ea typeface="Calibri"/>
                          <a:cs typeface="Calibri"/>
                        </a:rPr>
                        <a:t>ÖDR Değ. Komis.</a:t>
                      </a:r>
                      <a:endParaRPr lang="tr-TR" sz="1400">
                        <a:latin typeface="Calibri"/>
                        <a:ea typeface="Calibri"/>
                        <a:cs typeface="Times New Roman"/>
                      </a:endParaRPr>
                    </a:p>
                  </a:txBody>
                  <a:tcPr marL="66603" marR="6660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AEEF3"/>
                    </a:solidFill>
                  </a:tcPr>
                </a:tc>
                <a:tc>
                  <a:txBody>
                    <a:bodyPr/>
                    <a:lstStyle/>
                    <a:p>
                      <a:pPr>
                        <a:lnSpc>
                          <a:spcPct val="115000"/>
                        </a:lnSpc>
                        <a:spcAft>
                          <a:spcPts val="0"/>
                        </a:spcAft>
                      </a:pPr>
                      <a:r>
                        <a:rPr lang="tr-TR" sz="1100">
                          <a:latin typeface="Calibri"/>
                          <a:ea typeface="Calibri"/>
                          <a:cs typeface="Calibri"/>
                        </a:rPr>
                        <a:t>15</a:t>
                      </a:r>
                      <a:endParaRPr lang="tr-TR" sz="1400">
                        <a:latin typeface="Calibri"/>
                        <a:ea typeface="Calibri"/>
                        <a:cs typeface="Times New Roman"/>
                      </a:endParaRPr>
                    </a:p>
                  </a:txBody>
                  <a:tcPr marL="66603" marR="66603"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a:latin typeface="Calibri"/>
                          <a:ea typeface="Calibri"/>
                          <a:cs typeface="Calibri"/>
                        </a:rPr>
                        <a:t>2</a:t>
                      </a:r>
                      <a:endParaRPr lang="tr-TR" sz="14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a:latin typeface="Calibri"/>
                          <a:ea typeface="Calibri"/>
                          <a:cs typeface="Calibri"/>
                        </a:rPr>
                        <a:t>-</a:t>
                      </a:r>
                      <a:endParaRPr lang="tr-TR" sz="14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a:latin typeface="Calibri"/>
                          <a:ea typeface="Calibri"/>
                          <a:cs typeface="Calibri"/>
                        </a:rPr>
                        <a:t>95</a:t>
                      </a:r>
                      <a:endParaRPr lang="tr-TR" sz="14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a:latin typeface="Calibri"/>
                          <a:ea typeface="Calibri"/>
                          <a:cs typeface="Calibri"/>
                        </a:rPr>
                        <a:t>-</a:t>
                      </a:r>
                      <a:endParaRPr lang="tr-TR" sz="14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a:latin typeface="Calibri"/>
                          <a:ea typeface="Calibri"/>
                          <a:cs typeface="Calibri"/>
                        </a:rPr>
                        <a:t>2</a:t>
                      </a:r>
                      <a:endParaRPr lang="tr-TR" sz="14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a:latin typeface="Calibri"/>
                          <a:ea typeface="Calibri"/>
                          <a:cs typeface="Calibri"/>
                        </a:rPr>
                        <a:t>4</a:t>
                      </a:r>
                      <a:endParaRPr lang="tr-TR" sz="14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a:latin typeface="Calibri"/>
                          <a:ea typeface="Calibri"/>
                          <a:cs typeface="Calibri"/>
                        </a:rPr>
                        <a:t>8</a:t>
                      </a:r>
                      <a:endParaRPr lang="tr-TR" sz="14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64029">
                <a:tc>
                  <a:txBody>
                    <a:bodyPr/>
                    <a:lstStyle/>
                    <a:p>
                      <a:pPr>
                        <a:lnSpc>
                          <a:spcPct val="115000"/>
                        </a:lnSpc>
                        <a:spcAft>
                          <a:spcPts val="0"/>
                        </a:spcAft>
                      </a:pPr>
                      <a:r>
                        <a:rPr lang="tr-TR" sz="1100" b="1">
                          <a:latin typeface="Calibri"/>
                          <a:ea typeface="Calibri"/>
                          <a:cs typeface="Calibri"/>
                        </a:rPr>
                        <a:t>1.Grup</a:t>
                      </a:r>
                      <a:endParaRPr lang="tr-TR" sz="1400">
                        <a:latin typeface="Calibri"/>
                        <a:ea typeface="Calibri"/>
                        <a:cs typeface="Times New Roman"/>
                      </a:endParaRPr>
                    </a:p>
                  </a:txBody>
                  <a:tcPr marL="66603" marR="6660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nSpc>
                          <a:spcPct val="115000"/>
                        </a:lnSpc>
                        <a:spcAft>
                          <a:spcPts val="0"/>
                        </a:spcAft>
                      </a:pPr>
                      <a:r>
                        <a:rPr lang="tr-TR" sz="1100">
                          <a:latin typeface="Calibri"/>
                          <a:ea typeface="Calibri"/>
                          <a:cs typeface="Calibri"/>
                        </a:rPr>
                        <a:t>13</a:t>
                      </a:r>
                      <a:endParaRPr lang="tr-TR" sz="1400">
                        <a:latin typeface="Calibri"/>
                        <a:ea typeface="Calibri"/>
                        <a:cs typeface="Times New Roman"/>
                      </a:endParaRPr>
                    </a:p>
                  </a:txBody>
                  <a:tcPr marL="66603" marR="66603"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a:latin typeface="Calibri"/>
                          <a:ea typeface="Calibri"/>
                          <a:cs typeface="Calibri"/>
                        </a:rPr>
                        <a:t>1</a:t>
                      </a:r>
                      <a:endParaRPr lang="tr-TR" sz="14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a:latin typeface="Calibri"/>
                          <a:ea typeface="Calibri"/>
                          <a:cs typeface="Calibri"/>
                        </a:rPr>
                        <a:t>4</a:t>
                      </a:r>
                      <a:endParaRPr lang="tr-TR" sz="14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a:latin typeface="Calibri"/>
                          <a:ea typeface="Calibri"/>
                          <a:cs typeface="Calibri"/>
                        </a:rPr>
                        <a:t>8+2=10</a:t>
                      </a:r>
                      <a:endParaRPr lang="tr-TR" sz="14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a:latin typeface="Calibri"/>
                          <a:ea typeface="Calibri"/>
                          <a:cs typeface="Calibri"/>
                        </a:rPr>
                        <a:t>2</a:t>
                      </a:r>
                      <a:endParaRPr lang="tr-TR" sz="14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a:latin typeface="Calibri"/>
                          <a:ea typeface="Calibri"/>
                          <a:cs typeface="Calibri"/>
                        </a:rPr>
                        <a:t>1</a:t>
                      </a:r>
                      <a:endParaRPr lang="tr-TR" sz="14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a:latin typeface="Calibri"/>
                          <a:ea typeface="Calibri"/>
                          <a:cs typeface="Calibri"/>
                        </a:rPr>
                        <a:t>4</a:t>
                      </a:r>
                      <a:endParaRPr lang="tr-TR" sz="14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a:latin typeface="Calibri"/>
                          <a:ea typeface="Calibri"/>
                          <a:cs typeface="Calibri"/>
                        </a:rPr>
                        <a:t>7</a:t>
                      </a:r>
                      <a:endParaRPr lang="tr-TR" sz="14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4029">
                <a:tc>
                  <a:txBody>
                    <a:bodyPr/>
                    <a:lstStyle/>
                    <a:p>
                      <a:pPr>
                        <a:lnSpc>
                          <a:spcPct val="115000"/>
                        </a:lnSpc>
                        <a:spcAft>
                          <a:spcPts val="0"/>
                        </a:spcAft>
                      </a:pPr>
                      <a:r>
                        <a:rPr lang="tr-TR" sz="1100" b="1">
                          <a:latin typeface="Calibri"/>
                          <a:ea typeface="Calibri"/>
                          <a:cs typeface="Calibri"/>
                        </a:rPr>
                        <a:t>2. Grup</a:t>
                      </a:r>
                      <a:endParaRPr lang="tr-TR" sz="1400">
                        <a:latin typeface="Calibri"/>
                        <a:ea typeface="Calibri"/>
                        <a:cs typeface="Times New Roman"/>
                      </a:endParaRPr>
                    </a:p>
                  </a:txBody>
                  <a:tcPr marL="66603" marR="6660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nSpc>
                          <a:spcPct val="115000"/>
                        </a:lnSpc>
                        <a:spcAft>
                          <a:spcPts val="0"/>
                        </a:spcAft>
                      </a:pPr>
                      <a:r>
                        <a:rPr lang="tr-TR" sz="1100">
                          <a:latin typeface="Calibri"/>
                          <a:ea typeface="Calibri"/>
                          <a:cs typeface="Calibri"/>
                        </a:rPr>
                        <a:t>12</a:t>
                      </a:r>
                      <a:endParaRPr lang="tr-TR" sz="1400">
                        <a:latin typeface="Calibri"/>
                        <a:ea typeface="Calibri"/>
                        <a:cs typeface="Times New Roman"/>
                      </a:endParaRPr>
                    </a:p>
                  </a:txBody>
                  <a:tcPr marL="66603" marR="66603"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a:latin typeface="Calibri"/>
                          <a:ea typeface="Calibri"/>
                          <a:cs typeface="Calibri"/>
                        </a:rPr>
                        <a:t>2</a:t>
                      </a:r>
                      <a:endParaRPr lang="tr-TR" sz="14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a:latin typeface="Calibri"/>
                          <a:ea typeface="Calibri"/>
                          <a:cs typeface="Calibri"/>
                        </a:rPr>
                        <a:t>4</a:t>
                      </a:r>
                      <a:endParaRPr lang="tr-TR" sz="14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a:latin typeface="Calibri"/>
                          <a:ea typeface="Calibri"/>
                          <a:cs typeface="Calibri"/>
                        </a:rPr>
                        <a:t>14+9=23</a:t>
                      </a:r>
                      <a:endParaRPr lang="tr-TR" sz="14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a:latin typeface="Calibri"/>
                          <a:ea typeface="Calibri"/>
                          <a:cs typeface="Calibri"/>
                        </a:rPr>
                        <a:t>2</a:t>
                      </a:r>
                      <a:endParaRPr lang="tr-TR" sz="14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a:latin typeface="Calibri"/>
                          <a:ea typeface="Calibri"/>
                          <a:cs typeface="Calibri"/>
                        </a:rPr>
                        <a:t>1</a:t>
                      </a:r>
                      <a:endParaRPr lang="tr-TR" sz="14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a:latin typeface="Calibri"/>
                          <a:ea typeface="Calibri"/>
                          <a:cs typeface="Calibri"/>
                        </a:rPr>
                        <a:t>4</a:t>
                      </a:r>
                      <a:endParaRPr lang="tr-TR" sz="14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a:latin typeface="Calibri"/>
                          <a:ea typeface="Calibri"/>
                          <a:cs typeface="Calibri"/>
                        </a:rPr>
                        <a:t>12</a:t>
                      </a:r>
                      <a:endParaRPr lang="tr-TR" sz="14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4029">
                <a:tc>
                  <a:txBody>
                    <a:bodyPr/>
                    <a:lstStyle/>
                    <a:p>
                      <a:pPr>
                        <a:lnSpc>
                          <a:spcPct val="115000"/>
                        </a:lnSpc>
                        <a:spcAft>
                          <a:spcPts val="0"/>
                        </a:spcAft>
                      </a:pPr>
                      <a:r>
                        <a:rPr lang="tr-TR" sz="1100" b="1">
                          <a:latin typeface="Calibri"/>
                          <a:ea typeface="Calibri"/>
                          <a:cs typeface="Calibri"/>
                        </a:rPr>
                        <a:t>3.Grup</a:t>
                      </a:r>
                      <a:endParaRPr lang="tr-TR" sz="1400">
                        <a:latin typeface="Calibri"/>
                        <a:ea typeface="Calibri"/>
                        <a:cs typeface="Times New Roman"/>
                      </a:endParaRPr>
                    </a:p>
                  </a:txBody>
                  <a:tcPr marL="66603" marR="6660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nSpc>
                          <a:spcPct val="115000"/>
                        </a:lnSpc>
                        <a:spcAft>
                          <a:spcPts val="0"/>
                        </a:spcAft>
                      </a:pPr>
                      <a:r>
                        <a:rPr lang="tr-TR" sz="1100">
                          <a:latin typeface="Calibri"/>
                          <a:ea typeface="Calibri"/>
                          <a:cs typeface="Calibri"/>
                        </a:rPr>
                        <a:t>10</a:t>
                      </a:r>
                      <a:endParaRPr lang="tr-TR" sz="1400">
                        <a:latin typeface="Calibri"/>
                        <a:ea typeface="Calibri"/>
                        <a:cs typeface="Times New Roman"/>
                      </a:endParaRPr>
                    </a:p>
                  </a:txBody>
                  <a:tcPr marL="66603" marR="66603"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a:latin typeface="Calibri"/>
                          <a:ea typeface="Calibri"/>
                          <a:cs typeface="Calibri"/>
                        </a:rPr>
                        <a:t>2</a:t>
                      </a:r>
                      <a:endParaRPr lang="tr-TR" sz="14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a:latin typeface="Calibri"/>
                          <a:ea typeface="Calibri"/>
                          <a:cs typeface="Calibri"/>
                        </a:rPr>
                        <a:t>3</a:t>
                      </a:r>
                      <a:endParaRPr lang="tr-TR" sz="14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a:latin typeface="Calibri"/>
                          <a:ea typeface="Calibri"/>
                          <a:cs typeface="Calibri"/>
                        </a:rPr>
                        <a:t>3+2=5</a:t>
                      </a:r>
                      <a:endParaRPr lang="tr-TR" sz="14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a:latin typeface="Calibri"/>
                          <a:ea typeface="Calibri"/>
                          <a:cs typeface="Calibri"/>
                        </a:rPr>
                        <a:t>1</a:t>
                      </a:r>
                      <a:endParaRPr lang="tr-TR" sz="14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a:latin typeface="Calibri"/>
                          <a:ea typeface="Calibri"/>
                          <a:cs typeface="Calibri"/>
                        </a:rPr>
                        <a:t>1</a:t>
                      </a:r>
                      <a:endParaRPr lang="tr-TR" sz="14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a:latin typeface="Calibri"/>
                          <a:ea typeface="Calibri"/>
                          <a:cs typeface="Calibri"/>
                        </a:rPr>
                        <a:t>4</a:t>
                      </a:r>
                      <a:endParaRPr lang="tr-TR" sz="14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a:latin typeface="Calibri"/>
                          <a:ea typeface="Calibri"/>
                          <a:cs typeface="Calibri"/>
                        </a:rPr>
                        <a:t>8</a:t>
                      </a:r>
                      <a:endParaRPr lang="tr-TR" sz="14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4029">
                <a:tc>
                  <a:txBody>
                    <a:bodyPr/>
                    <a:lstStyle/>
                    <a:p>
                      <a:pPr>
                        <a:lnSpc>
                          <a:spcPct val="115000"/>
                        </a:lnSpc>
                        <a:spcAft>
                          <a:spcPts val="0"/>
                        </a:spcAft>
                      </a:pPr>
                      <a:r>
                        <a:rPr lang="tr-TR" sz="1100" b="1">
                          <a:latin typeface="Calibri"/>
                          <a:ea typeface="Calibri"/>
                          <a:cs typeface="Calibri"/>
                        </a:rPr>
                        <a:t>4.Grup</a:t>
                      </a:r>
                      <a:endParaRPr lang="tr-TR" sz="1400">
                        <a:latin typeface="Calibri"/>
                        <a:ea typeface="Calibri"/>
                        <a:cs typeface="Times New Roman"/>
                      </a:endParaRPr>
                    </a:p>
                  </a:txBody>
                  <a:tcPr marL="66603" marR="6660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nSpc>
                          <a:spcPct val="115000"/>
                        </a:lnSpc>
                        <a:spcAft>
                          <a:spcPts val="0"/>
                        </a:spcAft>
                      </a:pPr>
                      <a:r>
                        <a:rPr lang="tr-TR" sz="1100">
                          <a:latin typeface="Calibri"/>
                          <a:ea typeface="Calibri"/>
                          <a:cs typeface="Calibri"/>
                        </a:rPr>
                        <a:t>12</a:t>
                      </a:r>
                      <a:endParaRPr lang="tr-TR" sz="1400">
                        <a:latin typeface="Calibri"/>
                        <a:ea typeface="Calibri"/>
                        <a:cs typeface="Times New Roman"/>
                      </a:endParaRPr>
                    </a:p>
                  </a:txBody>
                  <a:tcPr marL="66603" marR="66603"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a:latin typeface="Calibri"/>
                          <a:ea typeface="Calibri"/>
                          <a:cs typeface="Calibri"/>
                        </a:rPr>
                        <a:t>1</a:t>
                      </a:r>
                      <a:endParaRPr lang="tr-TR" sz="14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a:latin typeface="Calibri"/>
                          <a:ea typeface="Calibri"/>
                          <a:cs typeface="Calibri"/>
                        </a:rPr>
                        <a:t>3</a:t>
                      </a:r>
                      <a:endParaRPr lang="tr-TR" sz="14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a:latin typeface="Calibri"/>
                          <a:ea typeface="Calibri"/>
                          <a:cs typeface="Calibri"/>
                        </a:rPr>
                        <a:t>8+4=12</a:t>
                      </a:r>
                      <a:endParaRPr lang="tr-TR" sz="14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a:latin typeface="Calibri"/>
                          <a:ea typeface="Calibri"/>
                          <a:cs typeface="Calibri"/>
                        </a:rPr>
                        <a:t>6</a:t>
                      </a:r>
                      <a:endParaRPr lang="tr-TR" sz="14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a:latin typeface="Calibri"/>
                          <a:ea typeface="Calibri"/>
                          <a:cs typeface="Calibri"/>
                        </a:rPr>
                        <a:t>1</a:t>
                      </a:r>
                      <a:endParaRPr lang="tr-TR" sz="14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a:latin typeface="Calibri"/>
                          <a:ea typeface="Calibri"/>
                          <a:cs typeface="Calibri"/>
                        </a:rPr>
                        <a:t>4</a:t>
                      </a:r>
                      <a:endParaRPr lang="tr-TR" sz="14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a:latin typeface="Calibri"/>
                          <a:ea typeface="Calibri"/>
                          <a:cs typeface="Calibri"/>
                        </a:rPr>
                        <a:t>6</a:t>
                      </a:r>
                      <a:endParaRPr lang="tr-TR" sz="14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4029">
                <a:tc>
                  <a:txBody>
                    <a:bodyPr/>
                    <a:lstStyle/>
                    <a:p>
                      <a:pPr>
                        <a:lnSpc>
                          <a:spcPct val="115000"/>
                        </a:lnSpc>
                        <a:spcAft>
                          <a:spcPts val="0"/>
                        </a:spcAft>
                      </a:pPr>
                      <a:r>
                        <a:rPr lang="tr-TR" sz="1100" b="1">
                          <a:latin typeface="Calibri"/>
                          <a:ea typeface="Calibri"/>
                          <a:cs typeface="Calibri"/>
                        </a:rPr>
                        <a:t>5. Grup</a:t>
                      </a:r>
                      <a:endParaRPr lang="tr-TR" sz="1400">
                        <a:latin typeface="Calibri"/>
                        <a:ea typeface="Calibri"/>
                        <a:cs typeface="Times New Roman"/>
                      </a:endParaRPr>
                    </a:p>
                  </a:txBody>
                  <a:tcPr marL="66603" marR="6660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nSpc>
                          <a:spcPct val="115000"/>
                        </a:lnSpc>
                        <a:spcAft>
                          <a:spcPts val="0"/>
                        </a:spcAft>
                      </a:pPr>
                      <a:r>
                        <a:rPr lang="tr-TR" sz="1100">
                          <a:latin typeface="Calibri"/>
                          <a:ea typeface="Calibri"/>
                          <a:cs typeface="Calibri"/>
                        </a:rPr>
                        <a:t>10</a:t>
                      </a:r>
                      <a:endParaRPr lang="tr-TR" sz="1400">
                        <a:latin typeface="Calibri"/>
                        <a:ea typeface="Calibri"/>
                        <a:cs typeface="Times New Roman"/>
                      </a:endParaRPr>
                    </a:p>
                  </a:txBody>
                  <a:tcPr marL="66603" marR="66603"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a:latin typeface="Calibri"/>
                          <a:ea typeface="Calibri"/>
                          <a:cs typeface="Calibri"/>
                        </a:rPr>
                        <a:t>1</a:t>
                      </a:r>
                      <a:endParaRPr lang="tr-TR" sz="14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a:latin typeface="Calibri"/>
                          <a:ea typeface="Calibri"/>
                          <a:cs typeface="Calibri"/>
                        </a:rPr>
                        <a:t>3</a:t>
                      </a:r>
                      <a:endParaRPr lang="tr-TR" sz="14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a:latin typeface="Calibri"/>
                          <a:ea typeface="Calibri"/>
                          <a:cs typeface="Calibri"/>
                        </a:rPr>
                        <a:t>5+2=7</a:t>
                      </a:r>
                      <a:endParaRPr lang="tr-TR" sz="14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a:latin typeface="Calibri"/>
                          <a:ea typeface="Calibri"/>
                          <a:cs typeface="Calibri"/>
                        </a:rPr>
                        <a:t>3</a:t>
                      </a:r>
                      <a:endParaRPr lang="tr-TR" sz="14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a:latin typeface="Calibri"/>
                          <a:ea typeface="Calibri"/>
                          <a:cs typeface="Calibri"/>
                        </a:rPr>
                        <a:t>1</a:t>
                      </a:r>
                      <a:endParaRPr lang="tr-TR" sz="14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a:latin typeface="Calibri"/>
                          <a:ea typeface="Calibri"/>
                          <a:cs typeface="Calibri"/>
                        </a:rPr>
                        <a:t>4</a:t>
                      </a:r>
                      <a:endParaRPr lang="tr-TR" sz="14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a:latin typeface="Calibri"/>
                          <a:ea typeface="Calibri"/>
                          <a:cs typeface="Calibri"/>
                        </a:rPr>
                        <a:t>5</a:t>
                      </a:r>
                      <a:endParaRPr lang="tr-TR" sz="14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4029">
                <a:tc>
                  <a:txBody>
                    <a:bodyPr/>
                    <a:lstStyle/>
                    <a:p>
                      <a:pPr>
                        <a:lnSpc>
                          <a:spcPct val="115000"/>
                        </a:lnSpc>
                        <a:spcAft>
                          <a:spcPts val="0"/>
                        </a:spcAft>
                      </a:pPr>
                      <a:r>
                        <a:rPr lang="tr-TR" sz="1100" b="1">
                          <a:latin typeface="Calibri"/>
                          <a:ea typeface="Calibri"/>
                          <a:cs typeface="Calibri"/>
                        </a:rPr>
                        <a:t>6.Grup</a:t>
                      </a:r>
                      <a:endParaRPr lang="tr-TR" sz="1400">
                        <a:latin typeface="Calibri"/>
                        <a:ea typeface="Calibri"/>
                        <a:cs typeface="Times New Roman"/>
                      </a:endParaRPr>
                    </a:p>
                  </a:txBody>
                  <a:tcPr marL="66603" marR="6660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nSpc>
                          <a:spcPct val="115000"/>
                        </a:lnSpc>
                        <a:spcAft>
                          <a:spcPts val="0"/>
                        </a:spcAft>
                      </a:pPr>
                      <a:r>
                        <a:rPr lang="tr-TR" sz="1100">
                          <a:latin typeface="Calibri"/>
                          <a:ea typeface="Calibri"/>
                          <a:cs typeface="Calibri"/>
                        </a:rPr>
                        <a:t>10</a:t>
                      </a:r>
                      <a:endParaRPr lang="tr-TR" sz="1400">
                        <a:latin typeface="Calibri"/>
                        <a:ea typeface="Calibri"/>
                        <a:cs typeface="Times New Roman"/>
                      </a:endParaRPr>
                    </a:p>
                  </a:txBody>
                  <a:tcPr marL="66603" marR="66603"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a:latin typeface="Calibri"/>
                          <a:ea typeface="Calibri"/>
                          <a:cs typeface="Calibri"/>
                        </a:rPr>
                        <a:t>1</a:t>
                      </a:r>
                      <a:endParaRPr lang="tr-TR" sz="14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a:latin typeface="Calibri"/>
                          <a:ea typeface="Calibri"/>
                          <a:cs typeface="Calibri"/>
                        </a:rPr>
                        <a:t>3</a:t>
                      </a:r>
                      <a:endParaRPr lang="tr-TR" sz="14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a:latin typeface="Calibri"/>
                          <a:ea typeface="Calibri"/>
                          <a:cs typeface="Calibri"/>
                        </a:rPr>
                        <a:t>6+4=10</a:t>
                      </a:r>
                      <a:endParaRPr lang="tr-TR" sz="14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a:latin typeface="Calibri"/>
                          <a:ea typeface="Calibri"/>
                          <a:cs typeface="Calibri"/>
                        </a:rPr>
                        <a:t>8</a:t>
                      </a:r>
                      <a:endParaRPr lang="tr-TR" sz="14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a:latin typeface="Calibri"/>
                          <a:ea typeface="Calibri"/>
                          <a:cs typeface="Calibri"/>
                        </a:rPr>
                        <a:t>1</a:t>
                      </a:r>
                      <a:endParaRPr lang="tr-TR" sz="14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a:latin typeface="Calibri"/>
                          <a:ea typeface="Calibri"/>
                          <a:cs typeface="Calibri"/>
                        </a:rPr>
                        <a:t>4</a:t>
                      </a:r>
                      <a:endParaRPr lang="tr-TR" sz="14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a:latin typeface="Calibri"/>
                          <a:ea typeface="Calibri"/>
                          <a:cs typeface="Calibri"/>
                        </a:rPr>
                        <a:t>7</a:t>
                      </a:r>
                      <a:endParaRPr lang="tr-TR" sz="14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4029">
                <a:tc>
                  <a:txBody>
                    <a:bodyPr/>
                    <a:lstStyle/>
                    <a:p>
                      <a:pPr>
                        <a:lnSpc>
                          <a:spcPct val="115000"/>
                        </a:lnSpc>
                        <a:spcAft>
                          <a:spcPts val="0"/>
                        </a:spcAft>
                      </a:pPr>
                      <a:r>
                        <a:rPr lang="tr-TR" sz="1100" b="1">
                          <a:latin typeface="Calibri"/>
                          <a:ea typeface="Calibri"/>
                          <a:cs typeface="Calibri"/>
                        </a:rPr>
                        <a:t>7.Grup</a:t>
                      </a:r>
                      <a:endParaRPr lang="tr-TR" sz="1400">
                        <a:latin typeface="Calibri"/>
                        <a:ea typeface="Calibri"/>
                        <a:cs typeface="Times New Roman"/>
                      </a:endParaRPr>
                    </a:p>
                  </a:txBody>
                  <a:tcPr marL="66603" marR="6660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nSpc>
                          <a:spcPct val="115000"/>
                        </a:lnSpc>
                        <a:spcAft>
                          <a:spcPts val="0"/>
                        </a:spcAft>
                      </a:pPr>
                      <a:r>
                        <a:rPr lang="tr-TR" sz="1100">
                          <a:latin typeface="Calibri"/>
                          <a:ea typeface="Calibri"/>
                          <a:cs typeface="Calibri"/>
                        </a:rPr>
                        <a:t>11</a:t>
                      </a:r>
                      <a:endParaRPr lang="tr-TR" sz="1400">
                        <a:latin typeface="Calibri"/>
                        <a:ea typeface="Calibri"/>
                        <a:cs typeface="Times New Roman"/>
                      </a:endParaRPr>
                    </a:p>
                  </a:txBody>
                  <a:tcPr marL="66603" marR="66603"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a:latin typeface="Calibri"/>
                          <a:ea typeface="Calibri"/>
                          <a:cs typeface="Calibri"/>
                        </a:rPr>
                        <a:t>1</a:t>
                      </a:r>
                      <a:endParaRPr lang="tr-TR" sz="14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a:latin typeface="Calibri"/>
                          <a:ea typeface="Calibri"/>
                          <a:cs typeface="Calibri"/>
                        </a:rPr>
                        <a:t>3</a:t>
                      </a:r>
                      <a:endParaRPr lang="tr-TR" sz="14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a:latin typeface="Calibri"/>
                          <a:ea typeface="Calibri"/>
                          <a:cs typeface="Calibri"/>
                        </a:rPr>
                        <a:t>8+3=11</a:t>
                      </a:r>
                      <a:endParaRPr lang="tr-TR" sz="14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a:latin typeface="Calibri"/>
                          <a:ea typeface="Calibri"/>
                          <a:cs typeface="Calibri"/>
                        </a:rPr>
                        <a:t>2</a:t>
                      </a:r>
                      <a:endParaRPr lang="tr-TR" sz="14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a:latin typeface="Calibri"/>
                          <a:ea typeface="Calibri"/>
                          <a:cs typeface="Calibri"/>
                        </a:rPr>
                        <a:t>1</a:t>
                      </a:r>
                      <a:endParaRPr lang="tr-TR" sz="14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a:latin typeface="Calibri"/>
                          <a:ea typeface="Calibri"/>
                          <a:cs typeface="Calibri"/>
                        </a:rPr>
                        <a:t>4</a:t>
                      </a:r>
                      <a:endParaRPr lang="tr-TR" sz="14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a:latin typeface="Calibri"/>
                          <a:ea typeface="Calibri"/>
                          <a:cs typeface="Calibri"/>
                        </a:rPr>
                        <a:t>8</a:t>
                      </a:r>
                      <a:endParaRPr lang="tr-TR" sz="14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4029">
                <a:tc>
                  <a:txBody>
                    <a:bodyPr/>
                    <a:lstStyle/>
                    <a:p>
                      <a:pPr>
                        <a:lnSpc>
                          <a:spcPct val="115000"/>
                        </a:lnSpc>
                        <a:spcAft>
                          <a:spcPts val="0"/>
                        </a:spcAft>
                      </a:pPr>
                      <a:r>
                        <a:rPr lang="tr-TR" sz="1100" b="1">
                          <a:latin typeface="Calibri"/>
                          <a:ea typeface="Calibri"/>
                          <a:cs typeface="Calibri"/>
                        </a:rPr>
                        <a:t>8. Grup</a:t>
                      </a:r>
                      <a:endParaRPr lang="tr-TR" sz="1400">
                        <a:latin typeface="Calibri"/>
                        <a:ea typeface="Calibri"/>
                        <a:cs typeface="Times New Roman"/>
                      </a:endParaRPr>
                    </a:p>
                  </a:txBody>
                  <a:tcPr marL="66603" marR="6660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nSpc>
                          <a:spcPct val="115000"/>
                        </a:lnSpc>
                        <a:spcAft>
                          <a:spcPts val="0"/>
                        </a:spcAft>
                      </a:pPr>
                      <a:r>
                        <a:rPr lang="tr-TR" sz="1100">
                          <a:latin typeface="Calibri"/>
                          <a:ea typeface="Calibri"/>
                          <a:cs typeface="Calibri"/>
                        </a:rPr>
                        <a:t>11</a:t>
                      </a:r>
                      <a:endParaRPr lang="tr-TR" sz="1400">
                        <a:latin typeface="Calibri"/>
                        <a:ea typeface="Calibri"/>
                        <a:cs typeface="Times New Roman"/>
                      </a:endParaRPr>
                    </a:p>
                  </a:txBody>
                  <a:tcPr marL="66603" marR="66603"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a:latin typeface="Calibri"/>
                          <a:ea typeface="Calibri"/>
                          <a:cs typeface="Calibri"/>
                        </a:rPr>
                        <a:t>1</a:t>
                      </a:r>
                      <a:endParaRPr lang="tr-TR" sz="14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a:latin typeface="Calibri"/>
                          <a:ea typeface="Calibri"/>
                          <a:cs typeface="Calibri"/>
                        </a:rPr>
                        <a:t>4</a:t>
                      </a:r>
                      <a:endParaRPr lang="tr-TR" sz="14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a:latin typeface="Calibri"/>
                          <a:ea typeface="Calibri"/>
                          <a:cs typeface="Calibri"/>
                        </a:rPr>
                        <a:t>8+3=11</a:t>
                      </a:r>
                      <a:endParaRPr lang="tr-TR" sz="14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a:latin typeface="Calibri"/>
                          <a:ea typeface="Calibri"/>
                          <a:cs typeface="Calibri"/>
                        </a:rPr>
                        <a:t>10</a:t>
                      </a:r>
                      <a:endParaRPr lang="tr-TR" sz="14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a:latin typeface="Calibri"/>
                          <a:ea typeface="Calibri"/>
                          <a:cs typeface="Calibri"/>
                        </a:rPr>
                        <a:t>1</a:t>
                      </a:r>
                      <a:endParaRPr lang="tr-TR" sz="14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a:latin typeface="Calibri"/>
                          <a:ea typeface="Calibri"/>
                          <a:cs typeface="Calibri"/>
                        </a:rPr>
                        <a:t>4</a:t>
                      </a:r>
                      <a:endParaRPr lang="tr-TR" sz="14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a:latin typeface="Calibri"/>
                          <a:ea typeface="Calibri"/>
                          <a:cs typeface="Calibri"/>
                        </a:rPr>
                        <a:t>9</a:t>
                      </a:r>
                      <a:endParaRPr lang="tr-TR" sz="14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4029">
                <a:tc>
                  <a:txBody>
                    <a:bodyPr/>
                    <a:lstStyle/>
                    <a:p>
                      <a:pPr>
                        <a:lnSpc>
                          <a:spcPct val="115000"/>
                        </a:lnSpc>
                        <a:spcAft>
                          <a:spcPts val="0"/>
                        </a:spcAft>
                      </a:pPr>
                      <a:r>
                        <a:rPr lang="tr-TR" sz="1100" b="1">
                          <a:latin typeface="Calibri"/>
                          <a:ea typeface="Calibri"/>
                          <a:cs typeface="Calibri"/>
                        </a:rPr>
                        <a:t>9.Grup</a:t>
                      </a:r>
                      <a:endParaRPr lang="tr-TR" sz="1400">
                        <a:latin typeface="Calibri"/>
                        <a:ea typeface="Calibri"/>
                        <a:cs typeface="Times New Roman"/>
                      </a:endParaRPr>
                    </a:p>
                  </a:txBody>
                  <a:tcPr marL="66603" marR="6660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AEEF3"/>
                    </a:solidFill>
                  </a:tcPr>
                </a:tc>
                <a:tc>
                  <a:txBody>
                    <a:bodyPr/>
                    <a:lstStyle/>
                    <a:p>
                      <a:pPr>
                        <a:lnSpc>
                          <a:spcPct val="115000"/>
                        </a:lnSpc>
                        <a:spcAft>
                          <a:spcPts val="0"/>
                        </a:spcAft>
                      </a:pPr>
                      <a:r>
                        <a:rPr lang="tr-TR" sz="1100">
                          <a:latin typeface="Calibri"/>
                          <a:ea typeface="Calibri"/>
                          <a:cs typeface="Calibri"/>
                        </a:rPr>
                        <a:t>10</a:t>
                      </a:r>
                      <a:endParaRPr lang="tr-TR" sz="1400">
                        <a:latin typeface="Calibri"/>
                        <a:ea typeface="Calibri"/>
                        <a:cs typeface="Times New Roman"/>
                      </a:endParaRPr>
                    </a:p>
                  </a:txBody>
                  <a:tcPr marL="66603" marR="66603"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a:latin typeface="Calibri"/>
                          <a:ea typeface="Calibri"/>
                          <a:cs typeface="Calibri"/>
                        </a:rPr>
                        <a:t>1</a:t>
                      </a:r>
                      <a:endParaRPr lang="tr-TR" sz="14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a:latin typeface="Calibri"/>
                          <a:ea typeface="Calibri"/>
                          <a:cs typeface="Calibri"/>
                        </a:rPr>
                        <a:t>3</a:t>
                      </a:r>
                      <a:endParaRPr lang="tr-TR" sz="14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a:latin typeface="Calibri"/>
                          <a:ea typeface="Calibri"/>
                          <a:cs typeface="Calibri"/>
                        </a:rPr>
                        <a:t>6+0=6</a:t>
                      </a:r>
                      <a:endParaRPr lang="tr-TR" sz="14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a:latin typeface="Calibri"/>
                          <a:ea typeface="Calibri"/>
                          <a:cs typeface="Calibri"/>
                        </a:rPr>
                        <a:t>3</a:t>
                      </a:r>
                      <a:endParaRPr lang="tr-TR" sz="14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a:latin typeface="Calibri"/>
                          <a:ea typeface="Calibri"/>
                          <a:cs typeface="Calibri"/>
                        </a:rPr>
                        <a:t>1</a:t>
                      </a:r>
                      <a:endParaRPr lang="tr-TR" sz="14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a:latin typeface="Calibri"/>
                          <a:ea typeface="Calibri"/>
                          <a:cs typeface="Calibri"/>
                        </a:rPr>
                        <a:t>4</a:t>
                      </a:r>
                      <a:endParaRPr lang="tr-TR" sz="14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a:latin typeface="Calibri"/>
                          <a:ea typeface="Calibri"/>
                          <a:cs typeface="Calibri"/>
                        </a:rPr>
                        <a:t>10</a:t>
                      </a:r>
                      <a:endParaRPr lang="tr-TR" sz="14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64029">
                <a:tc>
                  <a:txBody>
                    <a:bodyPr/>
                    <a:lstStyle/>
                    <a:p>
                      <a:pPr algn="ctr">
                        <a:lnSpc>
                          <a:spcPct val="115000"/>
                        </a:lnSpc>
                        <a:spcAft>
                          <a:spcPts val="0"/>
                        </a:spcAft>
                      </a:pPr>
                      <a:r>
                        <a:rPr lang="tr-TR" sz="1100" b="1">
                          <a:latin typeface="Calibri"/>
                          <a:ea typeface="Calibri"/>
                          <a:cs typeface="Calibri"/>
                        </a:rPr>
                        <a:t>Toplam</a:t>
                      </a:r>
                      <a:endParaRPr lang="tr-TR" sz="1400">
                        <a:latin typeface="Calibri"/>
                        <a:ea typeface="Calibri"/>
                        <a:cs typeface="Times New Roman"/>
                      </a:endParaRPr>
                    </a:p>
                  </a:txBody>
                  <a:tcPr marL="66603" marR="6660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6E3BC"/>
                    </a:solidFill>
                  </a:tcPr>
                </a:tc>
                <a:tc>
                  <a:txBody>
                    <a:bodyPr/>
                    <a:lstStyle/>
                    <a:p>
                      <a:pPr algn="ctr">
                        <a:lnSpc>
                          <a:spcPct val="115000"/>
                        </a:lnSpc>
                        <a:spcAft>
                          <a:spcPts val="0"/>
                        </a:spcAft>
                      </a:pPr>
                      <a:r>
                        <a:rPr lang="tr-TR" sz="1100" b="1">
                          <a:latin typeface="Calibri"/>
                          <a:ea typeface="Calibri"/>
                          <a:cs typeface="Calibri"/>
                        </a:rPr>
                        <a:t>110</a:t>
                      </a:r>
                      <a:endParaRPr lang="tr-TR" sz="1400">
                        <a:latin typeface="Calibri"/>
                        <a:ea typeface="Calibri"/>
                        <a:cs typeface="Times New Roman"/>
                      </a:endParaRPr>
                    </a:p>
                  </a:txBody>
                  <a:tcPr marL="66603" marR="66603"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6E3BC"/>
                    </a:solidFill>
                  </a:tcPr>
                </a:tc>
                <a:tc>
                  <a:txBody>
                    <a:bodyPr/>
                    <a:lstStyle/>
                    <a:p>
                      <a:pPr algn="ctr">
                        <a:lnSpc>
                          <a:spcPct val="115000"/>
                        </a:lnSpc>
                        <a:spcAft>
                          <a:spcPts val="0"/>
                        </a:spcAft>
                      </a:pPr>
                      <a:r>
                        <a:rPr lang="tr-TR" sz="1100" b="1">
                          <a:latin typeface="Calibri"/>
                          <a:ea typeface="Calibri"/>
                          <a:cs typeface="Calibri"/>
                        </a:rPr>
                        <a:t>11</a:t>
                      </a:r>
                      <a:endParaRPr lang="tr-TR" sz="14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6E3BC"/>
                    </a:solidFill>
                  </a:tcPr>
                </a:tc>
                <a:tc>
                  <a:txBody>
                    <a:bodyPr/>
                    <a:lstStyle/>
                    <a:p>
                      <a:pPr algn="ctr">
                        <a:lnSpc>
                          <a:spcPct val="115000"/>
                        </a:lnSpc>
                        <a:spcAft>
                          <a:spcPts val="0"/>
                        </a:spcAft>
                      </a:pPr>
                      <a:r>
                        <a:rPr lang="tr-TR" sz="1100" b="1">
                          <a:latin typeface="Calibri"/>
                          <a:ea typeface="Calibri"/>
                          <a:cs typeface="Calibri"/>
                        </a:rPr>
                        <a:t>30</a:t>
                      </a:r>
                      <a:endParaRPr lang="tr-TR" sz="14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6E3BC"/>
                    </a:solidFill>
                  </a:tcPr>
                </a:tc>
                <a:tc>
                  <a:txBody>
                    <a:bodyPr/>
                    <a:lstStyle/>
                    <a:p>
                      <a:pPr algn="ctr">
                        <a:lnSpc>
                          <a:spcPct val="115000"/>
                        </a:lnSpc>
                        <a:spcAft>
                          <a:spcPts val="0"/>
                        </a:spcAft>
                      </a:pPr>
                      <a:r>
                        <a:rPr lang="tr-TR" sz="1100" b="1">
                          <a:latin typeface="Calibri"/>
                          <a:ea typeface="Calibri"/>
                          <a:cs typeface="Calibri"/>
                        </a:rPr>
                        <a:t>95</a:t>
                      </a:r>
                      <a:endParaRPr lang="tr-TR" sz="14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6E3BC"/>
                    </a:solidFill>
                  </a:tcPr>
                </a:tc>
                <a:tc>
                  <a:txBody>
                    <a:bodyPr/>
                    <a:lstStyle/>
                    <a:p>
                      <a:pPr algn="ctr">
                        <a:lnSpc>
                          <a:spcPct val="115000"/>
                        </a:lnSpc>
                        <a:spcAft>
                          <a:spcPts val="0"/>
                        </a:spcAft>
                      </a:pPr>
                      <a:r>
                        <a:rPr lang="tr-TR" sz="1100" b="1">
                          <a:latin typeface="Calibri"/>
                          <a:ea typeface="Calibri"/>
                          <a:cs typeface="Calibri"/>
                        </a:rPr>
                        <a:t>38</a:t>
                      </a:r>
                      <a:endParaRPr lang="tr-TR" sz="14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6E3BC"/>
                    </a:solidFill>
                  </a:tcPr>
                </a:tc>
                <a:tc>
                  <a:txBody>
                    <a:bodyPr/>
                    <a:lstStyle/>
                    <a:p>
                      <a:pPr algn="ctr">
                        <a:lnSpc>
                          <a:spcPct val="115000"/>
                        </a:lnSpc>
                        <a:spcAft>
                          <a:spcPts val="0"/>
                        </a:spcAft>
                      </a:pPr>
                      <a:r>
                        <a:rPr lang="tr-TR" sz="1100" b="1">
                          <a:latin typeface="Calibri"/>
                          <a:ea typeface="Calibri"/>
                          <a:cs typeface="Calibri"/>
                        </a:rPr>
                        <a:t>15</a:t>
                      </a:r>
                      <a:endParaRPr lang="tr-TR" sz="14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6E3BC"/>
                    </a:solidFill>
                  </a:tcPr>
                </a:tc>
                <a:tc>
                  <a:txBody>
                    <a:bodyPr/>
                    <a:lstStyle/>
                    <a:p>
                      <a:pPr algn="ctr">
                        <a:lnSpc>
                          <a:spcPct val="115000"/>
                        </a:lnSpc>
                        <a:spcAft>
                          <a:spcPts val="0"/>
                        </a:spcAft>
                      </a:pPr>
                      <a:r>
                        <a:rPr lang="tr-TR" sz="1100" b="1">
                          <a:latin typeface="Calibri"/>
                          <a:ea typeface="Calibri"/>
                          <a:cs typeface="Calibri"/>
                        </a:rPr>
                        <a:t>4</a:t>
                      </a:r>
                      <a:endParaRPr lang="tr-TR" sz="14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6E3BC"/>
                    </a:solidFill>
                  </a:tcPr>
                </a:tc>
                <a:tc>
                  <a:txBody>
                    <a:bodyPr/>
                    <a:lstStyle/>
                    <a:p>
                      <a:pPr algn="ctr">
                        <a:lnSpc>
                          <a:spcPct val="115000"/>
                        </a:lnSpc>
                        <a:spcAft>
                          <a:spcPts val="0"/>
                        </a:spcAft>
                      </a:pPr>
                      <a:r>
                        <a:rPr lang="tr-TR" sz="1100" b="1" dirty="0">
                          <a:latin typeface="Calibri"/>
                          <a:ea typeface="Calibri"/>
                          <a:cs typeface="Calibri"/>
                        </a:rPr>
                        <a:t>88</a:t>
                      </a:r>
                      <a:endParaRPr lang="tr-TR" sz="1400" dirty="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6E3BC"/>
                    </a:solidFill>
                  </a:tcPr>
                </a:tc>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a:xfrm>
            <a:off x="251520" y="1124744"/>
            <a:ext cx="8352928" cy="360040"/>
          </a:xfrm>
        </p:spPr>
        <p:txBody>
          <a:bodyPr>
            <a:noAutofit/>
          </a:bodyPr>
          <a:lstStyle/>
          <a:p>
            <a:r>
              <a:rPr lang="tr-TR" sz="1800" b="1" i="1" dirty="0" smtClean="0">
                <a:solidFill>
                  <a:srgbClr val="FF0000"/>
                </a:solidFill>
              </a:rPr>
              <a:t>Akreditasyon  2021 ÖDR Çalışmaları Performans Bilgileri </a:t>
            </a:r>
            <a:r>
              <a:rPr lang="tr-TR" sz="1400" b="1" i="1" dirty="0" smtClean="0">
                <a:solidFill>
                  <a:srgbClr val="002060"/>
                </a:solidFill>
              </a:rPr>
              <a:t>(devamı)</a:t>
            </a:r>
            <a:endParaRPr lang="tr-TR" sz="1800" dirty="0">
              <a:solidFill>
                <a:srgbClr val="002060"/>
              </a:solidFill>
            </a:endParaRPr>
          </a:p>
        </p:txBody>
      </p:sp>
      <p:pic>
        <p:nvPicPr>
          <p:cNvPr id="4" name="Picture 2"/>
          <p:cNvPicPr/>
          <p:nvPr/>
        </p:nvPicPr>
        <p:blipFill>
          <a:blip r:embed="rId2" cstate="print"/>
          <a:stretch>
            <a:fillRect/>
          </a:stretch>
        </p:blipFill>
        <p:spPr>
          <a:xfrm>
            <a:off x="107504" y="0"/>
            <a:ext cx="8712968" cy="1041991"/>
          </a:xfrm>
          <a:prstGeom prst="rect">
            <a:avLst/>
          </a:prstGeom>
        </p:spPr>
      </p:pic>
      <p:graphicFrame>
        <p:nvGraphicFramePr>
          <p:cNvPr id="6" name="5 Tablo"/>
          <p:cNvGraphicFramePr>
            <a:graphicFrameLocks noGrp="1"/>
          </p:cNvGraphicFramePr>
          <p:nvPr/>
        </p:nvGraphicFramePr>
        <p:xfrm>
          <a:off x="179514" y="2119122"/>
          <a:ext cx="8424934" cy="4190198"/>
        </p:xfrm>
        <a:graphic>
          <a:graphicData uri="http://schemas.openxmlformats.org/drawingml/2006/table">
            <a:tbl>
              <a:tblPr/>
              <a:tblGrid>
                <a:gridCol w="937998"/>
                <a:gridCol w="480499"/>
                <a:gridCol w="602328"/>
                <a:gridCol w="607441"/>
                <a:gridCol w="604033"/>
                <a:gridCol w="604033"/>
                <a:gridCol w="724157"/>
                <a:gridCol w="604033"/>
                <a:gridCol w="604033"/>
                <a:gridCol w="603180"/>
                <a:gridCol w="604033"/>
                <a:gridCol w="725009"/>
                <a:gridCol w="724157"/>
              </a:tblGrid>
              <a:tr h="308354">
                <a:tc gridSpan="13">
                  <a:txBody>
                    <a:bodyPr/>
                    <a:lstStyle/>
                    <a:p>
                      <a:pPr algn="ctr">
                        <a:lnSpc>
                          <a:spcPct val="115000"/>
                        </a:lnSpc>
                        <a:spcAft>
                          <a:spcPts val="0"/>
                        </a:spcAft>
                      </a:pPr>
                      <a:r>
                        <a:rPr lang="tr-TR" sz="1200" b="1" dirty="0">
                          <a:solidFill>
                            <a:srgbClr val="FF0000"/>
                          </a:solidFill>
                          <a:latin typeface="Calibri"/>
                          <a:ea typeface="Calibri"/>
                          <a:cs typeface="Calibri"/>
                        </a:rPr>
                        <a:t>ÖDR-2021  VE EKLERİNİN TABLO-ŞEKİL-CİLT-SAYFA SAYILARI</a:t>
                      </a:r>
                      <a:endParaRPr lang="tr-TR" sz="1200" dirty="0">
                        <a:latin typeface="Calibri"/>
                        <a:ea typeface="Calibri"/>
                        <a:cs typeface="Times New Roman"/>
                      </a:endParaRPr>
                    </a:p>
                  </a:txBody>
                  <a:tcPr marL="66603" marR="6660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BD4B4"/>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658146">
                <a:tc>
                  <a:txBody>
                    <a:bodyPr/>
                    <a:lstStyle/>
                    <a:p>
                      <a:pPr algn="ctr">
                        <a:lnSpc>
                          <a:spcPct val="150000"/>
                        </a:lnSpc>
                        <a:spcAft>
                          <a:spcPts val="0"/>
                        </a:spcAft>
                      </a:pPr>
                      <a:r>
                        <a:rPr lang="tr-TR" sz="1000" b="1">
                          <a:latin typeface="Calibri"/>
                          <a:ea typeface="Calibri"/>
                          <a:cs typeface="Calibri"/>
                        </a:rPr>
                        <a:t>Gruplar</a:t>
                      </a:r>
                      <a:endParaRPr lang="tr-TR" sz="1200">
                        <a:latin typeface="Calibri"/>
                        <a:ea typeface="Calibri"/>
                        <a:cs typeface="Times New Roman"/>
                      </a:endParaRPr>
                    </a:p>
                  </a:txBody>
                  <a:tcPr marL="66603" marR="6660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5DFEC"/>
                    </a:solidFill>
                  </a:tcPr>
                </a:tc>
                <a:tc>
                  <a:txBody>
                    <a:bodyPr/>
                    <a:lstStyle/>
                    <a:p>
                      <a:pPr algn="ctr">
                        <a:lnSpc>
                          <a:spcPct val="150000"/>
                        </a:lnSpc>
                        <a:spcAft>
                          <a:spcPts val="0"/>
                        </a:spcAft>
                      </a:pPr>
                      <a:r>
                        <a:rPr lang="tr-TR" sz="1000" b="1">
                          <a:latin typeface="Calibri"/>
                          <a:ea typeface="Calibri"/>
                          <a:cs typeface="Calibri"/>
                        </a:rPr>
                        <a:t>ÖDR</a:t>
                      </a:r>
                      <a:endParaRPr lang="tr-TR" sz="1200">
                        <a:latin typeface="Calibri"/>
                        <a:ea typeface="Calibri"/>
                        <a:cs typeface="Times New Roman"/>
                      </a:endParaRPr>
                    </a:p>
                  </a:txBody>
                  <a:tcPr marL="66603" marR="6660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5DFEC"/>
                    </a:solidFill>
                  </a:tcPr>
                </a:tc>
                <a:tc>
                  <a:txBody>
                    <a:bodyPr/>
                    <a:lstStyle/>
                    <a:p>
                      <a:pPr algn="ctr">
                        <a:lnSpc>
                          <a:spcPct val="150000"/>
                        </a:lnSpc>
                        <a:spcAft>
                          <a:spcPts val="0"/>
                        </a:spcAft>
                      </a:pPr>
                      <a:r>
                        <a:rPr lang="tr-TR" sz="1000" b="1">
                          <a:latin typeface="Calibri"/>
                          <a:ea typeface="Calibri"/>
                          <a:cs typeface="Calibri"/>
                        </a:rPr>
                        <a:t>BL.I- II-III</a:t>
                      </a:r>
                      <a:endParaRPr lang="tr-TR" sz="1200">
                        <a:latin typeface="Calibri"/>
                        <a:ea typeface="Calibri"/>
                        <a:cs typeface="Times New Roman"/>
                      </a:endParaRPr>
                    </a:p>
                  </a:txBody>
                  <a:tcPr marL="66603" marR="66603"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5DFEC"/>
                    </a:solidFill>
                  </a:tcPr>
                </a:tc>
                <a:tc>
                  <a:txBody>
                    <a:bodyPr/>
                    <a:lstStyle/>
                    <a:p>
                      <a:pPr algn="ctr">
                        <a:lnSpc>
                          <a:spcPct val="150000"/>
                        </a:lnSpc>
                        <a:spcAft>
                          <a:spcPts val="0"/>
                        </a:spcAft>
                      </a:pPr>
                      <a:r>
                        <a:rPr lang="tr-TR" sz="1000" b="1">
                          <a:latin typeface="Calibri"/>
                          <a:ea typeface="Calibri"/>
                          <a:cs typeface="Calibri"/>
                        </a:rPr>
                        <a:t>1</a:t>
                      </a:r>
                      <a:endParaRPr lang="tr-TR" sz="12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5DFEC"/>
                    </a:solidFill>
                  </a:tcPr>
                </a:tc>
                <a:tc>
                  <a:txBody>
                    <a:bodyPr/>
                    <a:lstStyle/>
                    <a:p>
                      <a:pPr algn="ctr">
                        <a:lnSpc>
                          <a:spcPct val="150000"/>
                        </a:lnSpc>
                        <a:spcAft>
                          <a:spcPts val="0"/>
                        </a:spcAft>
                      </a:pPr>
                      <a:r>
                        <a:rPr lang="tr-TR" sz="1000" b="1">
                          <a:latin typeface="Calibri"/>
                          <a:ea typeface="Calibri"/>
                          <a:cs typeface="Calibri"/>
                        </a:rPr>
                        <a:t>2</a:t>
                      </a:r>
                      <a:endParaRPr lang="tr-TR" sz="12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5DFEC"/>
                    </a:solidFill>
                  </a:tcPr>
                </a:tc>
                <a:tc>
                  <a:txBody>
                    <a:bodyPr/>
                    <a:lstStyle/>
                    <a:p>
                      <a:pPr algn="ctr">
                        <a:lnSpc>
                          <a:spcPct val="150000"/>
                        </a:lnSpc>
                        <a:spcAft>
                          <a:spcPts val="0"/>
                        </a:spcAft>
                      </a:pPr>
                      <a:r>
                        <a:rPr lang="tr-TR" sz="1000" b="1">
                          <a:latin typeface="Calibri"/>
                          <a:ea typeface="Calibri"/>
                          <a:cs typeface="Calibri"/>
                        </a:rPr>
                        <a:t>3</a:t>
                      </a:r>
                      <a:endParaRPr lang="tr-TR" sz="12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5DFEC"/>
                    </a:solidFill>
                  </a:tcPr>
                </a:tc>
                <a:tc>
                  <a:txBody>
                    <a:bodyPr/>
                    <a:lstStyle/>
                    <a:p>
                      <a:pPr algn="ctr">
                        <a:lnSpc>
                          <a:spcPct val="150000"/>
                        </a:lnSpc>
                        <a:spcAft>
                          <a:spcPts val="0"/>
                        </a:spcAft>
                      </a:pPr>
                      <a:r>
                        <a:rPr lang="tr-TR" sz="1000" b="1">
                          <a:latin typeface="Calibri"/>
                          <a:ea typeface="Calibri"/>
                          <a:cs typeface="Calibri"/>
                        </a:rPr>
                        <a:t>4</a:t>
                      </a:r>
                      <a:endParaRPr lang="tr-TR" sz="12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5DFEC"/>
                    </a:solidFill>
                  </a:tcPr>
                </a:tc>
                <a:tc>
                  <a:txBody>
                    <a:bodyPr/>
                    <a:lstStyle/>
                    <a:p>
                      <a:pPr algn="ctr">
                        <a:lnSpc>
                          <a:spcPct val="150000"/>
                        </a:lnSpc>
                        <a:spcAft>
                          <a:spcPts val="0"/>
                        </a:spcAft>
                      </a:pPr>
                      <a:r>
                        <a:rPr lang="tr-TR" sz="1000" b="1">
                          <a:latin typeface="Calibri"/>
                          <a:ea typeface="Calibri"/>
                          <a:cs typeface="Calibri"/>
                        </a:rPr>
                        <a:t>5</a:t>
                      </a:r>
                      <a:endParaRPr lang="tr-TR" sz="12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5DFEC"/>
                    </a:solidFill>
                  </a:tcPr>
                </a:tc>
                <a:tc>
                  <a:txBody>
                    <a:bodyPr/>
                    <a:lstStyle/>
                    <a:p>
                      <a:pPr algn="ctr">
                        <a:lnSpc>
                          <a:spcPct val="150000"/>
                        </a:lnSpc>
                        <a:spcAft>
                          <a:spcPts val="0"/>
                        </a:spcAft>
                      </a:pPr>
                      <a:r>
                        <a:rPr lang="tr-TR" sz="1000" b="1">
                          <a:latin typeface="Calibri"/>
                          <a:ea typeface="Calibri"/>
                          <a:cs typeface="Calibri"/>
                        </a:rPr>
                        <a:t>6</a:t>
                      </a:r>
                      <a:endParaRPr lang="tr-TR" sz="12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5DFEC"/>
                    </a:solidFill>
                  </a:tcPr>
                </a:tc>
                <a:tc>
                  <a:txBody>
                    <a:bodyPr/>
                    <a:lstStyle/>
                    <a:p>
                      <a:pPr algn="ctr">
                        <a:lnSpc>
                          <a:spcPct val="150000"/>
                        </a:lnSpc>
                        <a:spcAft>
                          <a:spcPts val="0"/>
                        </a:spcAft>
                      </a:pPr>
                      <a:r>
                        <a:rPr lang="tr-TR" sz="1000" b="1">
                          <a:latin typeface="Calibri"/>
                          <a:ea typeface="Calibri"/>
                          <a:cs typeface="Calibri"/>
                        </a:rPr>
                        <a:t>7</a:t>
                      </a:r>
                      <a:endParaRPr lang="tr-TR" sz="12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5DFEC"/>
                    </a:solidFill>
                  </a:tcPr>
                </a:tc>
                <a:tc>
                  <a:txBody>
                    <a:bodyPr/>
                    <a:lstStyle/>
                    <a:p>
                      <a:pPr algn="ctr">
                        <a:lnSpc>
                          <a:spcPct val="150000"/>
                        </a:lnSpc>
                        <a:spcAft>
                          <a:spcPts val="0"/>
                        </a:spcAft>
                      </a:pPr>
                      <a:r>
                        <a:rPr lang="tr-TR" sz="1000" b="1">
                          <a:latin typeface="Calibri"/>
                          <a:ea typeface="Calibri"/>
                          <a:cs typeface="Calibri"/>
                        </a:rPr>
                        <a:t>8</a:t>
                      </a:r>
                      <a:endParaRPr lang="tr-TR" sz="12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5DFEC"/>
                    </a:solidFill>
                  </a:tcPr>
                </a:tc>
                <a:tc>
                  <a:txBody>
                    <a:bodyPr/>
                    <a:lstStyle/>
                    <a:p>
                      <a:pPr algn="ctr">
                        <a:lnSpc>
                          <a:spcPct val="150000"/>
                        </a:lnSpc>
                        <a:spcAft>
                          <a:spcPts val="0"/>
                        </a:spcAft>
                      </a:pPr>
                      <a:r>
                        <a:rPr lang="tr-TR" sz="1000" b="1">
                          <a:latin typeface="Calibri"/>
                          <a:ea typeface="Calibri"/>
                          <a:cs typeface="Calibri"/>
                        </a:rPr>
                        <a:t>9</a:t>
                      </a:r>
                      <a:endParaRPr lang="tr-TR" sz="12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5DFEC"/>
                    </a:solidFill>
                  </a:tcPr>
                </a:tc>
                <a:tc>
                  <a:txBody>
                    <a:bodyPr/>
                    <a:lstStyle/>
                    <a:p>
                      <a:pPr algn="ctr">
                        <a:lnSpc>
                          <a:spcPct val="150000"/>
                        </a:lnSpc>
                        <a:spcAft>
                          <a:spcPts val="0"/>
                        </a:spcAft>
                      </a:pPr>
                      <a:r>
                        <a:rPr lang="tr-TR" sz="1000" b="1">
                          <a:latin typeface="Calibri"/>
                          <a:ea typeface="Calibri"/>
                          <a:cs typeface="Calibri"/>
                        </a:rPr>
                        <a:t>Toplam</a:t>
                      </a:r>
                      <a:endParaRPr lang="tr-TR" sz="12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DBDB"/>
                    </a:solidFill>
                  </a:tcPr>
                </a:tc>
              </a:tr>
              <a:tr h="560643">
                <a:tc>
                  <a:txBody>
                    <a:bodyPr/>
                    <a:lstStyle/>
                    <a:p>
                      <a:pPr algn="just">
                        <a:lnSpc>
                          <a:spcPct val="115000"/>
                        </a:lnSpc>
                        <a:spcAft>
                          <a:spcPts val="0"/>
                        </a:spcAft>
                      </a:pPr>
                      <a:r>
                        <a:rPr lang="tr-TR" sz="1050" b="1">
                          <a:latin typeface="Calibri"/>
                          <a:ea typeface="Calibri"/>
                          <a:cs typeface="Calibri"/>
                        </a:rPr>
                        <a:t>ÖDR Sayfa S.</a:t>
                      </a:r>
                      <a:endParaRPr lang="tr-TR" sz="1200">
                        <a:latin typeface="Calibri"/>
                        <a:ea typeface="Calibri"/>
                        <a:cs typeface="Times New Roman"/>
                      </a:endParaRPr>
                    </a:p>
                  </a:txBody>
                  <a:tcPr marL="66603" marR="6660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lnSpc>
                          <a:spcPct val="115000"/>
                        </a:lnSpc>
                        <a:spcAft>
                          <a:spcPts val="0"/>
                        </a:spcAft>
                      </a:pPr>
                      <a:r>
                        <a:rPr lang="tr-TR" sz="1200">
                          <a:latin typeface="Calibri"/>
                          <a:ea typeface="Calibri"/>
                          <a:cs typeface="Calibri"/>
                        </a:rPr>
                        <a:t>398</a:t>
                      </a:r>
                      <a:endParaRPr lang="tr-TR" sz="1200">
                        <a:latin typeface="Calibri"/>
                        <a:ea typeface="Calibri"/>
                        <a:cs typeface="Times New Roman"/>
                      </a:endParaRPr>
                    </a:p>
                  </a:txBody>
                  <a:tcPr marL="66603" marR="6660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lgn="ctr">
                        <a:lnSpc>
                          <a:spcPct val="115000"/>
                        </a:lnSpc>
                        <a:spcAft>
                          <a:spcPts val="0"/>
                        </a:spcAft>
                      </a:pPr>
                      <a:r>
                        <a:rPr lang="tr-TR" sz="1200">
                          <a:latin typeface="Calibri"/>
                          <a:ea typeface="Calibri"/>
                          <a:cs typeface="Calibri"/>
                        </a:rPr>
                        <a:t>64</a:t>
                      </a:r>
                      <a:endParaRPr lang="tr-TR" sz="1200">
                        <a:latin typeface="Calibri"/>
                        <a:ea typeface="Calibri"/>
                        <a:cs typeface="Times New Roman"/>
                      </a:endParaRPr>
                    </a:p>
                  </a:txBody>
                  <a:tcPr marL="66603" marR="66603"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200">
                          <a:latin typeface="Calibri"/>
                          <a:ea typeface="Calibri"/>
                          <a:cs typeface="Calibri"/>
                        </a:rPr>
                        <a:t>23</a:t>
                      </a:r>
                      <a:endParaRPr lang="tr-TR" sz="12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200">
                          <a:latin typeface="Calibri"/>
                          <a:ea typeface="Calibri"/>
                          <a:cs typeface="Calibri"/>
                        </a:rPr>
                        <a:t>64</a:t>
                      </a:r>
                      <a:endParaRPr lang="tr-TR" sz="12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200">
                          <a:latin typeface="Calibri"/>
                          <a:ea typeface="Calibri"/>
                          <a:cs typeface="Calibri"/>
                        </a:rPr>
                        <a:t>38</a:t>
                      </a:r>
                      <a:endParaRPr lang="tr-TR" sz="12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200">
                          <a:latin typeface="Calibri"/>
                          <a:ea typeface="Calibri"/>
                          <a:cs typeface="Calibri"/>
                        </a:rPr>
                        <a:t>34</a:t>
                      </a:r>
                      <a:endParaRPr lang="tr-TR" sz="12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200">
                          <a:latin typeface="Calibri"/>
                          <a:ea typeface="Calibri"/>
                          <a:cs typeface="Calibri"/>
                        </a:rPr>
                        <a:t>28</a:t>
                      </a:r>
                      <a:endParaRPr lang="tr-TR" sz="12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200">
                          <a:latin typeface="Calibri"/>
                          <a:ea typeface="Calibri"/>
                          <a:cs typeface="Calibri"/>
                        </a:rPr>
                        <a:t>28</a:t>
                      </a:r>
                      <a:endParaRPr lang="tr-TR" sz="12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200">
                          <a:latin typeface="Calibri"/>
                          <a:ea typeface="Calibri"/>
                          <a:cs typeface="Calibri"/>
                        </a:rPr>
                        <a:t>30</a:t>
                      </a:r>
                      <a:endParaRPr lang="tr-TR" sz="12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200">
                          <a:latin typeface="Calibri"/>
                          <a:ea typeface="Calibri"/>
                          <a:cs typeface="Calibri"/>
                        </a:rPr>
                        <a:t>23</a:t>
                      </a:r>
                      <a:endParaRPr lang="tr-TR" sz="12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200">
                          <a:latin typeface="Calibri"/>
                          <a:ea typeface="Calibri"/>
                          <a:cs typeface="Calibri"/>
                        </a:rPr>
                        <a:t>52</a:t>
                      </a:r>
                      <a:endParaRPr lang="tr-TR" sz="12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200" b="1">
                          <a:latin typeface="Calibri"/>
                          <a:ea typeface="Calibri"/>
                          <a:cs typeface="Calibri"/>
                        </a:rPr>
                        <a:t>398</a:t>
                      </a:r>
                      <a:endParaRPr lang="tr-TR" sz="12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r>
              <a:tr h="560643">
                <a:tc>
                  <a:txBody>
                    <a:bodyPr/>
                    <a:lstStyle/>
                    <a:p>
                      <a:pPr algn="just">
                        <a:lnSpc>
                          <a:spcPct val="115000"/>
                        </a:lnSpc>
                        <a:spcAft>
                          <a:spcPts val="0"/>
                        </a:spcAft>
                      </a:pPr>
                      <a:r>
                        <a:rPr lang="tr-TR" sz="1050" b="1">
                          <a:latin typeface="Calibri"/>
                          <a:ea typeface="Calibri"/>
                          <a:cs typeface="Calibri"/>
                        </a:rPr>
                        <a:t>ÖDR Tablo S.</a:t>
                      </a:r>
                      <a:endParaRPr lang="tr-TR" sz="1200">
                        <a:latin typeface="Calibri"/>
                        <a:ea typeface="Calibri"/>
                        <a:cs typeface="Times New Roman"/>
                      </a:endParaRPr>
                    </a:p>
                  </a:txBody>
                  <a:tcPr marL="66603" marR="6660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lnSpc>
                          <a:spcPct val="115000"/>
                        </a:lnSpc>
                        <a:spcAft>
                          <a:spcPts val="0"/>
                        </a:spcAft>
                      </a:pPr>
                      <a:r>
                        <a:rPr lang="tr-TR" sz="1200">
                          <a:latin typeface="Calibri"/>
                          <a:ea typeface="Calibri"/>
                          <a:cs typeface="Calibri"/>
                        </a:rPr>
                        <a:t>118</a:t>
                      </a:r>
                      <a:endParaRPr lang="tr-TR" sz="1200">
                        <a:latin typeface="Calibri"/>
                        <a:ea typeface="Calibri"/>
                        <a:cs typeface="Times New Roman"/>
                      </a:endParaRPr>
                    </a:p>
                  </a:txBody>
                  <a:tcPr marL="66603" marR="6660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lgn="ctr">
                        <a:lnSpc>
                          <a:spcPct val="115000"/>
                        </a:lnSpc>
                        <a:spcAft>
                          <a:spcPts val="0"/>
                        </a:spcAft>
                      </a:pPr>
                      <a:r>
                        <a:rPr lang="tr-TR" sz="1200">
                          <a:latin typeface="Calibri"/>
                          <a:ea typeface="Calibri"/>
                          <a:cs typeface="Calibri"/>
                        </a:rPr>
                        <a:t>3</a:t>
                      </a:r>
                      <a:endParaRPr lang="tr-TR" sz="1200">
                        <a:latin typeface="Calibri"/>
                        <a:ea typeface="Calibri"/>
                        <a:cs typeface="Times New Roman"/>
                      </a:endParaRPr>
                    </a:p>
                  </a:txBody>
                  <a:tcPr marL="66603" marR="66603"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200" dirty="0">
                          <a:latin typeface="Calibri"/>
                          <a:ea typeface="Calibri"/>
                          <a:cs typeface="Calibri"/>
                        </a:rPr>
                        <a:t>4</a:t>
                      </a:r>
                      <a:endParaRPr lang="tr-TR" sz="1200" dirty="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200">
                          <a:latin typeface="Calibri"/>
                          <a:ea typeface="Calibri"/>
                          <a:cs typeface="Calibri"/>
                        </a:rPr>
                        <a:t>12</a:t>
                      </a:r>
                      <a:endParaRPr lang="tr-TR" sz="12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200">
                          <a:latin typeface="Calibri"/>
                          <a:ea typeface="Calibri"/>
                          <a:cs typeface="Calibri"/>
                        </a:rPr>
                        <a:t>12</a:t>
                      </a:r>
                      <a:endParaRPr lang="tr-TR" sz="12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200">
                          <a:latin typeface="Calibri"/>
                          <a:ea typeface="Calibri"/>
                          <a:cs typeface="Calibri"/>
                        </a:rPr>
                        <a:t>18</a:t>
                      </a:r>
                      <a:endParaRPr lang="tr-TR" sz="12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200">
                          <a:latin typeface="Calibri"/>
                          <a:ea typeface="Calibri"/>
                          <a:cs typeface="Calibri"/>
                        </a:rPr>
                        <a:t>6</a:t>
                      </a:r>
                      <a:endParaRPr lang="tr-TR" sz="12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200">
                          <a:latin typeface="Calibri"/>
                          <a:ea typeface="Calibri"/>
                          <a:cs typeface="Calibri"/>
                        </a:rPr>
                        <a:t>20</a:t>
                      </a:r>
                      <a:endParaRPr lang="tr-TR" sz="12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200">
                          <a:latin typeface="Calibri"/>
                          <a:ea typeface="Calibri"/>
                          <a:cs typeface="Calibri"/>
                        </a:rPr>
                        <a:t>12</a:t>
                      </a:r>
                      <a:endParaRPr lang="tr-TR" sz="12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200">
                          <a:latin typeface="Calibri"/>
                          <a:ea typeface="Calibri"/>
                          <a:cs typeface="Calibri"/>
                        </a:rPr>
                        <a:t>4</a:t>
                      </a:r>
                      <a:endParaRPr lang="tr-TR" sz="12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200">
                          <a:latin typeface="Calibri"/>
                          <a:ea typeface="Calibri"/>
                          <a:cs typeface="Calibri"/>
                        </a:rPr>
                        <a:t>27</a:t>
                      </a:r>
                      <a:endParaRPr lang="tr-TR" sz="12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200" b="1">
                          <a:latin typeface="Calibri"/>
                          <a:ea typeface="Calibri"/>
                          <a:cs typeface="Calibri"/>
                        </a:rPr>
                        <a:t>118</a:t>
                      </a:r>
                      <a:endParaRPr lang="tr-TR" sz="12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r>
              <a:tr h="560643">
                <a:tc>
                  <a:txBody>
                    <a:bodyPr/>
                    <a:lstStyle/>
                    <a:p>
                      <a:pPr algn="just">
                        <a:lnSpc>
                          <a:spcPct val="115000"/>
                        </a:lnSpc>
                        <a:spcAft>
                          <a:spcPts val="0"/>
                        </a:spcAft>
                      </a:pPr>
                      <a:r>
                        <a:rPr lang="tr-TR" sz="1050" b="1">
                          <a:latin typeface="Calibri"/>
                          <a:ea typeface="Calibri"/>
                          <a:cs typeface="Calibri"/>
                        </a:rPr>
                        <a:t>ÖDR Şekil S.</a:t>
                      </a:r>
                      <a:endParaRPr lang="tr-TR" sz="1200">
                        <a:latin typeface="Calibri"/>
                        <a:ea typeface="Calibri"/>
                        <a:cs typeface="Times New Roman"/>
                      </a:endParaRPr>
                    </a:p>
                  </a:txBody>
                  <a:tcPr marL="66603" marR="6660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lnSpc>
                          <a:spcPct val="115000"/>
                        </a:lnSpc>
                        <a:spcAft>
                          <a:spcPts val="0"/>
                        </a:spcAft>
                      </a:pPr>
                      <a:r>
                        <a:rPr lang="tr-TR" sz="1200">
                          <a:latin typeface="Calibri"/>
                          <a:ea typeface="Calibri"/>
                          <a:cs typeface="Calibri"/>
                        </a:rPr>
                        <a:t>29</a:t>
                      </a:r>
                      <a:endParaRPr lang="tr-TR" sz="1200">
                        <a:latin typeface="Calibri"/>
                        <a:ea typeface="Calibri"/>
                        <a:cs typeface="Times New Roman"/>
                      </a:endParaRPr>
                    </a:p>
                  </a:txBody>
                  <a:tcPr marL="66603" marR="6660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DBDB"/>
                    </a:solidFill>
                  </a:tcPr>
                </a:tc>
                <a:tc>
                  <a:txBody>
                    <a:bodyPr/>
                    <a:lstStyle/>
                    <a:p>
                      <a:pPr algn="ctr">
                        <a:lnSpc>
                          <a:spcPct val="115000"/>
                        </a:lnSpc>
                        <a:spcAft>
                          <a:spcPts val="0"/>
                        </a:spcAft>
                      </a:pPr>
                      <a:r>
                        <a:rPr lang="tr-TR" sz="1200">
                          <a:latin typeface="Calibri"/>
                          <a:ea typeface="Calibri"/>
                          <a:cs typeface="Calibri"/>
                        </a:rPr>
                        <a:t>-</a:t>
                      </a:r>
                      <a:endParaRPr lang="tr-TR" sz="1200">
                        <a:latin typeface="Calibri"/>
                        <a:ea typeface="Calibri"/>
                        <a:cs typeface="Times New Roman"/>
                      </a:endParaRPr>
                    </a:p>
                  </a:txBody>
                  <a:tcPr marL="66603" marR="66603"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200">
                          <a:latin typeface="Calibri"/>
                          <a:ea typeface="Calibri"/>
                          <a:cs typeface="Calibri"/>
                        </a:rPr>
                        <a:t>2</a:t>
                      </a:r>
                      <a:endParaRPr lang="tr-TR" sz="12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200">
                          <a:latin typeface="Calibri"/>
                          <a:ea typeface="Calibri"/>
                          <a:cs typeface="Calibri"/>
                        </a:rPr>
                        <a:t>1</a:t>
                      </a:r>
                      <a:endParaRPr lang="tr-TR" sz="12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200">
                          <a:latin typeface="Calibri"/>
                          <a:ea typeface="Calibri"/>
                          <a:cs typeface="Calibri"/>
                        </a:rPr>
                        <a:t>9</a:t>
                      </a:r>
                      <a:endParaRPr lang="tr-TR" sz="12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200">
                          <a:latin typeface="Calibri"/>
                          <a:ea typeface="Calibri"/>
                          <a:cs typeface="Calibri"/>
                        </a:rPr>
                        <a:t>-</a:t>
                      </a:r>
                      <a:endParaRPr lang="tr-TR" sz="12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200">
                          <a:latin typeface="Calibri"/>
                          <a:ea typeface="Calibri"/>
                          <a:cs typeface="Calibri"/>
                        </a:rPr>
                        <a:t>-</a:t>
                      </a:r>
                      <a:endParaRPr lang="tr-TR" sz="12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200">
                          <a:latin typeface="Calibri"/>
                          <a:ea typeface="Calibri"/>
                          <a:cs typeface="Calibri"/>
                        </a:rPr>
                        <a:t>-</a:t>
                      </a:r>
                      <a:endParaRPr lang="tr-TR" sz="12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200">
                          <a:latin typeface="Calibri"/>
                          <a:ea typeface="Calibri"/>
                          <a:cs typeface="Calibri"/>
                        </a:rPr>
                        <a:t>15</a:t>
                      </a:r>
                      <a:endParaRPr lang="tr-TR" sz="12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200">
                          <a:latin typeface="Calibri"/>
                          <a:ea typeface="Calibri"/>
                          <a:cs typeface="Calibri"/>
                        </a:rPr>
                        <a:t>-</a:t>
                      </a:r>
                      <a:endParaRPr lang="tr-TR" sz="12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200">
                          <a:latin typeface="Calibri"/>
                          <a:ea typeface="Calibri"/>
                          <a:cs typeface="Calibri"/>
                        </a:rPr>
                        <a:t>2</a:t>
                      </a:r>
                      <a:endParaRPr lang="tr-TR" sz="12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200" b="1">
                          <a:latin typeface="Calibri"/>
                          <a:ea typeface="Calibri"/>
                          <a:cs typeface="Calibri"/>
                        </a:rPr>
                        <a:t>29</a:t>
                      </a:r>
                      <a:endParaRPr lang="tr-TR" sz="12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r>
              <a:tr h="308354">
                <a:tc>
                  <a:txBody>
                    <a:bodyPr/>
                    <a:lstStyle/>
                    <a:p>
                      <a:pPr algn="just">
                        <a:lnSpc>
                          <a:spcPct val="115000"/>
                        </a:lnSpc>
                        <a:spcAft>
                          <a:spcPts val="0"/>
                        </a:spcAft>
                      </a:pPr>
                      <a:r>
                        <a:rPr lang="tr-TR" sz="1050" b="1">
                          <a:latin typeface="Calibri"/>
                          <a:ea typeface="Calibri"/>
                          <a:cs typeface="Calibri"/>
                        </a:rPr>
                        <a:t>Cilt No</a:t>
                      </a:r>
                      <a:endParaRPr lang="tr-TR" sz="1200">
                        <a:latin typeface="Calibri"/>
                        <a:ea typeface="Calibri"/>
                        <a:cs typeface="Times New Roman"/>
                      </a:endParaRPr>
                    </a:p>
                  </a:txBody>
                  <a:tcPr marL="66603" marR="6660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lnSpc>
                          <a:spcPct val="115000"/>
                        </a:lnSpc>
                        <a:spcAft>
                          <a:spcPts val="0"/>
                        </a:spcAft>
                      </a:pPr>
                      <a:r>
                        <a:rPr lang="tr-TR" sz="1200">
                          <a:latin typeface="Calibri"/>
                          <a:ea typeface="Calibri"/>
                          <a:cs typeface="Calibri"/>
                        </a:rPr>
                        <a:t>I</a:t>
                      </a:r>
                      <a:endParaRPr lang="tr-TR" sz="1200">
                        <a:latin typeface="Calibri"/>
                        <a:ea typeface="Calibri"/>
                        <a:cs typeface="Times New Roman"/>
                      </a:endParaRPr>
                    </a:p>
                  </a:txBody>
                  <a:tcPr marL="66603" marR="66603"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tr-TR" sz="1200">
                          <a:latin typeface="Calibri"/>
                          <a:ea typeface="Calibri"/>
                          <a:cs typeface="Calibri"/>
                        </a:rPr>
                        <a:t>II</a:t>
                      </a:r>
                      <a:endParaRPr lang="tr-TR" sz="12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a:lnSpc>
                          <a:spcPct val="115000"/>
                        </a:lnSpc>
                        <a:spcAft>
                          <a:spcPts val="0"/>
                        </a:spcAft>
                      </a:pPr>
                      <a:r>
                        <a:rPr lang="tr-TR" sz="1200">
                          <a:latin typeface="Calibri"/>
                          <a:ea typeface="Calibri"/>
                          <a:cs typeface="Calibri"/>
                        </a:rPr>
                        <a:t>III</a:t>
                      </a:r>
                      <a:endParaRPr lang="tr-TR" sz="12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200">
                          <a:latin typeface="Calibri"/>
                          <a:ea typeface="Calibri"/>
                          <a:cs typeface="Calibri"/>
                        </a:rPr>
                        <a:t>IV</a:t>
                      </a:r>
                      <a:endParaRPr lang="tr-TR" sz="12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200">
                          <a:latin typeface="Calibri"/>
                          <a:ea typeface="Calibri"/>
                          <a:cs typeface="Calibri"/>
                        </a:rPr>
                        <a:t>V</a:t>
                      </a:r>
                      <a:endParaRPr lang="tr-TR" sz="12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200">
                          <a:latin typeface="Calibri"/>
                          <a:ea typeface="Calibri"/>
                          <a:cs typeface="Calibri"/>
                        </a:rPr>
                        <a:t>VI</a:t>
                      </a:r>
                      <a:endParaRPr lang="tr-TR" sz="12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200">
                          <a:latin typeface="Calibri"/>
                          <a:ea typeface="Calibri"/>
                          <a:cs typeface="Calibri"/>
                        </a:rPr>
                        <a:t>VII</a:t>
                      </a:r>
                      <a:endParaRPr lang="tr-TR" sz="12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200">
                          <a:latin typeface="Calibri"/>
                          <a:ea typeface="Calibri"/>
                          <a:cs typeface="Calibri"/>
                        </a:rPr>
                        <a:t>VIII</a:t>
                      </a:r>
                      <a:endParaRPr lang="tr-TR" sz="12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200">
                          <a:latin typeface="Calibri"/>
                          <a:ea typeface="Calibri"/>
                          <a:cs typeface="Calibri"/>
                        </a:rPr>
                        <a:t>IX</a:t>
                      </a:r>
                      <a:endParaRPr lang="tr-TR" sz="12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200">
                          <a:latin typeface="Calibri"/>
                          <a:ea typeface="Calibri"/>
                          <a:cs typeface="Calibri"/>
                        </a:rPr>
                        <a:t>X</a:t>
                      </a:r>
                      <a:endParaRPr lang="tr-TR" sz="12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200" b="1">
                          <a:latin typeface="Calibri"/>
                          <a:ea typeface="Calibri"/>
                          <a:cs typeface="Calibri"/>
                        </a:rPr>
                        <a:t>10</a:t>
                      </a:r>
                      <a:endParaRPr lang="tr-TR" sz="12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r>
              <a:tr h="308354">
                <a:tc>
                  <a:txBody>
                    <a:bodyPr/>
                    <a:lstStyle/>
                    <a:p>
                      <a:pPr algn="just">
                        <a:lnSpc>
                          <a:spcPct val="115000"/>
                        </a:lnSpc>
                        <a:spcAft>
                          <a:spcPts val="0"/>
                        </a:spcAft>
                      </a:pPr>
                      <a:r>
                        <a:rPr lang="tr-TR" sz="1050" b="1">
                          <a:latin typeface="Calibri"/>
                          <a:ea typeface="Calibri"/>
                          <a:cs typeface="Calibri"/>
                        </a:rPr>
                        <a:t>Top.Cilt S.</a:t>
                      </a:r>
                      <a:endParaRPr lang="tr-TR" sz="1200">
                        <a:latin typeface="Calibri"/>
                        <a:ea typeface="Calibri"/>
                        <a:cs typeface="Times New Roman"/>
                      </a:endParaRPr>
                    </a:p>
                  </a:txBody>
                  <a:tcPr marL="66603" marR="6660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lnSpc>
                          <a:spcPct val="115000"/>
                        </a:lnSpc>
                        <a:spcAft>
                          <a:spcPts val="0"/>
                        </a:spcAft>
                      </a:pPr>
                      <a:r>
                        <a:rPr lang="tr-TR" sz="1200">
                          <a:latin typeface="Calibri"/>
                          <a:ea typeface="Calibri"/>
                          <a:cs typeface="Calibri"/>
                        </a:rPr>
                        <a:t>1</a:t>
                      </a:r>
                      <a:endParaRPr lang="tr-TR" sz="1200">
                        <a:latin typeface="Calibri"/>
                        <a:ea typeface="Calibri"/>
                        <a:cs typeface="Times New Roman"/>
                      </a:endParaRPr>
                    </a:p>
                  </a:txBody>
                  <a:tcPr marL="66603" marR="66603"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tr-TR" sz="1200">
                          <a:latin typeface="Calibri"/>
                          <a:ea typeface="Calibri"/>
                          <a:cs typeface="Calibri"/>
                        </a:rPr>
                        <a:t>2</a:t>
                      </a:r>
                      <a:endParaRPr lang="tr-TR" sz="12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a:lnSpc>
                          <a:spcPct val="115000"/>
                        </a:lnSpc>
                        <a:spcAft>
                          <a:spcPts val="0"/>
                        </a:spcAft>
                      </a:pPr>
                      <a:r>
                        <a:rPr lang="tr-TR" sz="1200">
                          <a:latin typeface="Calibri"/>
                          <a:ea typeface="Calibri"/>
                          <a:cs typeface="Calibri"/>
                        </a:rPr>
                        <a:t>7</a:t>
                      </a:r>
                      <a:endParaRPr lang="tr-TR" sz="12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200">
                          <a:latin typeface="Calibri"/>
                          <a:ea typeface="Calibri"/>
                          <a:cs typeface="Calibri"/>
                        </a:rPr>
                        <a:t>2</a:t>
                      </a:r>
                      <a:endParaRPr lang="tr-TR" sz="12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200">
                          <a:latin typeface="Calibri"/>
                          <a:ea typeface="Calibri"/>
                          <a:cs typeface="Calibri"/>
                        </a:rPr>
                        <a:t>2</a:t>
                      </a:r>
                      <a:endParaRPr lang="tr-TR" sz="12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200">
                          <a:latin typeface="Calibri"/>
                          <a:ea typeface="Calibri"/>
                          <a:cs typeface="Calibri"/>
                        </a:rPr>
                        <a:t>3</a:t>
                      </a:r>
                      <a:endParaRPr lang="tr-TR" sz="12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200">
                          <a:latin typeface="Calibri"/>
                          <a:ea typeface="Calibri"/>
                          <a:cs typeface="Calibri"/>
                        </a:rPr>
                        <a:t>1</a:t>
                      </a:r>
                      <a:endParaRPr lang="tr-TR" sz="12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200">
                          <a:latin typeface="Calibri"/>
                          <a:ea typeface="Calibri"/>
                          <a:cs typeface="Calibri"/>
                        </a:rPr>
                        <a:t>1</a:t>
                      </a:r>
                      <a:endParaRPr lang="tr-TR" sz="12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200">
                          <a:latin typeface="Calibri"/>
                          <a:ea typeface="Calibri"/>
                          <a:cs typeface="Calibri"/>
                        </a:rPr>
                        <a:t>1</a:t>
                      </a:r>
                      <a:endParaRPr lang="tr-TR" sz="12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200">
                          <a:latin typeface="Calibri"/>
                          <a:ea typeface="Calibri"/>
                          <a:cs typeface="Calibri"/>
                        </a:rPr>
                        <a:t>3</a:t>
                      </a:r>
                      <a:endParaRPr lang="tr-TR" sz="12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200" b="1">
                          <a:latin typeface="Calibri"/>
                          <a:ea typeface="Calibri"/>
                          <a:cs typeface="Calibri"/>
                        </a:rPr>
                        <a:t>23</a:t>
                      </a:r>
                      <a:endParaRPr lang="tr-TR" sz="12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r>
              <a:tr h="308354">
                <a:tc>
                  <a:txBody>
                    <a:bodyPr/>
                    <a:lstStyle/>
                    <a:p>
                      <a:pPr algn="just">
                        <a:lnSpc>
                          <a:spcPct val="115000"/>
                        </a:lnSpc>
                        <a:spcAft>
                          <a:spcPts val="0"/>
                        </a:spcAft>
                      </a:pPr>
                      <a:r>
                        <a:rPr lang="tr-TR" sz="1050" b="1">
                          <a:latin typeface="Calibri"/>
                          <a:ea typeface="Calibri"/>
                          <a:cs typeface="Calibri"/>
                        </a:rPr>
                        <a:t>EK S.</a:t>
                      </a:r>
                      <a:endParaRPr lang="tr-TR" sz="1200">
                        <a:latin typeface="Calibri"/>
                        <a:ea typeface="Calibri"/>
                        <a:cs typeface="Times New Roman"/>
                      </a:endParaRPr>
                    </a:p>
                  </a:txBody>
                  <a:tcPr marL="66603" marR="6660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lnSpc>
                          <a:spcPct val="115000"/>
                        </a:lnSpc>
                        <a:spcAft>
                          <a:spcPts val="0"/>
                        </a:spcAft>
                      </a:pPr>
                      <a:r>
                        <a:rPr lang="tr-TR" sz="1200">
                          <a:latin typeface="Calibri"/>
                          <a:ea typeface="Calibri"/>
                          <a:cs typeface="Calibri"/>
                        </a:rPr>
                        <a:t>1</a:t>
                      </a:r>
                      <a:endParaRPr lang="tr-TR" sz="1200">
                        <a:latin typeface="Calibri"/>
                        <a:ea typeface="Calibri"/>
                        <a:cs typeface="Times New Roman"/>
                      </a:endParaRPr>
                    </a:p>
                  </a:txBody>
                  <a:tcPr marL="66603" marR="66603"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200">
                          <a:latin typeface="Calibri"/>
                          <a:ea typeface="Calibri"/>
                          <a:cs typeface="Calibri"/>
                        </a:rPr>
                        <a:t>32</a:t>
                      </a:r>
                      <a:endParaRPr lang="tr-TR" sz="12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200">
                          <a:latin typeface="Calibri"/>
                          <a:ea typeface="Calibri"/>
                          <a:cs typeface="Calibri"/>
                        </a:rPr>
                        <a:t>51</a:t>
                      </a:r>
                      <a:endParaRPr lang="tr-TR" sz="12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200">
                          <a:latin typeface="Calibri"/>
                          <a:ea typeface="Calibri"/>
                          <a:cs typeface="Calibri"/>
                        </a:rPr>
                        <a:t>185</a:t>
                      </a:r>
                      <a:endParaRPr lang="tr-TR" sz="12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200">
                          <a:latin typeface="Calibri"/>
                          <a:ea typeface="Calibri"/>
                          <a:cs typeface="Calibri"/>
                        </a:rPr>
                        <a:t>106</a:t>
                      </a:r>
                      <a:endParaRPr lang="tr-TR" sz="12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200">
                          <a:latin typeface="Calibri"/>
                          <a:ea typeface="Calibri"/>
                          <a:cs typeface="Calibri"/>
                        </a:rPr>
                        <a:t>116</a:t>
                      </a:r>
                      <a:endParaRPr lang="tr-TR" sz="12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200">
                          <a:latin typeface="Calibri"/>
                          <a:ea typeface="Calibri"/>
                          <a:cs typeface="Calibri"/>
                        </a:rPr>
                        <a:t>57</a:t>
                      </a:r>
                      <a:endParaRPr lang="tr-TR" sz="12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200">
                          <a:latin typeface="Calibri"/>
                          <a:ea typeface="Calibri"/>
                          <a:cs typeface="Calibri"/>
                        </a:rPr>
                        <a:t>40</a:t>
                      </a:r>
                      <a:endParaRPr lang="tr-TR" sz="12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200">
                          <a:latin typeface="Calibri"/>
                          <a:ea typeface="Calibri"/>
                          <a:cs typeface="Calibri"/>
                        </a:rPr>
                        <a:t>81</a:t>
                      </a:r>
                      <a:endParaRPr lang="tr-TR" sz="12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200">
                          <a:latin typeface="Calibri"/>
                          <a:ea typeface="Calibri"/>
                          <a:cs typeface="Calibri"/>
                        </a:rPr>
                        <a:t>115</a:t>
                      </a:r>
                      <a:endParaRPr lang="tr-TR" sz="12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200">
                          <a:latin typeface="Calibri"/>
                          <a:ea typeface="Calibri"/>
                          <a:cs typeface="Calibri"/>
                        </a:rPr>
                        <a:t>120</a:t>
                      </a:r>
                      <a:endParaRPr lang="tr-TR" sz="12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200" b="1">
                          <a:latin typeface="Calibri"/>
                          <a:ea typeface="Calibri"/>
                          <a:cs typeface="Calibri"/>
                        </a:rPr>
                        <a:t>903</a:t>
                      </a:r>
                      <a:endParaRPr lang="tr-TR" sz="12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r>
              <a:tr h="616707">
                <a:tc>
                  <a:txBody>
                    <a:bodyPr/>
                    <a:lstStyle/>
                    <a:p>
                      <a:pPr algn="just">
                        <a:lnSpc>
                          <a:spcPct val="115000"/>
                        </a:lnSpc>
                        <a:spcAft>
                          <a:spcPts val="0"/>
                        </a:spcAft>
                      </a:pPr>
                      <a:r>
                        <a:rPr lang="tr-TR" sz="1050" b="1">
                          <a:latin typeface="Calibri"/>
                          <a:ea typeface="Calibri"/>
                          <a:cs typeface="Calibri"/>
                        </a:rPr>
                        <a:t>Ekler Sayfa S.</a:t>
                      </a:r>
                      <a:endParaRPr lang="tr-TR" sz="1200">
                        <a:latin typeface="Calibri"/>
                        <a:ea typeface="Calibri"/>
                        <a:cs typeface="Times New Roman"/>
                      </a:endParaRPr>
                    </a:p>
                  </a:txBody>
                  <a:tcPr marL="66603" marR="6660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5DFEC"/>
                    </a:solidFill>
                  </a:tcPr>
                </a:tc>
                <a:tc>
                  <a:txBody>
                    <a:bodyPr/>
                    <a:lstStyle/>
                    <a:p>
                      <a:pPr algn="ctr">
                        <a:lnSpc>
                          <a:spcPct val="115000"/>
                        </a:lnSpc>
                        <a:spcAft>
                          <a:spcPts val="0"/>
                        </a:spcAft>
                      </a:pPr>
                      <a:r>
                        <a:rPr lang="tr-TR" sz="1200">
                          <a:latin typeface="Calibri"/>
                          <a:ea typeface="Calibri"/>
                          <a:cs typeface="Calibri"/>
                        </a:rPr>
                        <a:t>398</a:t>
                      </a:r>
                      <a:endParaRPr lang="tr-TR" sz="1200">
                        <a:latin typeface="Calibri"/>
                        <a:ea typeface="Calibri"/>
                        <a:cs typeface="Times New Roman"/>
                      </a:endParaRPr>
                    </a:p>
                  </a:txBody>
                  <a:tcPr marL="66603" marR="66603"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200">
                          <a:latin typeface="Calibri"/>
                          <a:ea typeface="Calibri"/>
                          <a:cs typeface="Calibri"/>
                        </a:rPr>
                        <a:t>106</a:t>
                      </a:r>
                      <a:endParaRPr lang="tr-TR" sz="12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200">
                          <a:latin typeface="Calibri"/>
                          <a:ea typeface="Calibri"/>
                          <a:cs typeface="Calibri"/>
                        </a:rPr>
                        <a:t>892</a:t>
                      </a:r>
                      <a:endParaRPr lang="tr-TR" sz="12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200">
                          <a:latin typeface="Calibri"/>
                          <a:ea typeface="Calibri"/>
                          <a:cs typeface="Calibri"/>
                        </a:rPr>
                        <a:t>4882</a:t>
                      </a:r>
                      <a:endParaRPr lang="tr-TR" sz="12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200">
                          <a:latin typeface="Calibri"/>
                          <a:ea typeface="Calibri"/>
                          <a:cs typeface="Calibri"/>
                        </a:rPr>
                        <a:t>1679</a:t>
                      </a:r>
                      <a:endParaRPr lang="tr-TR" sz="12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200" dirty="0">
                          <a:latin typeface="Calibri"/>
                          <a:ea typeface="Calibri"/>
                          <a:cs typeface="Calibri"/>
                        </a:rPr>
                        <a:t>1416</a:t>
                      </a:r>
                      <a:endParaRPr lang="tr-TR" sz="1200" dirty="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200">
                          <a:latin typeface="Calibri"/>
                          <a:ea typeface="Calibri"/>
                          <a:cs typeface="Calibri"/>
                        </a:rPr>
                        <a:t>2295</a:t>
                      </a:r>
                      <a:endParaRPr lang="tr-TR" sz="12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200">
                          <a:latin typeface="Calibri"/>
                          <a:ea typeface="Calibri"/>
                          <a:cs typeface="Calibri"/>
                        </a:rPr>
                        <a:t>269</a:t>
                      </a:r>
                      <a:endParaRPr lang="tr-TR" sz="12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200">
                          <a:latin typeface="Calibri"/>
                          <a:ea typeface="Calibri"/>
                          <a:cs typeface="Calibri"/>
                        </a:rPr>
                        <a:t>450</a:t>
                      </a:r>
                      <a:endParaRPr lang="tr-TR" sz="12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200">
                          <a:latin typeface="Calibri"/>
                          <a:ea typeface="Calibri"/>
                          <a:cs typeface="Calibri"/>
                        </a:rPr>
                        <a:t>777</a:t>
                      </a:r>
                      <a:endParaRPr lang="tr-TR" sz="12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200">
                          <a:latin typeface="Calibri"/>
                          <a:ea typeface="Calibri"/>
                          <a:cs typeface="Calibri"/>
                        </a:rPr>
                        <a:t>2193</a:t>
                      </a:r>
                      <a:endParaRPr lang="tr-TR" sz="12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200" b="1" dirty="0">
                          <a:latin typeface="Calibri"/>
                          <a:ea typeface="Calibri"/>
                          <a:cs typeface="Calibri"/>
                        </a:rPr>
                        <a:t>15.357</a:t>
                      </a:r>
                      <a:endParaRPr lang="tr-TR" sz="1200" dirty="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DBDB"/>
                    </a:solidFill>
                  </a:tcPr>
                </a:tc>
              </a:tr>
            </a:tbl>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a:xfrm>
            <a:off x="251520" y="1124744"/>
            <a:ext cx="8352928" cy="504056"/>
          </a:xfrm>
        </p:spPr>
        <p:txBody>
          <a:bodyPr>
            <a:noAutofit/>
          </a:bodyPr>
          <a:lstStyle/>
          <a:p>
            <a:r>
              <a:rPr lang="tr-TR" sz="2000" b="1" dirty="0" smtClean="0">
                <a:solidFill>
                  <a:srgbClr val="FF0000"/>
                </a:solidFill>
              </a:rPr>
              <a:t>AKREDİTASYON ÖZ DEĞERLENDİRME RAPORU- 2021</a:t>
            </a:r>
            <a:endParaRPr lang="tr-TR" sz="2000" dirty="0">
              <a:solidFill>
                <a:srgbClr val="FF0000"/>
              </a:solidFill>
            </a:endParaRPr>
          </a:p>
        </p:txBody>
      </p:sp>
      <p:sp>
        <p:nvSpPr>
          <p:cNvPr id="6" name="5 İçerik Yer Tutucusu"/>
          <p:cNvSpPr>
            <a:spLocks noGrp="1"/>
          </p:cNvSpPr>
          <p:nvPr>
            <p:ph sz="quarter" idx="1"/>
          </p:nvPr>
        </p:nvSpPr>
        <p:spPr>
          <a:xfrm>
            <a:off x="251520" y="2299664"/>
            <a:ext cx="8352928" cy="2929536"/>
          </a:xfrm>
        </p:spPr>
        <p:txBody>
          <a:bodyPr>
            <a:normAutofit lnSpcReduction="10000"/>
          </a:bodyPr>
          <a:lstStyle/>
          <a:p>
            <a:r>
              <a:rPr lang="tr-TR" sz="2800" b="1" dirty="0" smtClean="0">
                <a:solidFill>
                  <a:srgbClr val="0070C0"/>
                </a:solidFill>
              </a:rPr>
              <a:t>Bölüm IV. Öz Değerlendirme Özeti</a:t>
            </a:r>
          </a:p>
          <a:p>
            <a:pPr lvl="1"/>
            <a:r>
              <a:rPr lang="tr-TR" sz="2400" dirty="0" smtClean="0"/>
              <a:t>Fakültemizin standartları genel karşılama durumu, en güçlü yönleri, gelişmeye açık alanları aşağıda verilmiştir.</a:t>
            </a:r>
          </a:p>
          <a:p>
            <a:pPr lvl="1">
              <a:buNone/>
            </a:pPr>
            <a:endParaRPr lang="tr-TR" sz="2400" dirty="0" smtClean="0"/>
          </a:p>
          <a:p>
            <a:pPr lvl="1"/>
            <a:r>
              <a:rPr lang="tr-TR" sz="2400" b="1" dirty="0" smtClean="0"/>
              <a:t>Standartların genel karşılanma durumu, en güçlü yönleri, gelişmeye açık alanları:</a:t>
            </a:r>
            <a:endParaRPr lang="tr-TR" sz="2400" dirty="0" smtClean="0"/>
          </a:p>
          <a:p>
            <a:endParaRPr lang="tr-TR" sz="2800" dirty="0"/>
          </a:p>
        </p:txBody>
      </p:sp>
      <p:pic>
        <p:nvPicPr>
          <p:cNvPr id="4" name="Picture 2"/>
          <p:cNvPicPr/>
          <p:nvPr/>
        </p:nvPicPr>
        <p:blipFill>
          <a:blip r:embed="rId2" cstate="print"/>
          <a:stretch>
            <a:fillRect/>
          </a:stretch>
        </p:blipFill>
        <p:spPr>
          <a:xfrm>
            <a:off x="107504" y="0"/>
            <a:ext cx="8712968" cy="1041991"/>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a:xfrm>
            <a:off x="251520" y="1124744"/>
            <a:ext cx="8352928" cy="648072"/>
          </a:xfrm>
        </p:spPr>
        <p:txBody>
          <a:bodyPr>
            <a:noAutofit/>
          </a:bodyPr>
          <a:lstStyle/>
          <a:p>
            <a:r>
              <a:rPr lang="tr-TR" sz="2000" b="1" dirty="0" smtClean="0">
                <a:solidFill>
                  <a:srgbClr val="FF0000"/>
                </a:solidFill>
              </a:rPr>
              <a:t>AKREDİTASYON ÖZ DEĞERLENDİRME RAPORU-2021</a:t>
            </a:r>
            <a:br>
              <a:rPr lang="tr-TR" sz="2000" b="1" dirty="0" smtClean="0">
                <a:solidFill>
                  <a:srgbClr val="FF0000"/>
                </a:solidFill>
              </a:rPr>
            </a:br>
            <a:r>
              <a:rPr lang="tr-TR" sz="2000" b="1" dirty="0" smtClean="0">
                <a:solidFill>
                  <a:srgbClr val="0070C0"/>
                </a:solidFill>
              </a:rPr>
              <a:t> Öz Değerlendirme Özeti   </a:t>
            </a:r>
            <a:r>
              <a:rPr lang="tr-TR" sz="1400" b="1" i="1" dirty="0" smtClean="0">
                <a:solidFill>
                  <a:srgbClr val="002060"/>
                </a:solidFill>
              </a:rPr>
              <a:t>(devamı)</a:t>
            </a:r>
            <a:endParaRPr lang="tr-TR" sz="2000" i="1" dirty="0">
              <a:solidFill>
                <a:srgbClr val="002060"/>
              </a:solidFill>
            </a:endParaRPr>
          </a:p>
        </p:txBody>
      </p:sp>
      <p:sp>
        <p:nvSpPr>
          <p:cNvPr id="6" name="5 İçerik Yer Tutucusu"/>
          <p:cNvSpPr>
            <a:spLocks noGrp="1"/>
          </p:cNvSpPr>
          <p:nvPr>
            <p:ph sz="quarter" idx="1"/>
          </p:nvPr>
        </p:nvSpPr>
        <p:spPr>
          <a:xfrm>
            <a:off x="251520" y="1772816"/>
            <a:ext cx="8352928" cy="4824536"/>
          </a:xfrm>
        </p:spPr>
        <p:txBody>
          <a:bodyPr>
            <a:normAutofit fontScale="55000" lnSpcReduction="20000"/>
          </a:bodyPr>
          <a:lstStyle/>
          <a:p>
            <a:pPr lvl="0">
              <a:buNone/>
            </a:pPr>
            <a:r>
              <a:rPr lang="tr-TR" sz="4400" b="1" dirty="0" smtClean="0">
                <a:solidFill>
                  <a:srgbClr val="C00000"/>
                </a:solidFill>
              </a:rPr>
              <a:t>1. Amaç ve hedefler:</a:t>
            </a:r>
            <a:endParaRPr lang="tr-TR" sz="3600" dirty="0" smtClean="0">
              <a:solidFill>
                <a:srgbClr val="C00000"/>
              </a:solidFill>
            </a:endParaRPr>
          </a:p>
          <a:p>
            <a:pPr>
              <a:buNone/>
            </a:pPr>
            <a:endParaRPr lang="tr-TR" dirty="0" smtClean="0"/>
          </a:p>
          <a:p>
            <a:pPr lvl="1"/>
            <a:r>
              <a:rPr lang="tr-TR" sz="2400" b="1" dirty="0" smtClean="0"/>
              <a:t>Standartların genel karşılanma durumu: </a:t>
            </a:r>
            <a:endParaRPr lang="tr-TR" sz="2400" dirty="0" smtClean="0"/>
          </a:p>
          <a:p>
            <a:r>
              <a:rPr lang="tr-TR" b="1" dirty="0" smtClean="0"/>
              <a:t>	Fakültemizin temel amaç ve hedefleri doğrultusunda eğitim, araştırma ve sağlık hizmeti uygulama alanlarında yıllara göre uygun amaç ve hedefleri </a:t>
            </a:r>
            <a:r>
              <a:rPr lang="tr-TR" dirty="0" smtClean="0"/>
              <a:t>mümkün olan en geniş paydaş katılımı ile </a:t>
            </a:r>
            <a:r>
              <a:rPr lang="tr-TR" b="1" dirty="0" smtClean="0"/>
              <a:t>belirlenmektedir.</a:t>
            </a:r>
            <a:endParaRPr lang="tr-TR" dirty="0" smtClean="0"/>
          </a:p>
          <a:p>
            <a:r>
              <a:rPr lang="tr-TR" dirty="0" smtClean="0"/>
              <a:t>Bu başlık altındaki temel ve gelişim standartlarının tüm maddelerinde karşılanma durumu açıklama ve detayları ile gerekli belge ve kanıt örnekleri, “Bölüm </a:t>
            </a:r>
            <a:r>
              <a:rPr lang="tr-TR" dirty="0" err="1" smtClean="0"/>
              <a:t>V’te</a:t>
            </a:r>
            <a:r>
              <a:rPr lang="tr-TR" dirty="0" smtClean="0"/>
              <a:t> karşılanma durumu açıklamalarının” altında verilmiştir. </a:t>
            </a:r>
          </a:p>
          <a:p>
            <a:endParaRPr lang="tr-TR" dirty="0" smtClean="0"/>
          </a:p>
          <a:p>
            <a:pPr lvl="1"/>
            <a:r>
              <a:rPr lang="tr-TR" sz="2400" b="1" dirty="0" smtClean="0"/>
              <a:t>En güçlü yönleri:</a:t>
            </a:r>
            <a:endParaRPr lang="tr-TR" sz="2400" dirty="0" smtClean="0"/>
          </a:p>
          <a:p>
            <a:pPr lvl="0"/>
            <a:r>
              <a:rPr lang="tr-TR" dirty="0" smtClean="0"/>
              <a:t>İç paydaşlarından akademik kadrosunun dinamik bir özellikte olması,</a:t>
            </a:r>
          </a:p>
          <a:p>
            <a:pPr lvl="0"/>
            <a:r>
              <a:rPr lang="tr-TR" dirty="0" smtClean="0"/>
              <a:t>Dış paydaşları ile etkili bir iletişim içinde olması,</a:t>
            </a:r>
          </a:p>
          <a:p>
            <a:pPr lvl="0"/>
            <a:r>
              <a:rPr lang="tr-TR" dirty="0" smtClean="0"/>
              <a:t>Fakültemizin Kurumsal Politikaları (misyon, vizyon amaç ve hedefleri) 2013 yılında belirlenmiş, fakültemiz öğrenci ve öğretim üyeleri ile dış paydaşlarımızın da görüşleri alınarak  güncellenmiş ve web sayfası ve belirli alanlara asılarak duyurulmuş olması,</a:t>
            </a:r>
          </a:p>
          <a:p>
            <a:pPr lvl="0"/>
            <a:r>
              <a:rPr lang="tr-TR" dirty="0" smtClean="0"/>
              <a:t>Yeterliklerimizin, Türkiye Yüksek Öğrenim Yeterlikler Çerçevesi ve </a:t>
            </a:r>
            <a:r>
              <a:rPr lang="tr-TR" dirty="0" err="1" smtClean="0"/>
              <a:t>UÇEP’i</a:t>
            </a:r>
            <a:r>
              <a:rPr lang="tr-TR" dirty="0" smtClean="0"/>
              <a:t> (2014 ve 2020) karşılamakta olup; dönemlere, eğitim-öğretim etkinliklerine ve ölçme-değerlendirmeye göre ilişkilendirilmiş ve anabilim/bilim dalları, öğretim üyeleri, öğrenciler, araştırma görevlileri ve mezunlardan görüş alınarak oluşturulmuş ve paylaşılmış olması.</a:t>
            </a:r>
          </a:p>
          <a:p>
            <a:endParaRPr lang="tr-TR" dirty="0" smtClean="0"/>
          </a:p>
          <a:p>
            <a:pPr lvl="1"/>
            <a:r>
              <a:rPr lang="tr-TR" sz="2400" b="1" dirty="0" smtClean="0"/>
              <a:t>Gelişmeye açık alanları:</a:t>
            </a:r>
            <a:endParaRPr lang="tr-TR" sz="2400" dirty="0" smtClean="0"/>
          </a:p>
          <a:p>
            <a:pPr lvl="0"/>
            <a:r>
              <a:rPr lang="tr-TR" dirty="0" smtClean="0"/>
              <a:t>Dış paydaşlarla etkili iletişimler kurularak, daha verimli çalışmalar yapılması.</a:t>
            </a:r>
          </a:p>
          <a:p>
            <a:pPr>
              <a:buNone/>
            </a:pPr>
            <a:endParaRPr lang="tr-TR" sz="2800" dirty="0"/>
          </a:p>
        </p:txBody>
      </p:sp>
      <p:pic>
        <p:nvPicPr>
          <p:cNvPr id="4" name="Picture 2"/>
          <p:cNvPicPr/>
          <p:nvPr/>
        </p:nvPicPr>
        <p:blipFill>
          <a:blip r:embed="rId2" cstate="print"/>
          <a:stretch>
            <a:fillRect/>
          </a:stretch>
        </p:blipFill>
        <p:spPr>
          <a:xfrm>
            <a:off x="107504" y="0"/>
            <a:ext cx="8712968" cy="1041991"/>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a:xfrm>
            <a:off x="251520" y="1052736"/>
            <a:ext cx="8352928" cy="648072"/>
          </a:xfrm>
        </p:spPr>
        <p:txBody>
          <a:bodyPr>
            <a:noAutofit/>
          </a:bodyPr>
          <a:lstStyle/>
          <a:p>
            <a:r>
              <a:rPr lang="tr-TR" sz="2000" b="1" dirty="0" smtClean="0">
                <a:solidFill>
                  <a:srgbClr val="FF0000"/>
                </a:solidFill>
              </a:rPr>
              <a:t>AKREDİTASYON ÖZ DEĞERLENDİRME RAPORU-2021</a:t>
            </a:r>
            <a:br>
              <a:rPr lang="tr-TR" sz="2000" b="1" dirty="0" smtClean="0">
                <a:solidFill>
                  <a:srgbClr val="FF0000"/>
                </a:solidFill>
              </a:rPr>
            </a:br>
            <a:r>
              <a:rPr lang="tr-TR" sz="2000" b="1" dirty="0" smtClean="0">
                <a:solidFill>
                  <a:srgbClr val="0070C0"/>
                </a:solidFill>
              </a:rPr>
              <a:t> Öz Değerlendirme Özeti </a:t>
            </a:r>
            <a:r>
              <a:rPr lang="tr-TR" sz="1600" b="1" i="1" dirty="0" smtClean="0">
                <a:solidFill>
                  <a:srgbClr val="002060"/>
                </a:solidFill>
              </a:rPr>
              <a:t>(devamı)</a:t>
            </a:r>
            <a:endParaRPr lang="tr-TR" sz="2000" dirty="0">
              <a:solidFill>
                <a:srgbClr val="FF0000"/>
              </a:solidFill>
            </a:endParaRPr>
          </a:p>
        </p:txBody>
      </p:sp>
      <p:sp>
        <p:nvSpPr>
          <p:cNvPr id="6" name="5 İçerik Yer Tutucusu"/>
          <p:cNvSpPr>
            <a:spLocks noGrp="1"/>
          </p:cNvSpPr>
          <p:nvPr>
            <p:ph sz="quarter" idx="1"/>
          </p:nvPr>
        </p:nvSpPr>
        <p:spPr>
          <a:xfrm>
            <a:off x="179512" y="1700808"/>
            <a:ext cx="8352928" cy="5085184"/>
          </a:xfrm>
        </p:spPr>
        <p:txBody>
          <a:bodyPr>
            <a:normAutofit fontScale="25000" lnSpcReduction="20000"/>
          </a:bodyPr>
          <a:lstStyle/>
          <a:p>
            <a:pPr lvl="0">
              <a:buNone/>
            </a:pPr>
            <a:r>
              <a:rPr lang="tr-TR" sz="4900" b="1" dirty="0" smtClean="0">
                <a:solidFill>
                  <a:srgbClr val="C00000"/>
                </a:solidFill>
              </a:rPr>
              <a:t>2. Eğitim programının yapısı ve içeriği:</a:t>
            </a:r>
            <a:endParaRPr lang="tr-TR" sz="4300" dirty="0" smtClean="0">
              <a:solidFill>
                <a:srgbClr val="C00000"/>
              </a:solidFill>
            </a:endParaRPr>
          </a:p>
          <a:p>
            <a:pPr>
              <a:buNone/>
            </a:pPr>
            <a:endParaRPr lang="tr-TR" dirty="0" smtClean="0"/>
          </a:p>
          <a:p>
            <a:pPr lvl="1"/>
            <a:r>
              <a:rPr lang="tr-TR" sz="4000" b="1" dirty="0" smtClean="0"/>
              <a:t>Standartların genel karşılanma durumu: </a:t>
            </a:r>
            <a:endParaRPr lang="tr-TR" sz="4000" dirty="0" smtClean="0"/>
          </a:p>
          <a:p>
            <a:r>
              <a:rPr lang="tr-TR" sz="4000" dirty="0" smtClean="0"/>
              <a:t>Fakültemizin Mezuniyet Öncesi Eğitim Programı; organ sistemi temelli, öğrenci merkezli, probleme dayalı, entegre, topluma dayalı ve sarmal olarak yapılandırılmıştır. Yıllık programlarımız sürekli öğrenme ve gelişime açık bir yapı göstermektedir. Eğitim programı UÇEP-2020’deki içeriklere yer verecek şekilde geliştirilmektedir.</a:t>
            </a:r>
          </a:p>
          <a:p>
            <a:r>
              <a:rPr lang="tr-TR" sz="4000" dirty="0" smtClean="0"/>
              <a:t>Bu başlık altındaki temel ve gelişim standartlarının tüm maddelerinde karşılanma durumu açıklama ve detayları ile gerekli belge ve kanıt örnekleri, “Bölüm </a:t>
            </a:r>
            <a:r>
              <a:rPr lang="tr-TR" sz="4000" dirty="0" err="1" smtClean="0"/>
              <a:t>V’te</a:t>
            </a:r>
            <a:r>
              <a:rPr lang="tr-TR" sz="4000" dirty="0" smtClean="0"/>
              <a:t> karşılanma durumu açıklamalarının” altında verilmiştir. </a:t>
            </a:r>
          </a:p>
          <a:p>
            <a:pPr>
              <a:buNone/>
            </a:pPr>
            <a:endParaRPr lang="tr-TR" sz="4000" dirty="0" smtClean="0"/>
          </a:p>
          <a:p>
            <a:pPr lvl="1"/>
            <a:r>
              <a:rPr lang="tr-TR" sz="4000" b="1" dirty="0" smtClean="0"/>
              <a:t>En güçlü yönleri: </a:t>
            </a:r>
            <a:endParaRPr lang="tr-TR" sz="4000" dirty="0" smtClean="0"/>
          </a:p>
          <a:p>
            <a:pPr lvl="0"/>
            <a:r>
              <a:rPr lang="tr-TR" sz="4000" dirty="0" smtClean="0"/>
              <a:t>Yıllık eğitim programının geniş katılımlı </a:t>
            </a:r>
            <a:r>
              <a:rPr lang="tr-TR" sz="4000" dirty="0" err="1" smtClean="0"/>
              <a:t>çalıştaylarla</a:t>
            </a:r>
            <a:r>
              <a:rPr lang="tr-TR" sz="4000" dirty="0" smtClean="0"/>
              <a:t>, farklı ve geniş katılımlı fikirlerin dikkate alınarak hazırlanmış olması ve tüm paydaşları ile paylaşılması,</a:t>
            </a:r>
          </a:p>
          <a:p>
            <a:pPr lvl="0"/>
            <a:r>
              <a:rPr lang="tr-TR" sz="4000" dirty="0" smtClean="0"/>
              <a:t>PDÖ, TDT ve KDT uygulamalarının program boyunca entegre olarak uygulanması, tanımlı serbest çalışma zamanlarının bulunması,</a:t>
            </a:r>
          </a:p>
          <a:p>
            <a:pPr lvl="0"/>
            <a:r>
              <a:rPr lang="tr-TR" sz="4000" dirty="0" smtClean="0"/>
              <a:t>Farklı alanlarda (mesleki ve meslek dışı) seçmeli derslerin sayısının artırılarak öğrencilere sunulması, öğrencilerin akademik ve sosyal gelişimine katkıda bulunulması,</a:t>
            </a:r>
          </a:p>
          <a:p>
            <a:pPr lvl="0"/>
            <a:r>
              <a:rPr lang="tr-TR" sz="4000" dirty="0" smtClean="0"/>
              <a:t>Dönem I-V eğitim programı yapılanmasında yatay ve dikey entegrasyona yer verilmiş olması,</a:t>
            </a:r>
          </a:p>
          <a:p>
            <a:pPr lvl="0"/>
            <a:r>
              <a:rPr lang="tr-TR" sz="4000" dirty="0" smtClean="0"/>
              <a:t>Fakültemize ait, amaç ve hedeflerimize yönelik sınav soru hazırlama ve analiz değerlendirme sistemi olan TIPSAD kullanımı,</a:t>
            </a:r>
          </a:p>
          <a:p>
            <a:pPr lvl="0"/>
            <a:r>
              <a:rPr lang="tr-TR" sz="4000" dirty="0" smtClean="0"/>
              <a:t>Bilgisayar ortamında gelişim sınavı yapılması,</a:t>
            </a:r>
          </a:p>
          <a:p>
            <a:pPr lvl="0"/>
            <a:r>
              <a:rPr lang="tr-TR" sz="4000" dirty="0" err="1" smtClean="0"/>
              <a:t>Pandemi</a:t>
            </a:r>
            <a:r>
              <a:rPr lang="tr-TR" sz="4000" dirty="0" smtClean="0"/>
              <a:t> şartlarında gerekli önlemlerin alınabilmesi için </a:t>
            </a:r>
            <a:r>
              <a:rPr lang="tr-TR" sz="4000" dirty="0" err="1" smtClean="0"/>
              <a:t>Pandemi</a:t>
            </a:r>
            <a:r>
              <a:rPr lang="tr-TR" sz="4000" dirty="0" smtClean="0"/>
              <a:t> Koordinasyon Kurulu ve Öğrenci Sağlığı Kurulu’ </a:t>
            </a:r>
            <a:r>
              <a:rPr lang="tr-TR" sz="4000" dirty="0" err="1" smtClean="0"/>
              <a:t>nun</a:t>
            </a:r>
            <a:r>
              <a:rPr lang="tr-TR" sz="4000" dirty="0" smtClean="0"/>
              <a:t> kurulmuş olması,</a:t>
            </a:r>
          </a:p>
          <a:p>
            <a:pPr lvl="0"/>
            <a:r>
              <a:rPr lang="tr-TR" sz="4000" dirty="0" err="1" smtClean="0"/>
              <a:t>Pandemi</a:t>
            </a:r>
            <a:r>
              <a:rPr lang="tr-TR" sz="4000" dirty="0" smtClean="0"/>
              <a:t> döneminde UZEM eğitim ve sınav sisteminin kullanılması, Fakültemiz </a:t>
            </a:r>
            <a:r>
              <a:rPr lang="tr-TR" sz="4000" dirty="0" err="1" smtClean="0"/>
              <a:t>Moodle</a:t>
            </a:r>
            <a:r>
              <a:rPr lang="tr-TR" sz="4000" dirty="0" smtClean="0"/>
              <a:t> sisteminin kurulması ve </a:t>
            </a:r>
            <a:r>
              <a:rPr lang="tr-TR" sz="4000" dirty="0" err="1" smtClean="0"/>
              <a:t>hibrit</a:t>
            </a:r>
            <a:r>
              <a:rPr lang="tr-TR" sz="4000" dirty="0" smtClean="0"/>
              <a:t> eğitime geçilmesi,</a:t>
            </a:r>
          </a:p>
          <a:p>
            <a:pPr lvl="0"/>
            <a:r>
              <a:rPr lang="tr-TR" sz="4000" dirty="0" smtClean="0"/>
              <a:t>Olağanüstü durumlara yönelik, Fakültemiz eğitim ve sınav yönetmeliğinde değişiklik yapılmış olması,</a:t>
            </a:r>
          </a:p>
          <a:p>
            <a:pPr lvl="0"/>
            <a:r>
              <a:rPr lang="tr-TR" sz="4000" dirty="0" err="1" smtClean="0"/>
              <a:t>Pandemi</a:t>
            </a:r>
            <a:r>
              <a:rPr lang="tr-TR" sz="4000" dirty="0" smtClean="0"/>
              <a:t> koşullarına uygun, dinamik bir eğitim programının oluşturulması.</a:t>
            </a:r>
          </a:p>
          <a:p>
            <a:pPr>
              <a:buNone/>
            </a:pPr>
            <a:endParaRPr lang="tr-TR" sz="4000" dirty="0" smtClean="0"/>
          </a:p>
          <a:p>
            <a:pPr lvl="1"/>
            <a:r>
              <a:rPr lang="tr-TR" sz="4000" b="1" dirty="0" smtClean="0"/>
              <a:t>Gelişmeye açık alanları:</a:t>
            </a:r>
            <a:endParaRPr lang="tr-TR" sz="4000" dirty="0" smtClean="0"/>
          </a:p>
          <a:p>
            <a:pPr lvl="0"/>
            <a:r>
              <a:rPr lang="tr-TR" sz="4000" dirty="0" smtClean="0"/>
              <a:t>Gelecek dönemlerde entegrasyonun, klinik eğitim sürecinde daha da geliştirilmesi,</a:t>
            </a:r>
          </a:p>
          <a:p>
            <a:pPr lvl="0"/>
            <a:r>
              <a:rPr lang="tr-TR" sz="4000" dirty="0" err="1" smtClean="0"/>
              <a:t>Preklinik</a:t>
            </a:r>
            <a:r>
              <a:rPr lang="tr-TR" sz="4000" dirty="0" smtClean="0"/>
              <a:t> dönemlerde PDÖ ve TDT uygulamalarının daha da arttırılması ve yaygınlaştırılması,</a:t>
            </a:r>
          </a:p>
          <a:p>
            <a:pPr lvl="0"/>
            <a:r>
              <a:rPr lang="tr-TR" sz="4000" dirty="0" smtClean="0"/>
              <a:t>Eğitim programının yapısı ve işleyişi ile ilgili klinik dönem öğrencilerinden yazılı geribildirim alınmasının artırılması.</a:t>
            </a:r>
          </a:p>
        </p:txBody>
      </p:sp>
      <p:pic>
        <p:nvPicPr>
          <p:cNvPr id="4" name="Picture 2"/>
          <p:cNvPicPr/>
          <p:nvPr/>
        </p:nvPicPr>
        <p:blipFill>
          <a:blip r:embed="rId2" cstate="print"/>
          <a:stretch>
            <a:fillRect/>
          </a:stretch>
        </p:blipFill>
        <p:spPr>
          <a:xfrm>
            <a:off x="107504" y="0"/>
            <a:ext cx="8712968" cy="1041991"/>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a:xfrm>
            <a:off x="251520" y="1124744"/>
            <a:ext cx="8352928" cy="504056"/>
          </a:xfrm>
        </p:spPr>
        <p:txBody>
          <a:bodyPr>
            <a:noAutofit/>
          </a:bodyPr>
          <a:lstStyle/>
          <a:p>
            <a:r>
              <a:rPr lang="tr-TR" sz="1600" b="1" dirty="0" smtClean="0">
                <a:solidFill>
                  <a:srgbClr val="FF0000"/>
                </a:solidFill>
              </a:rPr>
              <a:t>AKREDİTASYON ÖZ DEĞERLENDİRME RAPORU-2021</a:t>
            </a:r>
            <a:br>
              <a:rPr lang="tr-TR" sz="1600" b="1" dirty="0" smtClean="0">
                <a:solidFill>
                  <a:srgbClr val="FF0000"/>
                </a:solidFill>
              </a:rPr>
            </a:br>
            <a:r>
              <a:rPr lang="tr-TR" sz="1600" b="1" dirty="0" smtClean="0">
                <a:solidFill>
                  <a:srgbClr val="0070C0"/>
                </a:solidFill>
              </a:rPr>
              <a:t> Öz Değerlendirme Özeti </a:t>
            </a:r>
            <a:r>
              <a:rPr lang="tr-TR" sz="1600" b="1" i="1" dirty="0" smtClean="0">
                <a:solidFill>
                  <a:srgbClr val="002060"/>
                </a:solidFill>
              </a:rPr>
              <a:t>(devamı)</a:t>
            </a:r>
            <a:endParaRPr lang="tr-TR" sz="1600" dirty="0">
              <a:solidFill>
                <a:srgbClr val="FF0000"/>
              </a:solidFill>
            </a:endParaRPr>
          </a:p>
        </p:txBody>
      </p:sp>
      <p:sp>
        <p:nvSpPr>
          <p:cNvPr id="6" name="5 İçerik Yer Tutucusu"/>
          <p:cNvSpPr>
            <a:spLocks noGrp="1"/>
          </p:cNvSpPr>
          <p:nvPr>
            <p:ph sz="quarter" idx="1"/>
          </p:nvPr>
        </p:nvSpPr>
        <p:spPr>
          <a:xfrm>
            <a:off x="0" y="1556792"/>
            <a:ext cx="8892480" cy="5301208"/>
          </a:xfrm>
        </p:spPr>
        <p:txBody>
          <a:bodyPr>
            <a:noAutofit/>
          </a:bodyPr>
          <a:lstStyle/>
          <a:p>
            <a:pPr lvl="0">
              <a:buNone/>
            </a:pPr>
            <a:r>
              <a:rPr lang="tr-TR" sz="1800" b="1" dirty="0" smtClean="0"/>
              <a:t> </a:t>
            </a:r>
            <a:r>
              <a:rPr lang="tr-TR" sz="1800" b="1" dirty="0" smtClean="0">
                <a:solidFill>
                  <a:srgbClr val="C00000"/>
                </a:solidFill>
              </a:rPr>
              <a:t>3. Öğrencilerin değerlendirilmesi:</a:t>
            </a:r>
            <a:endParaRPr lang="tr-TR" sz="1050" dirty="0" smtClean="0">
              <a:solidFill>
                <a:srgbClr val="C00000"/>
              </a:solidFill>
            </a:endParaRPr>
          </a:p>
          <a:p>
            <a:pPr lvl="0"/>
            <a:r>
              <a:rPr lang="tr-TR" sz="1050" b="1" dirty="0" smtClean="0"/>
              <a:t>Standartların genel karşılanma durumu: </a:t>
            </a:r>
            <a:endParaRPr lang="tr-TR" sz="1050" dirty="0" smtClean="0"/>
          </a:p>
          <a:p>
            <a:r>
              <a:rPr lang="tr-TR" sz="1050" dirty="0" smtClean="0"/>
              <a:t>Fakültemizde ölçme ve değerlendirme sistemi, yıllara/evrelere göre belirlenmiş, yayınlanmış, öğrenciler ve öğretim üyeleri ile paylaşılmıştır. Amaç ve öğrenim hedefleriyle uyumluluğu gösterilmiş ve geçerliği sağlanmıştır. Ayrıca, çoklu değerlendirme ve geri bildirim uygulamaları öğrenmeyi destekleyecek şekilde planlanmıştır. Ek olarak; SÜTF öğrencilerin </a:t>
            </a:r>
            <a:r>
              <a:rPr lang="tr-TR" sz="1050" dirty="0" err="1" smtClean="0"/>
              <a:t>değerlendirilmesindeyenilikleri</a:t>
            </a:r>
            <a:r>
              <a:rPr lang="tr-TR" sz="1050" dirty="0" smtClean="0"/>
              <a:t> ve gelişmeleri izleyerek yeni uygulamalarla sistemini sürekli geliştirmektedir. Öğrencilerin değerlendirilmesinde eğitsel etki ve kullanılabilirliğe dair uygulamaların yararlılığı da değerlendirilmektedir. </a:t>
            </a:r>
          </a:p>
          <a:p>
            <a:r>
              <a:rPr lang="tr-TR" sz="1050" dirty="0" smtClean="0"/>
              <a:t>Bu başlık altındaki temel ve gelişim standartlarının tüm maddelerinde karşılanma durumu açıklama ve detayları ile gerekli belge ve kanıt örnekleri, “Bölüm </a:t>
            </a:r>
            <a:r>
              <a:rPr lang="tr-TR" sz="1050" dirty="0" err="1" smtClean="0"/>
              <a:t>III’te</a:t>
            </a:r>
            <a:r>
              <a:rPr lang="tr-TR" sz="1050" dirty="0" smtClean="0"/>
              <a:t> karşılanma durumu açıklamalarının” altında verilmiştir. </a:t>
            </a:r>
          </a:p>
          <a:p>
            <a:pPr lvl="0"/>
            <a:r>
              <a:rPr lang="tr-TR" sz="1050" b="1" dirty="0" smtClean="0"/>
              <a:t>En güçlü yönleri:</a:t>
            </a:r>
            <a:endParaRPr lang="tr-TR" sz="1050" dirty="0" smtClean="0"/>
          </a:p>
          <a:p>
            <a:pPr lvl="1"/>
            <a:r>
              <a:rPr lang="tr-TR" sz="1050" dirty="0" smtClean="0"/>
              <a:t>SÜTF Sınav Yönergesi’nin açık, anlaşılır ve kolaylıkla öğrenciler ve akademisyenler tarafından ulaşılacak şekilde hazırlanmış ve paylaşılmış olması,</a:t>
            </a:r>
          </a:p>
          <a:p>
            <a:pPr lvl="1"/>
            <a:r>
              <a:rPr lang="tr-TR" sz="1050" dirty="0" smtClean="0"/>
              <a:t>Belirtke tabloları, koordinatörlük yapılanması ve TIPSAD uygulaması ile ölçme değerlendirme yöntemlerinin kapsam ve yapı geçerliliğinin, sınav güvenilirliğinin ve güvenliğinin sağlanmış olması,</a:t>
            </a:r>
          </a:p>
          <a:p>
            <a:pPr lvl="1"/>
            <a:r>
              <a:rPr lang="tr-TR" sz="1050" dirty="0" smtClean="0"/>
              <a:t>PDÖ, KDT, TDT, HEK gibi biçimlendirici ve kurul sonu sınavı, NYKS, mini klinik sınav gibi karar verdirici sınav örnekleriyle çoklu değerlendirmenin sağlanarak ölçme değerlendirmenin öğrenmeyi destekliyor olması,</a:t>
            </a:r>
          </a:p>
          <a:p>
            <a:pPr lvl="1"/>
            <a:r>
              <a:rPr lang="tr-TR" sz="1050" dirty="0" smtClean="0"/>
              <a:t>Öğrenciler ve öğretim üyelerinden alınan geri bildirimlerin etkin bir şekilde PÖDK tarafından değerlendirilmesi ve öğrenci ve öğretim üyeleriyle analiz sonuçlarının paylaşılıp tartışılması,</a:t>
            </a:r>
          </a:p>
          <a:p>
            <a:pPr lvl="1"/>
            <a:r>
              <a:rPr lang="tr-TR" sz="1050" dirty="0" err="1" smtClean="0"/>
              <a:t>TEBAD’ın</a:t>
            </a:r>
            <a:r>
              <a:rPr lang="tr-TR" sz="1050" dirty="0" smtClean="0"/>
              <a:t> etkin oluşu, TIPSAD programının zaman içinde işlevselliğinin artması, öğretim üyelerine yönelik kurslar ve gelişim sınavı uygulaması ile </a:t>
            </a:r>
            <a:r>
              <a:rPr lang="tr-TR" sz="1050" dirty="0" err="1" smtClean="0"/>
              <a:t>SÜTF’nin</a:t>
            </a:r>
            <a:r>
              <a:rPr lang="tr-TR" sz="1050" dirty="0" smtClean="0"/>
              <a:t> öğrencilerin değerlendirilmesinde sistemini sürekli geliştirmesi.</a:t>
            </a:r>
          </a:p>
          <a:p>
            <a:pPr lvl="0"/>
            <a:r>
              <a:rPr lang="tr-TR" sz="1050" b="1" dirty="0" smtClean="0"/>
              <a:t>Gelişmeye açık alanları:</a:t>
            </a:r>
            <a:endParaRPr lang="tr-TR" sz="1050" dirty="0" smtClean="0"/>
          </a:p>
          <a:p>
            <a:pPr lvl="1"/>
            <a:r>
              <a:rPr lang="tr-TR" sz="1050" dirty="0" smtClean="0"/>
              <a:t>Klinik öncesi dönemde ölçme değerlendirmenin her anlamda kalitesini yükselten TIPSAD uygulamasının klinik dönemlerde de uygulanabilir hale getirilmesi,</a:t>
            </a:r>
          </a:p>
          <a:p>
            <a:pPr lvl="1"/>
            <a:r>
              <a:rPr lang="tr-TR" sz="1050" dirty="0" smtClean="0"/>
              <a:t>Ölçme değerlendirme yararlılığına ilişkin eğitsel etki ve kullanılabilirlik parametrelerinin standart ölçüm yöntemleriyle değerlendirilmesi ve sonuçların paylaşılması,</a:t>
            </a:r>
          </a:p>
          <a:p>
            <a:pPr lvl="1"/>
            <a:r>
              <a:rPr lang="tr-TR" sz="1050" dirty="0" smtClean="0"/>
              <a:t>Klinik dönemdeki sınav çeşitliliğinin artırılması,</a:t>
            </a:r>
          </a:p>
          <a:p>
            <a:pPr lvl="1"/>
            <a:r>
              <a:rPr lang="tr-TR" sz="1050" dirty="0" err="1" smtClean="0"/>
              <a:t>Pandemi</a:t>
            </a:r>
            <a:r>
              <a:rPr lang="tr-TR" sz="1050" dirty="0" smtClean="0"/>
              <a:t> etkisiyle hızlanan dijital dönüşüm sürecinde ölçme değerlendirme geçerlik ve güvenilirliğinin düzenli olarak devamı için öğretim üyelerinin dijital yeterliliklerine ilişkin bilgi, beceri ve tutumlarının iyileştirilmesi</a:t>
            </a:r>
            <a:r>
              <a:rPr lang="tr-TR" sz="1100" dirty="0" smtClean="0"/>
              <a:t>.</a:t>
            </a:r>
          </a:p>
          <a:p>
            <a:pPr>
              <a:buNone/>
            </a:pPr>
            <a:endParaRPr lang="tr-TR" sz="1200" dirty="0"/>
          </a:p>
        </p:txBody>
      </p:sp>
      <p:pic>
        <p:nvPicPr>
          <p:cNvPr id="4" name="Picture 2"/>
          <p:cNvPicPr/>
          <p:nvPr/>
        </p:nvPicPr>
        <p:blipFill>
          <a:blip r:embed="rId2" cstate="print"/>
          <a:stretch>
            <a:fillRect/>
          </a:stretch>
        </p:blipFill>
        <p:spPr>
          <a:xfrm>
            <a:off x="107504" y="0"/>
            <a:ext cx="8712968" cy="1041991"/>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a:xfrm>
            <a:off x="251520" y="1124744"/>
            <a:ext cx="8352928" cy="648072"/>
          </a:xfrm>
        </p:spPr>
        <p:txBody>
          <a:bodyPr>
            <a:noAutofit/>
          </a:bodyPr>
          <a:lstStyle/>
          <a:p>
            <a:r>
              <a:rPr lang="tr-TR" sz="2000" b="1" dirty="0" smtClean="0">
                <a:solidFill>
                  <a:srgbClr val="FF0000"/>
                </a:solidFill>
              </a:rPr>
              <a:t>AKREDİTASYON ÖZ DEĞERLENDİRME RAPORU-2021</a:t>
            </a:r>
            <a:br>
              <a:rPr lang="tr-TR" sz="2000" b="1" dirty="0" smtClean="0">
                <a:solidFill>
                  <a:srgbClr val="FF0000"/>
                </a:solidFill>
              </a:rPr>
            </a:br>
            <a:r>
              <a:rPr lang="tr-TR" sz="2000" b="1" dirty="0" smtClean="0">
                <a:solidFill>
                  <a:srgbClr val="0070C0"/>
                </a:solidFill>
              </a:rPr>
              <a:t> Öz Değerlendirme Özeti </a:t>
            </a:r>
            <a:r>
              <a:rPr lang="tr-TR" sz="1600" b="1" i="1" dirty="0" smtClean="0">
                <a:solidFill>
                  <a:srgbClr val="002060"/>
                </a:solidFill>
              </a:rPr>
              <a:t>(devamı)</a:t>
            </a:r>
            <a:endParaRPr lang="tr-TR" sz="2000" dirty="0">
              <a:solidFill>
                <a:srgbClr val="FF0000"/>
              </a:solidFill>
            </a:endParaRPr>
          </a:p>
        </p:txBody>
      </p:sp>
      <p:sp>
        <p:nvSpPr>
          <p:cNvPr id="6" name="5 İçerik Yer Tutucusu"/>
          <p:cNvSpPr>
            <a:spLocks noGrp="1"/>
          </p:cNvSpPr>
          <p:nvPr>
            <p:ph sz="quarter" idx="1"/>
          </p:nvPr>
        </p:nvSpPr>
        <p:spPr>
          <a:xfrm>
            <a:off x="251520" y="1772816"/>
            <a:ext cx="8352928" cy="4824536"/>
          </a:xfrm>
        </p:spPr>
        <p:txBody>
          <a:bodyPr>
            <a:noAutofit/>
          </a:bodyPr>
          <a:lstStyle/>
          <a:p>
            <a:pPr lvl="0">
              <a:buNone/>
            </a:pPr>
            <a:r>
              <a:rPr lang="tr-TR" sz="1800" b="1" dirty="0" smtClean="0">
                <a:solidFill>
                  <a:srgbClr val="C00000"/>
                </a:solidFill>
              </a:rPr>
              <a:t>4. Öğrenciler:</a:t>
            </a:r>
            <a:endParaRPr lang="tr-TR" sz="1800" dirty="0" smtClean="0">
              <a:solidFill>
                <a:srgbClr val="C00000"/>
              </a:solidFill>
            </a:endParaRPr>
          </a:p>
          <a:p>
            <a:pPr lvl="0"/>
            <a:r>
              <a:rPr lang="tr-TR" sz="1200" b="1" dirty="0" smtClean="0"/>
              <a:t>Standartların genel karşılanma durumu: </a:t>
            </a:r>
            <a:endParaRPr lang="tr-TR" sz="1200" dirty="0" smtClean="0"/>
          </a:p>
          <a:p>
            <a:r>
              <a:rPr lang="tr-TR" sz="1200" dirty="0" smtClean="0"/>
              <a:t>	Eğitim öğretim ile ilgili, eğitimin planlaması, yönetim ve değerlendirme süreçlerine etkin olarak katılımını sağlamak ve kurumsal olarak katkılarını almak, öğrenciler ile tıp fakültesi yönetimi, komisyon ve kurulları arasında kurumsal bir etkileşim sağlamak amacıyla 2016-2017 eğitim döneminde her dönemin öğrenci temsilcisi ve yardımcısının yer aldığı MÖEÖK kurulmuştur.</a:t>
            </a:r>
          </a:p>
          <a:p>
            <a:r>
              <a:rPr lang="tr-TR" sz="1200" dirty="0" smtClean="0"/>
              <a:t>	Bu başlık altındaki temel ve gelişim standartlarının tüm maddelerinde karşılanma durumu açıklama ve detayları ile gerekli belge ve kanıt örnekleri, “Bölüm </a:t>
            </a:r>
            <a:r>
              <a:rPr lang="tr-TR" sz="1200" dirty="0" err="1" smtClean="0"/>
              <a:t>V’te</a:t>
            </a:r>
            <a:r>
              <a:rPr lang="tr-TR" sz="1200" dirty="0" smtClean="0"/>
              <a:t> karşılanma durumu açıklamalarının” altında verilmiştir. </a:t>
            </a:r>
          </a:p>
          <a:p>
            <a:pPr lvl="0"/>
            <a:r>
              <a:rPr lang="tr-TR" sz="1200" b="1" dirty="0" smtClean="0"/>
              <a:t>En güçlü yönleri: </a:t>
            </a:r>
            <a:endParaRPr lang="tr-TR" sz="1200" dirty="0" smtClean="0"/>
          </a:p>
          <a:p>
            <a:pPr lvl="1"/>
            <a:r>
              <a:rPr lang="tr-TR" sz="1200" dirty="0" smtClean="0"/>
              <a:t>Fakültemizde her bir öğrenciye bir akademik danışman atanmakta, fakültemizin TIPSAD sistemi yardımıyla da hizmetin düzenli bir şekilde verilmesi sağlanması,</a:t>
            </a:r>
          </a:p>
          <a:p>
            <a:pPr lvl="1"/>
            <a:r>
              <a:rPr lang="tr-TR" sz="1200" dirty="0" smtClean="0"/>
              <a:t>Fakültemizin Psikiyatri Anabilim Dalı bünyesinde “Psikolojik Danışmanlık Biriminin” bulunması,</a:t>
            </a:r>
          </a:p>
          <a:p>
            <a:pPr lvl="1"/>
            <a:r>
              <a:rPr lang="tr-TR" sz="1200" dirty="0" smtClean="0"/>
              <a:t>Fakültemizin öğrenci kaynağından ve akademik danışmanından oluşan toplam 10 adet öğrenci etkinlik topluluğunun bulunması, </a:t>
            </a:r>
          </a:p>
          <a:p>
            <a:pPr lvl="1"/>
            <a:r>
              <a:rPr lang="tr-TR" sz="1200" dirty="0" smtClean="0"/>
              <a:t>Fakültemiz öğrencileriyle düzenli iletişim ve etkileşim sağlanması,</a:t>
            </a:r>
          </a:p>
          <a:p>
            <a:pPr lvl="1"/>
            <a:r>
              <a:rPr lang="tr-TR" sz="1200" dirty="0" smtClean="0"/>
              <a:t>Fakültemiz kurul-komisyon ve komitelerinde öğrencilerimizin temsil edilmesi ve görüşlerinin alınabilmesi.</a:t>
            </a:r>
          </a:p>
          <a:p>
            <a:pPr lvl="0"/>
            <a:r>
              <a:rPr lang="tr-TR" sz="1200" b="1" dirty="0" smtClean="0"/>
              <a:t>Gelişmeye açık alanları:</a:t>
            </a:r>
            <a:endParaRPr lang="tr-TR" sz="1200" dirty="0" smtClean="0"/>
          </a:p>
          <a:p>
            <a:pPr lvl="1"/>
            <a:r>
              <a:rPr lang="tr-TR" sz="1200" dirty="0" smtClean="0"/>
              <a:t>Fakültemiz öğrenci sayısının artması sonucu, mevcut fiziki şartlarının  sürekli olarak geliştirilmesi.</a:t>
            </a:r>
          </a:p>
        </p:txBody>
      </p:sp>
      <p:pic>
        <p:nvPicPr>
          <p:cNvPr id="4" name="Picture 2"/>
          <p:cNvPicPr/>
          <p:nvPr/>
        </p:nvPicPr>
        <p:blipFill>
          <a:blip r:embed="rId2" cstate="print"/>
          <a:stretch>
            <a:fillRect/>
          </a:stretch>
        </p:blipFill>
        <p:spPr>
          <a:xfrm>
            <a:off x="107504" y="0"/>
            <a:ext cx="8712968" cy="1041991"/>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a:xfrm>
            <a:off x="251520" y="1124744"/>
            <a:ext cx="8352928" cy="648072"/>
          </a:xfrm>
        </p:spPr>
        <p:txBody>
          <a:bodyPr>
            <a:noAutofit/>
          </a:bodyPr>
          <a:lstStyle/>
          <a:p>
            <a:r>
              <a:rPr lang="tr-TR" sz="2000" b="1" dirty="0" smtClean="0">
                <a:solidFill>
                  <a:srgbClr val="FF0000"/>
                </a:solidFill>
              </a:rPr>
              <a:t>AKREDİTASYON ÖZ DEĞERLENDİRME RAPORU-2021</a:t>
            </a:r>
            <a:br>
              <a:rPr lang="tr-TR" sz="2000" b="1" dirty="0" smtClean="0">
                <a:solidFill>
                  <a:srgbClr val="FF0000"/>
                </a:solidFill>
              </a:rPr>
            </a:br>
            <a:r>
              <a:rPr lang="tr-TR" sz="2000" b="1" dirty="0" smtClean="0">
                <a:solidFill>
                  <a:srgbClr val="0070C0"/>
                </a:solidFill>
              </a:rPr>
              <a:t> Öz Değerlendirme Özeti </a:t>
            </a:r>
            <a:r>
              <a:rPr lang="tr-TR" sz="1600" b="1" i="1" dirty="0" smtClean="0">
                <a:solidFill>
                  <a:srgbClr val="002060"/>
                </a:solidFill>
              </a:rPr>
              <a:t>(devamı)</a:t>
            </a:r>
            <a:endParaRPr lang="tr-TR" sz="2000" dirty="0">
              <a:solidFill>
                <a:srgbClr val="FF0000"/>
              </a:solidFill>
            </a:endParaRPr>
          </a:p>
        </p:txBody>
      </p:sp>
      <p:sp>
        <p:nvSpPr>
          <p:cNvPr id="6" name="5 İçerik Yer Tutucusu"/>
          <p:cNvSpPr>
            <a:spLocks noGrp="1"/>
          </p:cNvSpPr>
          <p:nvPr>
            <p:ph sz="quarter" idx="1"/>
          </p:nvPr>
        </p:nvSpPr>
        <p:spPr>
          <a:xfrm>
            <a:off x="251520" y="1772816"/>
            <a:ext cx="8352928" cy="4824536"/>
          </a:xfrm>
        </p:spPr>
        <p:txBody>
          <a:bodyPr>
            <a:noAutofit/>
          </a:bodyPr>
          <a:lstStyle/>
          <a:p>
            <a:pPr lvl="0">
              <a:buNone/>
            </a:pPr>
            <a:r>
              <a:rPr lang="tr-TR" sz="2000" b="1" dirty="0" smtClean="0">
                <a:solidFill>
                  <a:srgbClr val="C00000"/>
                </a:solidFill>
              </a:rPr>
              <a:t>5.Program değerlendirme: </a:t>
            </a:r>
            <a:endParaRPr lang="tr-TR" sz="1800" dirty="0" smtClean="0">
              <a:solidFill>
                <a:srgbClr val="C00000"/>
              </a:solidFill>
            </a:endParaRPr>
          </a:p>
          <a:p>
            <a:endParaRPr lang="tr-TR" sz="1400" dirty="0" smtClean="0"/>
          </a:p>
          <a:p>
            <a:pPr lvl="0"/>
            <a:r>
              <a:rPr lang="tr-TR" sz="1400" b="1" dirty="0" smtClean="0"/>
              <a:t>Standartların genel karşılanma durumu: </a:t>
            </a:r>
            <a:endParaRPr lang="tr-TR" sz="1400" dirty="0" smtClean="0"/>
          </a:p>
          <a:p>
            <a:r>
              <a:rPr lang="tr-TR" sz="1400" dirty="0" smtClean="0"/>
              <a:t>	Fakültemizde eğitim programını değerlendirmek üzere kurulan program değerlendirme kurulunun raporlarının hazırlanması, sonuçlarının temel kullanıcılarla paylaşılması, geniş katılımla (öğrenciler, eğiticiler, ilgili diğer alan uzmanları) çalışması, çalışmalarda sürekliliğinin sağlanmasına yönelik önerilerin geliştirilmesi ve yönetime sunulması esastır. Kurul yapılacak çalışmaların özelliklerini dikkate alarak, program değerlendirme, ölçme-değerlendirme ve geribildirim alt çalışma gruplarını iç düzenleme ile oluşturur. </a:t>
            </a:r>
          </a:p>
          <a:p>
            <a:r>
              <a:rPr lang="tr-TR" sz="1400" dirty="0" smtClean="0"/>
              <a:t>	Bu başlık altındaki temel ve gelişim standartlarının tüm maddelerinde karşılanma durumu açıklama ve detayları ile gerekli belge ve kanıt örnekleri, “Bölüm </a:t>
            </a:r>
            <a:r>
              <a:rPr lang="tr-TR" sz="1400" dirty="0" err="1" smtClean="0"/>
              <a:t>V’te</a:t>
            </a:r>
            <a:r>
              <a:rPr lang="tr-TR" sz="1400" dirty="0" smtClean="0"/>
              <a:t> karşılanma durumu açıklamalarının” altında verilmiştir. </a:t>
            </a:r>
          </a:p>
          <a:p>
            <a:pPr lvl="0"/>
            <a:r>
              <a:rPr lang="tr-TR" sz="1400" b="1" dirty="0" smtClean="0"/>
              <a:t>En güçlü yönleri: </a:t>
            </a:r>
            <a:endParaRPr lang="tr-TR" sz="1400" dirty="0" smtClean="0"/>
          </a:p>
          <a:p>
            <a:pPr lvl="1"/>
            <a:r>
              <a:rPr lang="tr-TR" sz="1400" dirty="0" smtClean="0"/>
              <a:t>Programın ve sistemin gelişmesi için alınan geribildirimlerin düzenli olarak raporlanıyor olması,</a:t>
            </a:r>
          </a:p>
          <a:p>
            <a:pPr lvl="1"/>
            <a:r>
              <a:rPr lang="tr-TR" sz="1400" dirty="0" smtClean="0"/>
              <a:t>Değerlendirme sonuçlarının programı iyileştirmede kullanılması.</a:t>
            </a:r>
          </a:p>
          <a:p>
            <a:pPr lvl="0"/>
            <a:r>
              <a:rPr lang="tr-TR" sz="1400" b="1" dirty="0" smtClean="0"/>
              <a:t>Gelişmeye açık alanları:</a:t>
            </a:r>
            <a:endParaRPr lang="tr-TR" sz="1400" dirty="0" smtClean="0"/>
          </a:p>
          <a:p>
            <a:pPr lvl="1"/>
            <a:r>
              <a:rPr lang="tr-TR" sz="1400" dirty="0" smtClean="0"/>
              <a:t>Program değerlendirme sonuçlarının paylaşılan birimler tarafından iyileştirmede ne oranda kullanıldığının tespiti.</a:t>
            </a:r>
          </a:p>
        </p:txBody>
      </p:sp>
      <p:pic>
        <p:nvPicPr>
          <p:cNvPr id="4" name="Picture 2"/>
          <p:cNvPicPr/>
          <p:nvPr/>
        </p:nvPicPr>
        <p:blipFill>
          <a:blip r:embed="rId2" cstate="print"/>
          <a:stretch>
            <a:fillRect/>
          </a:stretch>
        </p:blipFill>
        <p:spPr>
          <a:xfrm>
            <a:off x="107504" y="0"/>
            <a:ext cx="8712968" cy="1041991"/>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a:xfrm>
            <a:off x="251520" y="1124744"/>
            <a:ext cx="8352928" cy="648072"/>
          </a:xfrm>
        </p:spPr>
        <p:txBody>
          <a:bodyPr>
            <a:noAutofit/>
          </a:bodyPr>
          <a:lstStyle/>
          <a:p>
            <a:r>
              <a:rPr lang="tr-TR" sz="2000" b="1" dirty="0" smtClean="0">
                <a:solidFill>
                  <a:srgbClr val="FF0000"/>
                </a:solidFill>
              </a:rPr>
              <a:t>AKREDİTASYON ÖZ DEĞERLENDİRME RAPORU-2021</a:t>
            </a:r>
            <a:br>
              <a:rPr lang="tr-TR" sz="2000" b="1" dirty="0" smtClean="0">
                <a:solidFill>
                  <a:srgbClr val="FF0000"/>
                </a:solidFill>
              </a:rPr>
            </a:br>
            <a:r>
              <a:rPr lang="tr-TR" sz="2000" b="1" dirty="0" smtClean="0">
                <a:solidFill>
                  <a:srgbClr val="0070C0"/>
                </a:solidFill>
              </a:rPr>
              <a:t> Öz Değerlendirme Özeti </a:t>
            </a:r>
            <a:r>
              <a:rPr lang="tr-TR" sz="1600" b="1" i="1" dirty="0" smtClean="0">
                <a:solidFill>
                  <a:srgbClr val="002060"/>
                </a:solidFill>
              </a:rPr>
              <a:t>(devamı)</a:t>
            </a:r>
            <a:endParaRPr lang="tr-TR" sz="2000" dirty="0">
              <a:solidFill>
                <a:srgbClr val="FF0000"/>
              </a:solidFill>
            </a:endParaRPr>
          </a:p>
        </p:txBody>
      </p:sp>
      <p:sp>
        <p:nvSpPr>
          <p:cNvPr id="6" name="5 İçerik Yer Tutucusu"/>
          <p:cNvSpPr>
            <a:spLocks noGrp="1"/>
          </p:cNvSpPr>
          <p:nvPr>
            <p:ph sz="quarter" idx="1"/>
          </p:nvPr>
        </p:nvSpPr>
        <p:spPr>
          <a:xfrm>
            <a:off x="251520" y="1772816"/>
            <a:ext cx="8352928" cy="4824536"/>
          </a:xfrm>
        </p:spPr>
        <p:txBody>
          <a:bodyPr>
            <a:normAutofit fontScale="55000" lnSpcReduction="20000"/>
          </a:bodyPr>
          <a:lstStyle/>
          <a:p>
            <a:pPr lvl="0">
              <a:buNone/>
            </a:pPr>
            <a:r>
              <a:rPr lang="tr-TR" sz="3300" b="1" dirty="0" smtClean="0">
                <a:solidFill>
                  <a:srgbClr val="C00000"/>
                </a:solidFill>
              </a:rPr>
              <a:t>6. Akademik kadro:</a:t>
            </a:r>
            <a:endParaRPr lang="tr-TR" sz="2900" dirty="0" smtClean="0">
              <a:solidFill>
                <a:srgbClr val="C00000"/>
              </a:solidFill>
            </a:endParaRPr>
          </a:p>
          <a:p>
            <a:pPr>
              <a:buNone/>
            </a:pPr>
            <a:endParaRPr lang="tr-TR" dirty="0" smtClean="0"/>
          </a:p>
          <a:p>
            <a:pPr lvl="0"/>
            <a:r>
              <a:rPr lang="tr-TR" b="1" dirty="0" smtClean="0"/>
              <a:t>Standartların genel karşılanma durumu: </a:t>
            </a:r>
            <a:endParaRPr lang="tr-TR" dirty="0" smtClean="0"/>
          </a:p>
          <a:p>
            <a:r>
              <a:rPr lang="tr-TR" dirty="0" smtClean="0"/>
              <a:t>Fakültemiz akademik kadro yapısı; klinik öncesi dönemde eğitim programının planlandığı şekilde yürütülmesine izin verecek  kadroya ve klinik dönemde de öğrenim hedeflerine uygun eğitim programını (hasta başı eğitim, eğitim </a:t>
            </a:r>
            <a:r>
              <a:rPr lang="tr-TR" dirty="0" err="1" smtClean="0"/>
              <a:t>vizitleri</a:t>
            </a:r>
            <a:r>
              <a:rPr lang="tr-TR" dirty="0" smtClean="0"/>
              <a:t>, poliklinik uygulamaları vb.) yürütecek akademik kadrosuna sahip bulunmaktadır. </a:t>
            </a:r>
          </a:p>
          <a:p>
            <a:r>
              <a:rPr lang="tr-TR" dirty="0" smtClean="0"/>
              <a:t>Bu başlık altındaki temel ve gelişim standartlarının tüm maddelerinde karşılanma durumu açıklama ve detayları ile gerekli belge ve kanıt örnekleri, “Bölüm </a:t>
            </a:r>
            <a:r>
              <a:rPr lang="tr-TR" dirty="0" err="1" smtClean="0"/>
              <a:t>V’te</a:t>
            </a:r>
            <a:r>
              <a:rPr lang="tr-TR" dirty="0" smtClean="0"/>
              <a:t> karşılanma durumu açıklamalarının” altında verilmiştir. </a:t>
            </a:r>
          </a:p>
          <a:p>
            <a:endParaRPr lang="tr-TR" dirty="0" smtClean="0"/>
          </a:p>
          <a:p>
            <a:pPr lvl="0"/>
            <a:r>
              <a:rPr lang="tr-TR" b="1" dirty="0" smtClean="0"/>
              <a:t>En güçlü yönleri: </a:t>
            </a:r>
            <a:endParaRPr lang="tr-TR" dirty="0" smtClean="0"/>
          </a:p>
          <a:p>
            <a:pPr lvl="1"/>
            <a:r>
              <a:rPr lang="tr-TR" sz="2400" dirty="0" smtClean="0"/>
              <a:t>Akademik olarak her bölümde yeterli sayıda eğitim verecek öğretim üyesinin bulunması, profesör, doçent, dr. öğretim üyesi, öğretim görevlisi kadrolarında piramide uygun çok sayıda öğretim üyesinin bulunması, kadro problemi yaşanmaması ve yükseltmelerin zamanında yapılması, genç ve aktif bir öğretim üyesi kadrosuna sahip olması, ilanlara herkesin görebileceği şekilde ve yeterli süre kalacak şekilde çıkılması, akademik </a:t>
            </a:r>
            <a:r>
              <a:rPr lang="tr-TR" sz="2400" dirty="0" err="1" smtClean="0"/>
              <a:t>liyakata</a:t>
            </a:r>
            <a:r>
              <a:rPr lang="tr-TR" sz="2400" dirty="0" smtClean="0"/>
              <a:t> önem verilmesi, </a:t>
            </a:r>
          </a:p>
          <a:p>
            <a:pPr lvl="1"/>
            <a:r>
              <a:rPr lang="tr-TR" sz="2400" dirty="0" smtClean="0"/>
              <a:t>Öğretim üyelerinin eğiticinin eğitimi, PDÖ yönlendiriciliği belgelerini mutlaka almış olmasını, düzenli olarak bu eğitimleri veriyor olması ve mesleksel gelişimlerini kongre desteği, yurtiçi ve yurtdışı görevlendirmeler ve akademik teşviklerle destekliyor olması.</a:t>
            </a:r>
          </a:p>
          <a:p>
            <a:pPr>
              <a:buNone/>
            </a:pPr>
            <a:endParaRPr lang="tr-TR" dirty="0" smtClean="0"/>
          </a:p>
          <a:p>
            <a:pPr lvl="0"/>
            <a:r>
              <a:rPr lang="tr-TR" b="1" dirty="0" smtClean="0"/>
              <a:t>Gelişmeye açık alanları:</a:t>
            </a:r>
            <a:endParaRPr lang="tr-TR" dirty="0" smtClean="0"/>
          </a:p>
          <a:p>
            <a:pPr lvl="1"/>
            <a:r>
              <a:rPr lang="tr-TR" sz="2400" dirty="0" smtClean="0"/>
              <a:t>Fakültemizde “Sürekli Mesleki Gelişim ve Yaşam Boyu Öğrenme Programlarının” kapsamında verilen kurs çeşitliliğinin artırılması.</a:t>
            </a:r>
          </a:p>
        </p:txBody>
      </p:sp>
      <p:pic>
        <p:nvPicPr>
          <p:cNvPr id="4" name="Picture 2"/>
          <p:cNvPicPr/>
          <p:nvPr/>
        </p:nvPicPr>
        <p:blipFill>
          <a:blip r:embed="rId2" cstate="print"/>
          <a:stretch>
            <a:fillRect/>
          </a:stretch>
        </p:blipFill>
        <p:spPr>
          <a:xfrm>
            <a:off x="107504" y="0"/>
            <a:ext cx="8712968" cy="1041991"/>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a:xfrm>
            <a:off x="251520" y="1124744"/>
            <a:ext cx="8352928" cy="648072"/>
          </a:xfrm>
        </p:spPr>
        <p:txBody>
          <a:bodyPr>
            <a:noAutofit/>
          </a:bodyPr>
          <a:lstStyle/>
          <a:p>
            <a:r>
              <a:rPr lang="tr-TR" sz="2000" b="1" dirty="0" smtClean="0">
                <a:solidFill>
                  <a:srgbClr val="FF0000"/>
                </a:solidFill>
              </a:rPr>
              <a:t>AKREDİTASYON ÖZ DEĞERLENDİRME RAPORU-2021</a:t>
            </a:r>
            <a:br>
              <a:rPr lang="tr-TR" sz="2000" b="1" dirty="0" smtClean="0">
                <a:solidFill>
                  <a:srgbClr val="FF0000"/>
                </a:solidFill>
              </a:rPr>
            </a:br>
            <a:r>
              <a:rPr lang="tr-TR" sz="2000" b="1" dirty="0" smtClean="0">
                <a:solidFill>
                  <a:srgbClr val="0070C0"/>
                </a:solidFill>
              </a:rPr>
              <a:t> Öz Değerlendirme Özeti </a:t>
            </a:r>
            <a:r>
              <a:rPr lang="tr-TR" sz="1600" b="1" i="1" dirty="0" smtClean="0">
                <a:solidFill>
                  <a:srgbClr val="002060"/>
                </a:solidFill>
              </a:rPr>
              <a:t>(devamı)</a:t>
            </a:r>
            <a:endParaRPr lang="tr-TR" sz="2000" dirty="0">
              <a:solidFill>
                <a:srgbClr val="FF0000"/>
              </a:solidFill>
            </a:endParaRPr>
          </a:p>
        </p:txBody>
      </p:sp>
      <p:sp>
        <p:nvSpPr>
          <p:cNvPr id="6" name="5 İçerik Yer Tutucusu"/>
          <p:cNvSpPr>
            <a:spLocks noGrp="1"/>
          </p:cNvSpPr>
          <p:nvPr>
            <p:ph sz="quarter" idx="1"/>
          </p:nvPr>
        </p:nvSpPr>
        <p:spPr>
          <a:xfrm>
            <a:off x="251520" y="1772816"/>
            <a:ext cx="8352928" cy="4824536"/>
          </a:xfrm>
        </p:spPr>
        <p:txBody>
          <a:bodyPr>
            <a:normAutofit fontScale="55000" lnSpcReduction="20000"/>
          </a:bodyPr>
          <a:lstStyle/>
          <a:p>
            <a:pPr lvl="0">
              <a:buNone/>
            </a:pPr>
            <a:r>
              <a:rPr lang="tr-TR" sz="3300" b="1" dirty="0" smtClean="0">
                <a:solidFill>
                  <a:srgbClr val="C00000"/>
                </a:solidFill>
              </a:rPr>
              <a:t>7. Altyapı ve olanaklar:</a:t>
            </a:r>
            <a:endParaRPr lang="tr-TR" sz="2900" dirty="0" smtClean="0">
              <a:solidFill>
                <a:srgbClr val="C00000"/>
              </a:solidFill>
            </a:endParaRPr>
          </a:p>
          <a:p>
            <a:pPr>
              <a:buNone/>
            </a:pPr>
            <a:endParaRPr lang="tr-TR" dirty="0" smtClean="0"/>
          </a:p>
          <a:p>
            <a:pPr lvl="0"/>
            <a:r>
              <a:rPr lang="tr-TR" b="1" dirty="0" smtClean="0"/>
              <a:t>Standartların genel karşılanma durumu: </a:t>
            </a:r>
            <a:endParaRPr lang="tr-TR" dirty="0" smtClean="0"/>
          </a:p>
          <a:p>
            <a:r>
              <a:rPr lang="tr-TR" dirty="0" smtClean="0"/>
              <a:t>Fakültemiz Dekanlık binası ile Sağlık Uygulama ve Araştırma Merkezi Hastane binası </a:t>
            </a:r>
            <a:r>
              <a:rPr lang="tr-TR" dirty="0" err="1" smtClean="0"/>
              <a:t>monoblok</a:t>
            </a:r>
            <a:r>
              <a:rPr lang="tr-TR" dirty="0" smtClean="0"/>
              <a:t> bir yapıda olup; burada eğitim, araştırma ve sağlık uygulama hizmetleri birlikte sürdürülmektedir.</a:t>
            </a:r>
          </a:p>
          <a:p>
            <a:r>
              <a:rPr lang="tr-TR" dirty="0" smtClean="0"/>
              <a:t>Bu başlık altındaki temel ve gelişim standartlarının tüm maddelerinde karşılanma durumu açıklama ve detayları ile gerekli belge ve kanıt örnekleri, “Bölüm </a:t>
            </a:r>
            <a:r>
              <a:rPr lang="tr-TR" dirty="0" err="1" smtClean="0"/>
              <a:t>V’te</a:t>
            </a:r>
            <a:r>
              <a:rPr lang="tr-TR" dirty="0" smtClean="0"/>
              <a:t> karşılanma durumu açıklamalarının” altında verilmiştir.</a:t>
            </a:r>
          </a:p>
          <a:p>
            <a:endParaRPr lang="tr-TR" dirty="0" smtClean="0"/>
          </a:p>
          <a:p>
            <a:pPr lvl="0"/>
            <a:r>
              <a:rPr lang="tr-TR" b="1" dirty="0" smtClean="0"/>
              <a:t>En güçlü yönleri:</a:t>
            </a:r>
            <a:endParaRPr lang="tr-TR" dirty="0" smtClean="0"/>
          </a:p>
          <a:p>
            <a:pPr lvl="1"/>
            <a:r>
              <a:rPr lang="tr-TR" sz="2400" dirty="0" smtClean="0"/>
              <a:t>Mevcut öğrenci kontenjanının, eğitimlerinin klinik öncesi ile uygulamalı ve klinik alanlarda yürütülmesi için yeterli altyapı olması,</a:t>
            </a:r>
          </a:p>
          <a:p>
            <a:pPr lvl="1"/>
            <a:r>
              <a:rPr lang="tr-TR" sz="2400" dirty="0" smtClean="0"/>
              <a:t>Hastane ile </a:t>
            </a:r>
            <a:r>
              <a:rPr lang="tr-TR" sz="2400" dirty="0" err="1" smtClean="0"/>
              <a:t>monoblok</a:t>
            </a:r>
            <a:r>
              <a:rPr lang="tr-TR" sz="2400" dirty="0" smtClean="0"/>
              <a:t> olması nedeniyle, </a:t>
            </a:r>
            <a:r>
              <a:rPr lang="tr-TR" sz="2400" dirty="0" err="1" smtClean="0"/>
              <a:t>preklinik</a:t>
            </a:r>
            <a:r>
              <a:rPr lang="tr-TR" sz="2400" dirty="0" smtClean="0"/>
              <a:t> ve klinik dönem entegrasyonun kolaylıkla kurulabilmesi,</a:t>
            </a:r>
          </a:p>
          <a:p>
            <a:pPr lvl="1"/>
            <a:r>
              <a:rPr lang="tr-TR" sz="2400" dirty="0" smtClean="0"/>
              <a:t>Fakültemizin </a:t>
            </a:r>
            <a:r>
              <a:rPr lang="tr-TR" sz="2400" dirty="0" err="1" smtClean="0"/>
              <a:t>kampüs</a:t>
            </a:r>
            <a:r>
              <a:rPr lang="tr-TR" sz="2400" dirty="0" smtClean="0"/>
              <a:t> içerisinde olması nedeniyle, öğrencilerimiz için üniversite’nin fiziki olanaklarının (derslikler, </a:t>
            </a:r>
            <a:r>
              <a:rPr lang="tr-TR" sz="2400" dirty="0" err="1" smtClean="0"/>
              <a:t>laboratuvarlar</a:t>
            </a:r>
            <a:r>
              <a:rPr lang="tr-TR" sz="2400" dirty="0" smtClean="0"/>
              <a:t>, merkezi kütüphane, kongre merkezi, sosyal tesisler, </a:t>
            </a:r>
            <a:r>
              <a:rPr lang="tr-TR" sz="2400" dirty="0" err="1" smtClean="0"/>
              <a:t>teknokent</a:t>
            </a:r>
            <a:r>
              <a:rPr lang="tr-TR" sz="2400" dirty="0" smtClean="0"/>
              <a:t>) ve teknik alt yapılarının kolaylıkla kullanabilmesi.</a:t>
            </a:r>
          </a:p>
          <a:p>
            <a:endParaRPr lang="tr-TR" dirty="0" smtClean="0"/>
          </a:p>
          <a:p>
            <a:pPr lvl="0"/>
            <a:r>
              <a:rPr lang="tr-TR" b="1" dirty="0" smtClean="0"/>
              <a:t>Gelişmeye açık alanları:</a:t>
            </a:r>
            <a:endParaRPr lang="tr-TR" dirty="0" smtClean="0"/>
          </a:p>
          <a:p>
            <a:pPr lvl="1"/>
            <a:r>
              <a:rPr lang="tr-TR" sz="2400" dirty="0" smtClean="0"/>
              <a:t>Kontenjanların artması durumunda, mevcut dekanlık binasının hizmete cevap vermekte zorlanma ihtimaline karşı, derslik sayılarında artış yapılması,</a:t>
            </a:r>
          </a:p>
          <a:p>
            <a:pPr lvl="1"/>
            <a:r>
              <a:rPr lang="tr-TR" sz="2400" dirty="0" err="1" smtClean="0"/>
              <a:t>Simüle</a:t>
            </a:r>
            <a:r>
              <a:rPr lang="tr-TR" sz="2400" dirty="0" smtClean="0"/>
              <a:t> hasta/</a:t>
            </a:r>
            <a:r>
              <a:rPr lang="tr-TR" sz="2400" dirty="0" err="1" smtClean="0"/>
              <a:t>laboratuvar</a:t>
            </a:r>
            <a:r>
              <a:rPr lang="tr-TR" sz="2400" dirty="0" smtClean="0"/>
              <a:t>  imkanlarının rektörlük tarafından merkezi olarak gerçekleştirilecek olması.</a:t>
            </a:r>
          </a:p>
        </p:txBody>
      </p:sp>
      <p:pic>
        <p:nvPicPr>
          <p:cNvPr id="4" name="Picture 2"/>
          <p:cNvPicPr/>
          <p:nvPr/>
        </p:nvPicPr>
        <p:blipFill>
          <a:blip r:embed="rId2" cstate="print"/>
          <a:stretch>
            <a:fillRect/>
          </a:stretch>
        </p:blipFill>
        <p:spPr>
          <a:xfrm>
            <a:off x="107504" y="0"/>
            <a:ext cx="8712968" cy="104199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a:xfrm>
            <a:off x="251520" y="1052736"/>
            <a:ext cx="8352928" cy="432048"/>
          </a:xfrm>
        </p:spPr>
        <p:txBody>
          <a:bodyPr>
            <a:normAutofit fontScale="90000"/>
          </a:bodyPr>
          <a:lstStyle/>
          <a:p>
            <a:r>
              <a:rPr lang="tr-TR" b="1" dirty="0" smtClean="0">
                <a:solidFill>
                  <a:srgbClr val="C00000"/>
                </a:solidFill>
              </a:rPr>
              <a:t>misyonumuz</a:t>
            </a:r>
            <a:endParaRPr lang="tr-TR" b="1" dirty="0">
              <a:solidFill>
                <a:srgbClr val="C00000"/>
              </a:solidFill>
            </a:endParaRPr>
          </a:p>
        </p:txBody>
      </p:sp>
      <p:sp>
        <p:nvSpPr>
          <p:cNvPr id="6" name="5 İçerik Yer Tutucusu"/>
          <p:cNvSpPr>
            <a:spLocks noGrp="1"/>
          </p:cNvSpPr>
          <p:nvPr>
            <p:ph sz="quarter" idx="1"/>
          </p:nvPr>
        </p:nvSpPr>
        <p:spPr>
          <a:xfrm>
            <a:off x="107504" y="1484784"/>
            <a:ext cx="8568952" cy="4873752"/>
          </a:xfrm>
        </p:spPr>
        <p:txBody>
          <a:bodyPr>
            <a:normAutofit fontScale="92500" lnSpcReduction="20000"/>
          </a:bodyPr>
          <a:lstStyle/>
          <a:p>
            <a:r>
              <a:rPr lang="en-US" dirty="0" err="1" smtClean="0"/>
              <a:t>Mesleki</a:t>
            </a:r>
            <a:r>
              <a:rPr lang="en-US" dirty="0" smtClean="0"/>
              <a:t> </a:t>
            </a:r>
            <a:r>
              <a:rPr lang="en-US" dirty="0" err="1" smtClean="0"/>
              <a:t>bilgi</a:t>
            </a:r>
            <a:r>
              <a:rPr lang="en-US" dirty="0" smtClean="0"/>
              <a:t> </a:t>
            </a:r>
            <a:r>
              <a:rPr lang="en-US" dirty="0" err="1" smtClean="0"/>
              <a:t>ve</a:t>
            </a:r>
            <a:r>
              <a:rPr lang="en-US" dirty="0" smtClean="0"/>
              <a:t> </a:t>
            </a:r>
            <a:r>
              <a:rPr lang="en-US" dirty="0" err="1" smtClean="0"/>
              <a:t>beceri</a:t>
            </a:r>
            <a:r>
              <a:rPr lang="en-US" dirty="0" smtClean="0"/>
              <a:t> </a:t>
            </a:r>
            <a:r>
              <a:rPr lang="en-US" dirty="0" err="1" smtClean="0"/>
              <a:t>donanımı</a:t>
            </a:r>
            <a:r>
              <a:rPr lang="en-US" dirty="0" smtClean="0"/>
              <a:t> tam, </a:t>
            </a:r>
            <a:r>
              <a:rPr lang="en-US" dirty="0" err="1" smtClean="0"/>
              <a:t>etik</a:t>
            </a:r>
            <a:r>
              <a:rPr lang="en-US" dirty="0" smtClean="0"/>
              <a:t> </a:t>
            </a:r>
            <a:r>
              <a:rPr lang="en-US" dirty="0" err="1" smtClean="0"/>
              <a:t>ve</a:t>
            </a:r>
            <a:r>
              <a:rPr lang="en-US" dirty="0" smtClean="0"/>
              <a:t> </a:t>
            </a:r>
            <a:r>
              <a:rPr lang="en-US" dirty="0" err="1" smtClean="0"/>
              <a:t>ahlaki</a:t>
            </a:r>
            <a:r>
              <a:rPr lang="en-US" dirty="0" smtClean="0"/>
              <a:t> </a:t>
            </a:r>
            <a:r>
              <a:rPr lang="en-US" dirty="0" err="1" smtClean="0"/>
              <a:t>değerlere</a:t>
            </a:r>
            <a:r>
              <a:rPr lang="en-US" dirty="0" smtClean="0"/>
              <a:t> </a:t>
            </a:r>
            <a:r>
              <a:rPr lang="en-US" dirty="0" err="1" smtClean="0"/>
              <a:t>saygılı</a:t>
            </a:r>
            <a:r>
              <a:rPr lang="en-US" dirty="0" smtClean="0"/>
              <a:t>, </a:t>
            </a:r>
            <a:r>
              <a:rPr lang="en-US" dirty="0" err="1" smtClean="0"/>
              <a:t>alanında</a:t>
            </a:r>
            <a:r>
              <a:rPr lang="en-US" dirty="0" smtClean="0"/>
              <a:t> </a:t>
            </a:r>
            <a:r>
              <a:rPr lang="en-US" dirty="0" err="1" smtClean="0"/>
              <a:t>yetkin</a:t>
            </a:r>
            <a:r>
              <a:rPr lang="en-US" dirty="0" smtClean="0"/>
              <a:t> </a:t>
            </a:r>
            <a:r>
              <a:rPr lang="en-US" dirty="0" err="1" smtClean="0"/>
              <a:t>ve</a:t>
            </a:r>
            <a:r>
              <a:rPr lang="en-US" dirty="0" smtClean="0"/>
              <a:t> </a:t>
            </a:r>
            <a:r>
              <a:rPr lang="en-US" dirty="0" err="1" smtClean="0"/>
              <a:t>başarılı</a:t>
            </a:r>
            <a:r>
              <a:rPr lang="en-US" dirty="0" smtClean="0"/>
              <a:t>, </a:t>
            </a:r>
            <a:r>
              <a:rPr lang="en-US" dirty="0" err="1" smtClean="0"/>
              <a:t>meslektaşlarıyla</a:t>
            </a:r>
            <a:r>
              <a:rPr lang="en-US" dirty="0" smtClean="0"/>
              <a:t> </a:t>
            </a:r>
            <a:r>
              <a:rPr lang="en-US" dirty="0" err="1" smtClean="0"/>
              <a:t>ve</a:t>
            </a:r>
            <a:r>
              <a:rPr lang="en-US" dirty="0" smtClean="0"/>
              <a:t> </a:t>
            </a:r>
            <a:r>
              <a:rPr lang="en-US" dirty="0" err="1" smtClean="0"/>
              <a:t>hastalarla</a:t>
            </a:r>
            <a:r>
              <a:rPr lang="en-US" dirty="0" smtClean="0"/>
              <a:t> </a:t>
            </a:r>
            <a:r>
              <a:rPr lang="en-US" dirty="0" err="1" smtClean="0"/>
              <a:t>doğru</a:t>
            </a:r>
            <a:r>
              <a:rPr lang="en-US" dirty="0" smtClean="0"/>
              <a:t> </a:t>
            </a:r>
            <a:r>
              <a:rPr lang="en-US" dirty="0" err="1" smtClean="0"/>
              <a:t>iletişim</a:t>
            </a:r>
            <a:r>
              <a:rPr lang="en-US" dirty="0" smtClean="0"/>
              <a:t> </a:t>
            </a:r>
            <a:r>
              <a:rPr lang="en-US" dirty="0" err="1" smtClean="0"/>
              <a:t>ve</a:t>
            </a:r>
            <a:r>
              <a:rPr lang="en-US" dirty="0" smtClean="0"/>
              <a:t> </a:t>
            </a:r>
            <a:r>
              <a:rPr lang="en-US" dirty="0" err="1" smtClean="0"/>
              <a:t>empati</a:t>
            </a:r>
            <a:r>
              <a:rPr lang="en-US" dirty="0" smtClean="0"/>
              <a:t> </a:t>
            </a:r>
            <a:r>
              <a:rPr lang="en-US" dirty="0" err="1" smtClean="0"/>
              <a:t>kuran</a:t>
            </a:r>
            <a:r>
              <a:rPr lang="en-US" dirty="0" smtClean="0"/>
              <a:t>, </a:t>
            </a:r>
            <a:r>
              <a:rPr lang="en-US" dirty="0" err="1" smtClean="0"/>
              <a:t>insanlığa</a:t>
            </a:r>
            <a:r>
              <a:rPr lang="en-US" dirty="0" smtClean="0"/>
              <a:t> </a:t>
            </a:r>
            <a:r>
              <a:rPr lang="en-US" dirty="0" err="1" smtClean="0"/>
              <a:t>hizmet</a:t>
            </a:r>
            <a:r>
              <a:rPr lang="en-US" dirty="0" smtClean="0"/>
              <a:t> </a:t>
            </a:r>
            <a:r>
              <a:rPr lang="en-US" dirty="0" err="1" smtClean="0"/>
              <a:t>ilkesini</a:t>
            </a:r>
            <a:r>
              <a:rPr lang="en-US" dirty="0" smtClean="0"/>
              <a:t> </a:t>
            </a:r>
            <a:r>
              <a:rPr lang="en-US" dirty="0" err="1" smtClean="0"/>
              <a:t>benimsemiş</a:t>
            </a:r>
            <a:r>
              <a:rPr lang="en-US" dirty="0" smtClean="0"/>
              <a:t>, </a:t>
            </a:r>
            <a:r>
              <a:rPr lang="en-US" dirty="0" err="1" smtClean="0"/>
              <a:t>akılcı</a:t>
            </a:r>
            <a:r>
              <a:rPr lang="en-US" dirty="0" smtClean="0"/>
              <a:t> </a:t>
            </a:r>
            <a:r>
              <a:rPr lang="en-US" dirty="0" err="1" smtClean="0"/>
              <a:t>ve</a:t>
            </a:r>
            <a:r>
              <a:rPr lang="en-US" dirty="0" smtClean="0"/>
              <a:t> </a:t>
            </a:r>
            <a:r>
              <a:rPr lang="en-US" dirty="0" err="1" smtClean="0"/>
              <a:t>yenilikçi</a:t>
            </a:r>
            <a:r>
              <a:rPr lang="en-US" dirty="0" smtClean="0"/>
              <a:t> </a:t>
            </a:r>
            <a:r>
              <a:rPr lang="en-US" dirty="0" err="1" smtClean="0"/>
              <a:t>düşünen</a:t>
            </a:r>
            <a:r>
              <a:rPr lang="en-US" dirty="0" smtClean="0"/>
              <a:t>, </a:t>
            </a:r>
            <a:r>
              <a:rPr lang="en-US" dirty="0" err="1" smtClean="0"/>
              <a:t>çevresine</a:t>
            </a:r>
            <a:r>
              <a:rPr lang="en-US" dirty="0" smtClean="0"/>
              <a:t> </a:t>
            </a:r>
            <a:r>
              <a:rPr lang="en-US" dirty="0" err="1" smtClean="0"/>
              <a:t>duyarlı</a:t>
            </a:r>
            <a:r>
              <a:rPr lang="en-US" dirty="0" smtClean="0"/>
              <a:t>, </a:t>
            </a:r>
            <a:r>
              <a:rPr lang="en-US" dirty="0" err="1" smtClean="0"/>
              <a:t>sosyal</a:t>
            </a:r>
            <a:r>
              <a:rPr lang="en-US" dirty="0" smtClean="0"/>
              <a:t>, </a:t>
            </a:r>
            <a:r>
              <a:rPr lang="en-US" dirty="0" err="1" smtClean="0"/>
              <a:t>kendini</a:t>
            </a:r>
            <a:r>
              <a:rPr lang="en-US" dirty="0" smtClean="0"/>
              <a:t> </a:t>
            </a:r>
            <a:r>
              <a:rPr lang="en-US" dirty="0" err="1" smtClean="0"/>
              <a:t>geliştirebilen</a:t>
            </a:r>
            <a:r>
              <a:rPr lang="en-US" dirty="0" smtClean="0"/>
              <a:t> </a:t>
            </a:r>
            <a:r>
              <a:rPr lang="en-US" dirty="0" err="1" smtClean="0"/>
              <a:t>hekimler</a:t>
            </a:r>
            <a:r>
              <a:rPr lang="en-US" dirty="0" smtClean="0"/>
              <a:t> </a:t>
            </a:r>
            <a:r>
              <a:rPr lang="en-US" dirty="0" err="1" smtClean="0"/>
              <a:t>yetiştirmek</a:t>
            </a:r>
            <a:r>
              <a:rPr lang="en-US" dirty="0" smtClean="0"/>
              <a:t>. </a:t>
            </a:r>
            <a:r>
              <a:rPr lang="en-US" dirty="0" err="1" smtClean="0"/>
              <a:t>Öğretim</a:t>
            </a:r>
            <a:r>
              <a:rPr lang="en-US" dirty="0" smtClean="0"/>
              <a:t> </a:t>
            </a:r>
            <a:r>
              <a:rPr lang="en-US" dirty="0" err="1" smtClean="0"/>
              <a:t>üyeleri</a:t>
            </a:r>
            <a:r>
              <a:rPr lang="en-US" dirty="0" smtClean="0"/>
              <a:t> </a:t>
            </a:r>
            <a:r>
              <a:rPr lang="en-US" dirty="0" err="1" smtClean="0"/>
              <a:t>ve</a:t>
            </a:r>
            <a:r>
              <a:rPr lang="en-US" dirty="0" smtClean="0"/>
              <a:t> </a:t>
            </a:r>
            <a:r>
              <a:rPr lang="en-US" dirty="0" err="1" smtClean="0"/>
              <a:t>eğitimi</a:t>
            </a:r>
            <a:r>
              <a:rPr lang="en-US" dirty="0" smtClean="0"/>
              <a:t> </a:t>
            </a:r>
            <a:r>
              <a:rPr lang="en-US" dirty="0" err="1" smtClean="0"/>
              <a:t>nitelikli</a:t>
            </a:r>
            <a:r>
              <a:rPr lang="en-US" dirty="0" smtClean="0"/>
              <a:t>, </a:t>
            </a:r>
            <a:r>
              <a:rPr lang="en-US" dirty="0" err="1" smtClean="0"/>
              <a:t>öğrencilere</a:t>
            </a:r>
            <a:r>
              <a:rPr lang="en-US" dirty="0" smtClean="0"/>
              <a:t> </a:t>
            </a:r>
            <a:r>
              <a:rPr lang="en-US" dirty="0" err="1" smtClean="0"/>
              <a:t>iyi</a:t>
            </a:r>
            <a:r>
              <a:rPr lang="en-US" dirty="0" smtClean="0"/>
              <a:t> </a:t>
            </a:r>
            <a:r>
              <a:rPr lang="en-US" dirty="0" err="1" smtClean="0"/>
              <a:t>ve</a:t>
            </a:r>
            <a:r>
              <a:rPr lang="en-US" dirty="0" smtClean="0"/>
              <a:t> </a:t>
            </a:r>
            <a:r>
              <a:rPr lang="en-US" dirty="0" err="1" smtClean="0"/>
              <a:t>doğru</a:t>
            </a:r>
            <a:r>
              <a:rPr lang="en-US" dirty="0" smtClean="0"/>
              <a:t> </a:t>
            </a:r>
            <a:r>
              <a:rPr lang="en-US" dirty="0" err="1" smtClean="0"/>
              <a:t>rehberlik</a:t>
            </a:r>
            <a:r>
              <a:rPr lang="en-US" dirty="0" smtClean="0"/>
              <a:t> </a:t>
            </a:r>
            <a:r>
              <a:rPr lang="en-US" dirty="0" err="1" smtClean="0"/>
              <a:t>verebilen</a:t>
            </a:r>
            <a:r>
              <a:rPr lang="en-US" dirty="0" smtClean="0"/>
              <a:t>, </a:t>
            </a:r>
            <a:r>
              <a:rPr lang="en-US" dirty="0" err="1" smtClean="0"/>
              <a:t>teorik</a:t>
            </a:r>
            <a:r>
              <a:rPr lang="en-US" dirty="0" smtClean="0"/>
              <a:t> </a:t>
            </a:r>
            <a:r>
              <a:rPr lang="en-US" dirty="0" err="1" smtClean="0"/>
              <a:t>ve</a:t>
            </a:r>
            <a:r>
              <a:rPr lang="en-US" dirty="0" smtClean="0"/>
              <a:t> </a:t>
            </a:r>
            <a:r>
              <a:rPr lang="en-US" dirty="0" err="1" smtClean="0"/>
              <a:t>pratiğin</a:t>
            </a:r>
            <a:r>
              <a:rPr lang="en-US" dirty="0" smtClean="0"/>
              <a:t> </a:t>
            </a:r>
            <a:r>
              <a:rPr lang="en-US" dirty="0" err="1" smtClean="0"/>
              <a:t>iyi</a:t>
            </a:r>
            <a:r>
              <a:rPr lang="en-US" dirty="0" smtClean="0"/>
              <a:t> </a:t>
            </a:r>
            <a:r>
              <a:rPr lang="en-US" dirty="0" err="1" smtClean="0"/>
              <a:t>bir</a:t>
            </a:r>
            <a:r>
              <a:rPr lang="en-US" dirty="0" smtClean="0"/>
              <a:t> </a:t>
            </a:r>
            <a:r>
              <a:rPr lang="en-US" dirty="0" err="1" smtClean="0"/>
              <a:t>şekilde</a:t>
            </a:r>
            <a:r>
              <a:rPr lang="en-US" dirty="0" smtClean="0"/>
              <a:t> </a:t>
            </a:r>
            <a:r>
              <a:rPr lang="en-US" dirty="0" err="1" smtClean="0"/>
              <a:t>harmanlandığı</a:t>
            </a:r>
            <a:r>
              <a:rPr lang="en-US" dirty="0" smtClean="0"/>
              <a:t>, </a:t>
            </a:r>
            <a:r>
              <a:rPr lang="en-US" dirty="0" err="1" smtClean="0"/>
              <a:t>verimli</a:t>
            </a:r>
            <a:r>
              <a:rPr lang="en-US" dirty="0" smtClean="0"/>
              <a:t>, </a:t>
            </a:r>
            <a:r>
              <a:rPr lang="en-US" dirty="0" err="1" smtClean="0"/>
              <a:t>yenilikçi</a:t>
            </a:r>
            <a:r>
              <a:rPr lang="en-US" dirty="0" smtClean="0"/>
              <a:t>, </a:t>
            </a:r>
            <a:r>
              <a:rPr lang="en-US" dirty="0" err="1" smtClean="0"/>
              <a:t>motivasyonu</a:t>
            </a:r>
            <a:r>
              <a:rPr lang="en-US" dirty="0" smtClean="0"/>
              <a:t> </a:t>
            </a:r>
            <a:r>
              <a:rPr lang="en-US" dirty="0" err="1" smtClean="0"/>
              <a:t>yüksek</a:t>
            </a:r>
            <a:r>
              <a:rPr lang="en-US" dirty="0" smtClean="0"/>
              <a:t>, </a:t>
            </a:r>
            <a:r>
              <a:rPr lang="en-US" dirty="0" err="1" smtClean="0"/>
              <a:t>ekip</a:t>
            </a:r>
            <a:r>
              <a:rPr lang="en-US" dirty="0" smtClean="0"/>
              <a:t> </a:t>
            </a:r>
            <a:r>
              <a:rPr lang="en-US" dirty="0" err="1" smtClean="0"/>
              <a:t>ruhuna</a:t>
            </a:r>
            <a:r>
              <a:rPr lang="en-US" dirty="0" smtClean="0"/>
              <a:t> </a:t>
            </a:r>
            <a:r>
              <a:rPr lang="en-US" dirty="0" err="1" smtClean="0"/>
              <a:t>sahip</a:t>
            </a:r>
            <a:r>
              <a:rPr lang="en-US" dirty="0" smtClean="0"/>
              <a:t>, </a:t>
            </a:r>
            <a:r>
              <a:rPr lang="en-US" dirty="0" err="1" smtClean="0"/>
              <a:t>özgün</a:t>
            </a:r>
            <a:r>
              <a:rPr lang="en-US" dirty="0" smtClean="0"/>
              <a:t> </a:t>
            </a:r>
            <a:r>
              <a:rPr lang="en-US" dirty="0" err="1" smtClean="0"/>
              <a:t>bilimsel</a:t>
            </a:r>
            <a:r>
              <a:rPr lang="en-US" dirty="0" smtClean="0"/>
              <a:t> </a:t>
            </a:r>
            <a:r>
              <a:rPr lang="en-US" dirty="0" err="1" smtClean="0"/>
              <a:t>araştırma</a:t>
            </a:r>
            <a:r>
              <a:rPr lang="en-US" dirty="0" smtClean="0"/>
              <a:t> </a:t>
            </a:r>
            <a:r>
              <a:rPr lang="en-US" dirty="0" err="1" smtClean="0"/>
              <a:t>yapabilen</a:t>
            </a:r>
            <a:r>
              <a:rPr lang="en-US" dirty="0" smtClean="0"/>
              <a:t> </a:t>
            </a:r>
            <a:r>
              <a:rPr lang="en-US" dirty="0" err="1" smtClean="0"/>
              <a:t>akademisyenlerin</a:t>
            </a:r>
            <a:r>
              <a:rPr lang="en-US" dirty="0" smtClean="0"/>
              <a:t> </a:t>
            </a:r>
            <a:r>
              <a:rPr lang="en-US" dirty="0" err="1" smtClean="0"/>
              <a:t>yetişmesine</a:t>
            </a:r>
            <a:r>
              <a:rPr lang="en-US" dirty="0" smtClean="0"/>
              <a:t> </a:t>
            </a:r>
            <a:r>
              <a:rPr lang="en-US" dirty="0" err="1" smtClean="0"/>
              <a:t>olanak</a:t>
            </a:r>
            <a:r>
              <a:rPr lang="en-US" dirty="0" smtClean="0"/>
              <a:t> </a:t>
            </a:r>
            <a:r>
              <a:rPr lang="en-US" dirty="0" err="1" smtClean="0"/>
              <a:t>sağlayan</a:t>
            </a:r>
            <a:r>
              <a:rPr lang="en-US" dirty="0" smtClean="0"/>
              <a:t> </a:t>
            </a:r>
            <a:r>
              <a:rPr lang="en-US" dirty="0" err="1" smtClean="0"/>
              <a:t>bir</a:t>
            </a:r>
            <a:r>
              <a:rPr lang="en-US" dirty="0" smtClean="0"/>
              <a:t> </a:t>
            </a:r>
            <a:r>
              <a:rPr lang="en-US" dirty="0" err="1" smtClean="0"/>
              <a:t>tıp</a:t>
            </a:r>
            <a:r>
              <a:rPr lang="en-US" dirty="0" smtClean="0"/>
              <a:t> </a:t>
            </a:r>
            <a:r>
              <a:rPr lang="en-US" dirty="0" err="1" smtClean="0"/>
              <a:t>fakültesi</a:t>
            </a:r>
            <a:r>
              <a:rPr lang="en-US" dirty="0" smtClean="0"/>
              <a:t> </a:t>
            </a:r>
            <a:r>
              <a:rPr lang="en-US" dirty="0" err="1" smtClean="0"/>
              <a:t>olmak</a:t>
            </a:r>
            <a:r>
              <a:rPr lang="en-US" dirty="0" smtClean="0"/>
              <a:t>. </a:t>
            </a:r>
            <a:r>
              <a:rPr lang="en-US" dirty="0" err="1" smtClean="0"/>
              <a:t>Sağlık</a:t>
            </a:r>
            <a:r>
              <a:rPr lang="en-US" dirty="0" smtClean="0"/>
              <a:t> </a:t>
            </a:r>
            <a:r>
              <a:rPr lang="en-US" dirty="0" err="1" smtClean="0"/>
              <a:t>hizmeti</a:t>
            </a:r>
            <a:r>
              <a:rPr lang="en-US" dirty="0" smtClean="0"/>
              <a:t> </a:t>
            </a:r>
            <a:r>
              <a:rPr lang="en-US" dirty="0" err="1" smtClean="0"/>
              <a:t>alanında</a:t>
            </a:r>
            <a:r>
              <a:rPr lang="en-US" dirty="0" smtClean="0"/>
              <a:t> </a:t>
            </a:r>
            <a:r>
              <a:rPr lang="en-US" dirty="0" err="1" smtClean="0"/>
              <a:t>çevresi</a:t>
            </a:r>
            <a:r>
              <a:rPr lang="en-US" dirty="0" smtClean="0"/>
              <a:t> </a:t>
            </a:r>
            <a:r>
              <a:rPr lang="en-US" dirty="0" err="1" smtClean="0"/>
              <a:t>ile</a:t>
            </a:r>
            <a:r>
              <a:rPr lang="en-US" dirty="0" smtClean="0"/>
              <a:t> </a:t>
            </a:r>
            <a:r>
              <a:rPr lang="en-US" dirty="0" err="1" smtClean="0"/>
              <a:t>uyum</a:t>
            </a:r>
            <a:r>
              <a:rPr lang="en-US" dirty="0" smtClean="0"/>
              <a:t> </a:t>
            </a:r>
            <a:r>
              <a:rPr lang="en-US" dirty="0" err="1" smtClean="0"/>
              <a:t>içinde</a:t>
            </a:r>
            <a:r>
              <a:rPr lang="en-US" dirty="0" smtClean="0"/>
              <a:t>, </a:t>
            </a:r>
            <a:r>
              <a:rPr lang="en-US" dirty="0" err="1" smtClean="0"/>
              <a:t>bölgesel</a:t>
            </a:r>
            <a:r>
              <a:rPr lang="en-US" dirty="0" smtClean="0"/>
              <a:t> </a:t>
            </a:r>
            <a:r>
              <a:rPr lang="en-US" dirty="0" err="1" smtClean="0"/>
              <a:t>ve</a:t>
            </a:r>
            <a:r>
              <a:rPr lang="en-US" dirty="0" smtClean="0"/>
              <a:t> </a:t>
            </a:r>
            <a:r>
              <a:rPr lang="en-US" dirty="0" err="1" smtClean="0"/>
              <a:t>ulusal</a:t>
            </a:r>
            <a:r>
              <a:rPr lang="en-US" dirty="0" smtClean="0"/>
              <a:t> </a:t>
            </a:r>
            <a:r>
              <a:rPr lang="en-US" dirty="0" err="1" smtClean="0"/>
              <a:t>sağlık</a:t>
            </a:r>
            <a:r>
              <a:rPr lang="en-US" dirty="0" smtClean="0"/>
              <a:t> </a:t>
            </a:r>
            <a:r>
              <a:rPr lang="en-US" dirty="0" err="1" smtClean="0"/>
              <a:t>sorunlarına</a:t>
            </a:r>
            <a:r>
              <a:rPr lang="en-US" dirty="0" smtClean="0"/>
              <a:t> </a:t>
            </a:r>
            <a:r>
              <a:rPr lang="en-US" dirty="0" err="1" smtClean="0"/>
              <a:t>çözüm</a:t>
            </a:r>
            <a:r>
              <a:rPr lang="en-US" dirty="0" smtClean="0"/>
              <a:t> </a:t>
            </a:r>
            <a:r>
              <a:rPr lang="en-US" dirty="0" err="1" smtClean="0"/>
              <a:t>üreten</a:t>
            </a:r>
            <a:r>
              <a:rPr lang="en-US" dirty="0" smtClean="0"/>
              <a:t>, </a:t>
            </a:r>
            <a:r>
              <a:rPr lang="en-US" dirty="0" err="1" smtClean="0"/>
              <a:t>koruyucu</a:t>
            </a:r>
            <a:r>
              <a:rPr lang="en-US" dirty="0" smtClean="0"/>
              <a:t> </a:t>
            </a:r>
            <a:r>
              <a:rPr lang="en-US" dirty="0" err="1" smtClean="0"/>
              <a:t>hekimliği</a:t>
            </a:r>
            <a:r>
              <a:rPr lang="en-US" dirty="0" smtClean="0"/>
              <a:t> </a:t>
            </a:r>
            <a:r>
              <a:rPr lang="en-US" dirty="0" err="1" smtClean="0"/>
              <a:t>ve</a:t>
            </a:r>
            <a:r>
              <a:rPr lang="en-US" dirty="0" smtClean="0"/>
              <a:t> </a:t>
            </a:r>
            <a:r>
              <a:rPr lang="en-US" dirty="0" err="1" smtClean="0"/>
              <a:t>toplum</a:t>
            </a:r>
            <a:r>
              <a:rPr lang="en-US" dirty="0" smtClean="0"/>
              <a:t> </a:t>
            </a:r>
            <a:r>
              <a:rPr lang="en-US" dirty="0" err="1" smtClean="0"/>
              <a:t>sağlığını</a:t>
            </a:r>
            <a:r>
              <a:rPr lang="en-US" dirty="0" smtClean="0"/>
              <a:t> </a:t>
            </a:r>
            <a:r>
              <a:rPr lang="en-US" dirty="0" err="1" smtClean="0"/>
              <a:t>ön</a:t>
            </a:r>
            <a:r>
              <a:rPr lang="en-US" dirty="0" smtClean="0"/>
              <a:t> </a:t>
            </a:r>
            <a:r>
              <a:rPr lang="en-US" dirty="0" err="1" smtClean="0"/>
              <a:t>planda</a:t>
            </a:r>
            <a:r>
              <a:rPr lang="en-US" dirty="0" smtClean="0"/>
              <a:t> </a:t>
            </a:r>
            <a:r>
              <a:rPr lang="en-US" dirty="0" err="1" smtClean="0"/>
              <a:t>düşünen</a:t>
            </a:r>
            <a:r>
              <a:rPr lang="en-US" dirty="0" smtClean="0"/>
              <a:t>, </a:t>
            </a:r>
            <a:r>
              <a:rPr lang="en-US" dirty="0" err="1" smtClean="0"/>
              <a:t>hasta-hekim</a:t>
            </a:r>
            <a:r>
              <a:rPr lang="en-US" dirty="0" smtClean="0"/>
              <a:t> </a:t>
            </a:r>
            <a:r>
              <a:rPr lang="en-US" dirty="0" err="1" smtClean="0"/>
              <a:t>memnuniyeti</a:t>
            </a:r>
            <a:r>
              <a:rPr lang="en-US" dirty="0" smtClean="0"/>
              <a:t> </a:t>
            </a:r>
            <a:r>
              <a:rPr lang="en-US" dirty="0" err="1" smtClean="0"/>
              <a:t>sağlayabilen</a:t>
            </a:r>
            <a:r>
              <a:rPr lang="en-US" dirty="0" smtClean="0"/>
              <a:t>, </a:t>
            </a:r>
            <a:r>
              <a:rPr lang="en-US" dirty="0" err="1" smtClean="0"/>
              <a:t>güler</a:t>
            </a:r>
            <a:r>
              <a:rPr lang="en-US" dirty="0" smtClean="0"/>
              <a:t> </a:t>
            </a:r>
            <a:r>
              <a:rPr lang="en-US" dirty="0" err="1" smtClean="0"/>
              <a:t>yüzlü</a:t>
            </a:r>
            <a:r>
              <a:rPr lang="en-US" dirty="0" smtClean="0"/>
              <a:t>, </a:t>
            </a:r>
            <a:r>
              <a:rPr lang="en-US" dirty="0" err="1" smtClean="0"/>
              <a:t>deontolojik</a:t>
            </a:r>
            <a:r>
              <a:rPr lang="en-US" dirty="0" smtClean="0"/>
              <a:t> </a:t>
            </a:r>
            <a:r>
              <a:rPr lang="en-US" dirty="0" err="1" smtClean="0"/>
              <a:t>kuralları</a:t>
            </a:r>
            <a:r>
              <a:rPr lang="en-US" dirty="0" smtClean="0"/>
              <a:t> </a:t>
            </a:r>
            <a:r>
              <a:rPr lang="en-US" dirty="0" err="1" smtClean="0"/>
              <a:t>gözeten</a:t>
            </a:r>
            <a:r>
              <a:rPr lang="en-US" dirty="0" smtClean="0"/>
              <a:t>, </a:t>
            </a:r>
            <a:r>
              <a:rPr lang="en-US" dirty="0" err="1" smtClean="0"/>
              <a:t>bilimsel</a:t>
            </a:r>
            <a:r>
              <a:rPr lang="en-US" dirty="0" smtClean="0"/>
              <a:t> </a:t>
            </a:r>
            <a:r>
              <a:rPr lang="en-US" dirty="0" err="1" smtClean="0"/>
              <a:t>ve</a:t>
            </a:r>
            <a:r>
              <a:rPr lang="en-US" dirty="0" smtClean="0"/>
              <a:t> </a:t>
            </a:r>
            <a:r>
              <a:rPr lang="en-US" dirty="0" err="1" smtClean="0"/>
              <a:t>ileri</a:t>
            </a:r>
            <a:r>
              <a:rPr lang="en-US" dirty="0" smtClean="0"/>
              <a:t> </a:t>
            </a:r>
            <a:r>
              <a:rPr lang="en-US" dirty="0" err="1" smtClean="0"/>
              <a:t>teknoloji</a:t>
            </a:r>
            <a:r>
              <a:rPr lang="en-US" dirty="0" smtClean="0"/>
              <a:t> </a:t>
            </a:r>
            <a:r>
              <a:rPr lang="en-US" dirty="0" err="1" smtClean="0"/>
              <a:t>ile</a:t>
            </a:r>
            <a:r>
              <a:rPr lang="en-US" dirty="0" smtClean="0"/>
              <a:t> </a:t>
            </a:r>
            <a:r>
              <a:rPr lang="en-US" dirty="0" err="1" smtClean="0"/>
              <a:t>desteklenen</a:t>
            </a:r>
            <a:r>
              <a:rPr lang="en-US" dirty="0" smtClean="0"/>
              <a:t> </a:t>
            </a:r>
            <a:r>
              <a:rPr lang="en-US" dirty="0" err="1" smtClean="0"/>
              <a:t>sağlık</a:t>
            </a:r>
            <a:r>
              <a:rPr lang="en-US" dirty="0" smtClean="0"/>
              <a:t> </a:t>
            </a:r>
            <a:r>
              <a:rPr lang="en-US" dirty="0" err="1" smtClean="0"/>
              <a:t>hizmeti</a:t>
            </a:r>
            <a:r>
              <a:rPr lang="en-US" dirty="0" smtClean="0"/>
              <a:t> </a:t>
            </a:r>
            <a:r>
              <a:rPr lang="en-US" dirty="0" err="1" smtClean="0"/>
              <a:t>sunmaktır</a:t>
            </a:r>
            <a:r>
              <a:rPr lang="en-US" dirty="0" smtClean="0"/>
              <a:t>.</a:t>
            </a:r>
            <a:endParaRPr lang="tr-TR" dirty="0" smtClean="0"/>
          </a:p>
          <a:p>
            <a:endParaRPr lang="tr-TR" dirty="0"/>
          </a:p>
        </p:txBody>
      </p:sp>
      <p:pic>
        <p:nvPicPr>
          <p:cNvPr id="4" name="Picture 2"/>
          <p:cNvPicPr/>
          <p:nvPr/>
        </p:nvPicPr>
        <p:blipFill>
          <a:blip r:embed="rId2" cstate="print"/>
          <a:stretch>
            <a:fillRect/>
          </a:stretch>
        </p:blipFill>
        <p:spPr>
          <a:xfrm>
            <a:off x="107504" y="0"/>
            <a:ext cx="8712968" cy="1041991"/>
          </a:xfrm>
          <a:prstGeom prst="rect">
            <a:avLst/>
          </a:prstGeo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a:xfrm>
            <a:off x="251520" y="1124744"/>
            <a:ext cx="8352928" cy="648072"/>
          </a:xfrm>
        </p:spPr>
        <p:txBody>
          <a:bodyPr>
            <a:noAutofit/>
          </a:bodyPr>
          <a:lstStyle/>
          <a:p>
            <a:r>
              <a:rPr lang="tr-TR" sz="2000" b="1" dirty="0" smtClean="0">
                <a:solidFill>
                  <a:srgbClr val="FF0000"/>
                </a:solidFill>
              </a:rPr>
              <a:t>AKREDİTASYON ÖZ DEĞERLENDİRME RAPORU-2021</a:t>
            </a:r>
            <a:br>
              <a:rPr lang="tr-TR" sz="2000" b="1" dirty="0" smtClean="0">
                <a:solidFill>
                  <a:srgbClr val="FF0000"/>
                </a:solidFill>
              </a:rPr>
            </a:br>
            <a:r>
              <a:rPr lang="tr-TR" sz="2000" b="1" dirty="0" smtClean="0">
                <a:solidFill>
                  <a:srgbClr val="0070C0"/>
                </a:solidFill>
              </a:rPr>
              <a:t> Öz Değerlendirme Özeti </a:t>
            </a:r>
            <a:r>
              <a:rPr lang="tr-TR" sz="1600" b="1" i="1" dirty="0" smtClean="0">
                <a:solidFill>
                  <a:srgbClr val="002060"/>
                </a:solidFill>
              </a:rPr>
              <a:t>(devamı)</a:t>
            </a:r>
            <a:endParaRPr lang="tr-TR" sz="2000" dirty="0">
              <a:solidFill>
                <a:srgbClr val="FF0000"/>
              </a:solidFill>
            </a:endParaRPr>
          </a:p>
        </p:txBody>
      </p:sp>
      <p:sp>
        <p:nvSpPr>
          <p:cNvPr id="6" name="5 İçerik Yer Tutucusu"/>
          <p:cNvSpPr>
            <a:spLocks noGrp="1"/>
          </p:cNvSpPr>
          <p:nvPr>
            <p:ph sz="quarter" idx="1"/>
          </p:nvPr>
        </p:nvSpPr>
        <p:spPr>
          <a:xfrm>
            <a:off x="251520" y="1772816"/>
            <a:ext cx="8352928" cy="4824536"/>
          </a:xfrm>
        </p:spPr>
        <p:txBody>
          <a:bodyPr>
            <a:noAutofit/>
          </a:bodyPr>
          <a:lstStyle/>
          <a:p>
            <a:pPr lvl="0">
              <a:buNone/>
            </a:pPr>
            <a:r>
              <a:rPr lang="tr-TR" sz="1800" b="1" dirty="0" smtClean="0">
                <a:solidFill>
                  <a:srgbClr val="C00000"/>
                </a:solidFill>
              </a:rPr>
              <a:t>8. Örgütlenme, yönetim ve yürütme: </a:t>
            </a:r>
            <a:endParaRPr lang="tr-TR" sz="1600" dirty="0" smtClean="0">
              <a:solidFill>
                <a:srgbClr val="C00000"/>
              </a:solidFill>
            </a:endParaRPr>
          </a:p>
          <a:p>
            <a:endParaRPr lang="tr-TR" sz="1400" dirty="0" smtClean="0"/>
          </a:p>
          <a:p>
            <a:pPr lvl="0"/>
            <a:r>
              <a:rPr lang="tr-TR" sz="1400" b="1" dirty="0" smtClean="0"/>
              <a:t>Standartların genel karşılanma durumu: </a:t>
            </a:r>
            <a:endParaRPr lang="tr-TR" sz="1400" dirty="0" smtClean="0"/>
          </a:p>
          <a:p>
            <a:r>
              <a:rPr lang="tr-TR" sz="1400" dirty="0" smtClean="0"/>
              <a:t>Fakültemiz üst yönetimini, tıp fakültesi mezunu öğretim üyeleri oluşturmaktadır. Fakülte yönetim ve yürütme organları olan Fakülte Kurulu ve Fakülte Yönetim Kurulu, bölüm başkanlıkları, anabilim dalı başkanlıkları ve öğretim üyelerinden oluşturulmuş ilgili kurullar, kendi görev tanımları ve çalışma ilkeleri uyarınca eğitimle ilgili konularda aldıkları kararlarla eğitim yönetimine katkıda bulunmaktadırlar.</a:t>
            </a:r>
          </a:p>
          <a:p>
            <a:r>
              <a:rPr lang="tr-TR" sz="1400" dirty="0" smtClean="0"/>
              <a:t>Bu başlık altındaki temel ve gelişim standartlarının tüm maddelerinde karşılanma durumu açıklama ve detayları ile gerekli belge ve kanıt örnekleri, “Bölüm </a:t>
            </a:r>
            <a:r>
              <a:rPr lang="tr-TR" sz="1400" dirty="0" err="1" smtClean="0"/>
              <a:t>V’te</a:t>
            </a:r>
            <a:r>
              <a:rPr lang="tr-TR" sz="1400" dirty="0" smtClean="0"/>
              <a:t> karşılanma durumu açıklamalarının” altında verilmiştir. </a:t>
            </a:r>
          </a:p>
          <a:p>
            <a:pPr lvl="0"/>
            <a:r>
              <a:rPr lang="tr-TR" sz="1400" b="1" dirty="0" smtClean="0"/>
              <a:t>En güçlü yönleri: </a:t>
            </a:r>
            <a:endParaRPr lang="tr-TR" sz="1400" dirty="0" smtClean="0"/>
          </a:p>
          <a:p>
            <a:pPr lvl="1"/>
            <a:r>
              <a:rPr lang="tr-TR" sz="1400" dirty="0" smtClean="0"/>
              <a:t>Eğitim yönetim örgütlenmesi içerisinde yer alan kurul ve birimlerimizin iş akışları etkin olarak işlemekte olup, </a:t>
            </a:r>
            <a:r>
              <a:rPr lang="tr-TR" sz="1400" dirty="0" err="1" smtClean="0"/>
              <a:t>sekreterya</a:t>
            </a:r>
            <a:r>
              <a:rPr lang="tr-TR" sz="1400" dirty="0" smtClean="0"/>
              <a:t> ve diğer lojistik hizmetleri ile </a:t>
            </a:r>
            <a:r>
              <a:rPr lang="tr-TR" sz="1400" dirty="0" err="1" smtClean="0"/>
              <a:t>desteklenlenmesi</a:t>
            </a:r>
            <a:r>
              <a:rPr lang="tr-TR" sz="1400" dirty="0" smtClean="0"/>
              <a:t>,</a:t>
            </a:r>
          </a:p>
          <a:p>
            <a:pPr lvl="1"/>
            <a:r>
              <a:rPr lang="tr-TR" sz="1400" dirty="0" smtClean="0"/>
              <a:t>Tıp fakültemizin eğitim ile ilgili ihtiyaçlarını ve kaynaklarını Tıp Fakültesi hastane yönetimini tarafından da yönetmelik değişikliği marifeti ile  destek alt yapısının oluşturulması.</a:t>
            </a:r>
          </a:p>
          <a:p>
            <a:pPr lvl="0"/>
            <a:r>
              <a:rPr lang="tr-TR" sz="1400" b="1" dirty="0" smtClean="0"/>
              <a:t>Gelişmeye açık alanları:</a:t>
            </a:r>
            <a:endParaRPr lang="tr-TR" sz="1400" dirty="0" smtClean="0"/>
          </a:p>
          <a:p>
            <a:pPr lvl="1"/>
            <a:r>
              <a:rPr lang="tr-TR" sz="1400" dirty="0" smtClean="0"/>
              <a:t>Eğitimde acil durum stratejilerinin daha da geliştirilerek, dış paydaşlarımızla entegrasyonun sağlanması.</a:t>
            </a:r>
          </a:p>
        </p:txBody>
      </p:sp>
      <p:pic>
        <p:nvPicPr>
          <p:cNvPr id="4" name="Picture 2"/>
          <p:cNvPicPr/>
          <p:nvPr/>
        </p:nvPicPr>
        <p:blipFill>
          <a:blip r:embed="rId2" cstate="print"/>
          <a:stretch>
            <a:fillRect/>
          </a:stretch>
        </p:blipFill>
        <p:spPr>
          <a:xfrm>
            <a:off x="107504" y="0"/>
            <a:ext cx="8712968" cy="1041991"/>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a:xfrm>
            <a:off x="251520" y="1124744"/>
            <a:ext cx="8352928" cy="648072"/>
          </a:xfrm>
        </p:spPr>
        <p:txBody>
          <a:bodyPr>
            <a:noAutofit/>
          </a:bodyPr>
          <a:lstStyle/>
          <a:p>
            <a:r>
              <a:rPr lang="tr-TR" sz="2000" b="1" dirty="0" smtClean="0">
                <a:solidFill>
                  <a:srgbClr val="FF0000"/>
                </a:solidFill>
              </a:rPr>
              <a:t>AKREDİTASYON ÖZ DEĞERLENDİRME RAPORU-2021</a:t>
            </a:r>
            <a:br>
              <a:rPr lang="tr-TR" sz="2000" b="1" dirty="0" smtClean="0">
                <a:solidFill>
                  <a:srgbClr val="FF0000"/>
                </a:solidFill>
              </a:rPr>
            </a:br>
            <a:r>
              <a:rPr lang="tr-TR" sz="2000" b="1" dirty="0" smtClean="0">
                <a:solidFill>
                  <a:srgbClr val="0070C0"/>
                </a:solidFill>
              </a:rPr>
              <a:t> Öz Değerlendirme Özeti </a:t>
            </a:r>
            <a:r>
              <a:rPr lang="tr-TR" sz="1600" b="1" i="1" dirty="0" smtClean="0">
                <a:solidFill>
                  <a:srgbClr val="002060"/>
                </a:solidFill>
              </a:rPr>
              <a:t>(devamı)</a:t>
            </a:r>
            <a:endParaRPr lang="tr-TR" sz="2000" dirty="0">
              <a:solidFill>
                <a:srgbClr val="FF0000"/>
              </a:solidFill>
            </a:endParaRPr>
          </a:p>
        </p:txBody>
      </p:sp>
      <p:sp>
        <p:nvSpPr>
          <p:cNvPr id="6" name="5 İçerik Yer Tutucusu"/>
          <p:cNvSpPr>
            <a:spLocks noGrp="1"/>
          </p:cNvSpPr>
          <p:nvPr>
            <p:ph sz="quarter" idx="1"/>
          </p:nvPr>
        </p:nvSpPr>
        <p:spPr>
          <a:xfrm>
            <a:off x="251520" y="1772816"/>
            <a:ext cx="8640960" cy="5085184"/>
          </a:xfrm>
        </p:spPr>
        <p:txBody>
          <a:bodyPr>
            <a:noAutofit/>
          </a:bodyPr>
          <a:lstStyle/>
          <a:p>
            <a:pPr lvl="0">
              <a:buNone/>
            </a:pPr>
            <a:r>
              <a:rPr lang="tr-TR" sz="1800" b="1" dirty="0" smtClean="0">
                <a:solidFill>
                  <a:srgbClr val="C00000"/>
                </a:solidFill>
              </a:rPr>
              <a:t>9. Sürekli yenilenme ve gelişim:</a:t>
            </a:r>
            <a:endParaRPr lang="tr-TR" sz="1600" dirty="0" smtClean="0">
              <a:solidFill>
                <a:srgbClr val="C00000"/>
              </a:solidFill>
            </a:endParaRPr>
          </a:p>
          <a:p>
            <a:pPr>
              <a:buNone/>
            </a:pPr>
            <a:endParaRPr lang="tr-TR" sz="1400" dirty="0" smtClean="0"/>
          </a:p>
          <a:p>
            <a:pPr lvl="0"/>
            <a:r>
              <a:rPr lang="tr-TR" sz="1400" b="1" dirty="0" smtClean="0"/>
              <a:t>Standartların genel karşılanma durumu: </a:t>
            </a:r>
            <a:endParaRPr lang="tr-TR" sz="1400" dirty="0" smtClean="0"/>
          </a:p>
          <a:p>
            <a:r>
              <a:rPr lang="tr-TR" sz="1400" dirty="0" smtClean="0"/>
              <a:t>Yenilenme ve gelişim dinamik bir süreç olup, tüm iç paydaşlarımız bu sürece destek vermektedir.</a:t>
            </a:r>
          </a:p>
          <a:p>
            <a:r>
              <a:rPr lang="tr-TR" sz="1400" dirty="0" smtClean="0"/>
              <a:t>Bu başlık altındaki temel ve gelişim standartlarının tüm maddelerinde karşılanma durumu açıklama ve detayları ile gerekli belge ve kanıt örnekleri, “Bölüm </a:t>
            </a:r>
            <a:r>
              <a:rPr lang="tr-TR" sz="1400" dirty="0" err="1" smtClean="0"/>
              <a:t>V’te</a:t>
            </a:r>
            <a:r>
              <a:rPr lang="tr-TR" sz="1400" dirty="0" smtClean="0"/>
              <a:t> karşılanma durumu açıklamalarının” altında verilmiştir. </a:t>
            </a:r>
          </a:p>
          <a:p>
            <a:pPr lvl="0"/>
            <a:r>
              <a:rPr lang="tr-TR" sz="1400" b="1" dirty="0" smtClean="0"/>
              <a:t>En güçlü yönleri: </a:t>
            </a:r>
            <a:endParaRPr lang="tr-TR" sz="1400" dirty="0" smtClean="0"/>
          </a:p>
          <a:p>
            <a:pPr lvl="1"/>
            <a:r>
              <a:rPr lang="tr-TR" sz="1400" dirty="0" smtClean="0"/>
              <a:t>Gelişme ve yeniliklere açık olarak yeni bilim dallarının, birimlerin, kurul-komisyonların açılmış olması,</a:t>
            </a:r>
          </a:p>
          <a:p>
            <a:pPr lvl="1"/>
            <a:r>
              <a:rPr lang="tr-TR" sz="1400" dirty="0" smtClean="0"/>
              <a:t>Ulusal ve uluslar arası akredite kuruluşlardan Akredite olan Anabilim Dallarımızın ve Uzmanlık Yeterliliği alan öğretim üyelerimizin sayısının artması,</a:t>
            </a:r>
          </a:p>
          <a:p>
            <a:pPr lvl="1"/>
            <a:r>
              <a:rPr lang="tr-TR" sz="1400" dirty="0" smtClean="0"/>
              <a:t>Fakültemizde genç, dinamik ve deneyimli bir eğitici kapasitesinin mevcut olması.</a:t>
            </a:r>
          </a:p>
          <a:p>
            <a:pPr lvl="0"/>
            <a:r>
              <a:rPr lang="tr-TR" sz="1400" b="1" dirty="0" smtClean="0"/>
              <a:t>Gelişmeye açık alanları:</a:t>
            </a:r>
            <a:endParaRPr lang="tr-TR" sz="1400" dirty="0" smtClean="0"/>
          </a:p>
          <a:p>
            <a:pPr lvl="1"/>
            <a:r>
              <a:rPr lang="tr-TR" sz="1400" dirty="0" smtClean="0"/>
              <a:t>Ulusal ve uluslar arası düzeyde akredite olan anabilim dallarımızın ve öğretim üyelerimizin sayısını  artırmak.</a:t>
            </a:r>
          </a:p>
          <a:p>
            <a:pPr lvl="1"/>
            <a:r>
              <a:rPr lang="tr-TR" sz="1400" dirty="0" smtClean="0"/>
              <a:t>Ülkemizin içinde bulunduğu </a:t>
            </a:r>
            <a:r>
              <a:rPr lang="tr-TR" sz="1400" dirty="0" err="1" smtClean="0"/>
              <a:t>pandemi</a:t>
            </a:r>
            <a:r>
              <a:rPr lang="tr-TR" sz="1400" dirty="0" smtClean="0"/>
              <a:t> koşulları, sağlık sistemi, yasal düzenlemeler, bütçe kaynaklarının kısıtlılığı gibi fakültemizin yenilenme ve gelişim süreçlerinin önündeki engellerin kaldırılması.</a:t>
            </a:r>
          </a:p>
        </p:txBody>
      </p:sp>
      <p:pic>
        <p:nvPicPr>
          <p:cNvPr id="4" name="Picture 2"/>
          <p:cNvPicPr/>
          <p:nvPr/>
        </p:nvPicPr>
        <p:blipFill>
          <a:blip r:embed="rId2" cstate="print"/>
          <a:stretch>
            <a:fillRect/>
          </a:stretch>
        </p:blipFill>
        <p:spPr>
          <a:xfrm>
            <a:off x="107504" y="0"/>
            <a:ext cx="8712968" cy="1041991"/>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a:xfrm>
            <a:off x="251520" y="1052736"/>
            <a:ext cx="8352928" cy="432048"/>
          </a:xfrm>
        </p:spPr>
        <p:txBody>
          <a:bodyPr>
            <a:noAutofit/>
          </a:bodyPr>
          <a:lstStyle/>
          <a:p>
            <a:r>
              <a:rPr lang="tr-TR" sz="2000" b="1" dirty="0" smtClean="0">
                <a:solidFill>
                  <a:srgbClr val="C00000"/>
                </a:solidFill>
              </a:rPr>
              <a:t>AKREDİTASYON ÇALIŞMALARINDAN KARELER -2021</a:t>
            </a:r>
            <a:endParaRPr lang="tr-TR" sz="2000" b="1" dirty="0">
              <a:solidFill>
                <a:srgbClr val="C00000"/>
              </a:solidFill>
            </a:endParaRPr>
          </a:p>
        </p:txBody>
      </p:sp>
      <p:pic>
        <p:nvPicPr>
          <p:cNvPr id="4" name="Picture 2"/>
          <p:cNvPicPr/>
          <p:nvPr/>
        </p:nvPicPr>
        <p:blipFill>
          <a:blip r:embed="rId2" cstate="print"/>
          <a:stretch>
            <a:fillRect/>
          </a:stretch>
        </p:blipFill>
        <p:spPr>
          <a:xfrm>
            <a:off x="107504" y="0"/>
            <a:ext cx="8712968" cy="1041991"/>
          </a:xfrm>
          <a:prstGeom prst="rect">
            <a:avLst/>
          </a:prstGeom>
        </p:spPr>
      </p:pic>
      <p:pic>
        <p:nvPicPr>
          <p:cNvPr id="6148" name="Picture 4" descr="\\10.10.40.37\ortak\1-Akr.ÖDR+Toplantı 2021\20-Akr.Toplantı FOTO 2021\af2e48e4-88cc-4c36-b18d-62b772ce5505.jpg"/>
          <p:cNvPicPr>
            <a:picLocks noChangeAspect="1" noChangeArrowheads="1"/>
          </p:cNvPicPr>
          <p:nvPr/>
        </p:nvPicPr>
        <p:blipFill>
          <a:blip r:embed="rId3" cstate="print"/>
          <a:srcRect/>
          <a:stretch>
            <a:fillRect/>
          </a:stretch>
        </p:blipFill>
        <p:spPr bwMode="auto">
          <a:xfrm>
            <a:off x="3419872" y="4221088"/>
            <a:ext cx="5315744" cy="2451887"/>
          </a:xfrm>
          <a:prstGeom prst="rect">
            <a:avLst/>
          </a:prstGeom>
          <a:noFill/>
        </p:spPr>
      </p:pic>
      <p:pic>
        <p:nvPicPr>
          <p:cNvPr id="6149" name="Picture 5" descr="\\10.10.40.37\ortak\1-Akr.ÖDR+Toplantı 2021\20-Akr.Toplantı FOTO 2021\Grup başkan toplantı sunumu 2021.jpg"/>
          <p:cNvPicPr>
            <a:picLocks noChangeAspect="1" noChangeArrowheads="1"/>
          </p:cNvPicPr>
          <p:nvPr/>
        </p:nvPicPr>
        <p:blipFill>
          <a:blip r:embed="rId4" cstate="print"/>
          <a:srcRect/>
          <a:stretch>
            <a:fillRect/>
          </a:stretch>
        </p:blipFill>
        <p:spPr bwMode="auto">
          <a:xfrm>
            <a:off x="395536" y="1628800"/>
            <a:ext cx="5315744" cy="2451887"/>
          </a:xfrm>
          <a:prstGeom prst="rect">
            <a:avLst/>
          </a:prstGeom>
          <a:noFill/>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a:xfrm>
            <a:off x="179512" y="1052736"/>
            <a:ext cx="8640960" cy="432048"/>
          </a:xfrm>
        </p:spPr>
        <p:txBody>
          <a:bodyPr>
            <a:noAutofit/>
          </a:bodyPr>
          <a:lstStyle/>
          <a:p>
            <a:r>
              <a:rPr lang="tr-TR" sz="2000" b="1" dirty="0" smtClean="0">
                <a:solidFill>
                  <a:srgbClr val="C00000"/>
                </a:solidFill>
              </a:rPr>
              <a:t>AKREDİTASYON ÇALIŞMALARINDAN KARELER 2021 </a:t>
            </a:r>
            <a:r>
              <a:rPr lang="tr-TR" sz="1600" b="1" dirty="0" smtClean="0">
                <a:solidFill>
                  <a:srgbClr val="002060"/>
                </a:solidFill>
              </a:rPr>
              <a:t>(devamı)</a:t>
            </a:r>
            <a:endParaRPr lang="tr-TR" sz="2000" b="1" dirty="0">
              <a:solidFill>
                <a:srgbClr val="002060"/>
              </a:solidFill>
            </a:endParaRPr>
          </a:p>
        </p:txBody>
      </p:sp>
      <p:pic>
        <p:nvPicPr>
          <p:cNvPr id="4" name="Picture 2"/>
          <p:cNvPicPr/>
          <p:nvPr/>
        </p:nvPicPr>
        <p:blipFill>
          <a:blip r:embed="rId2" cstate="print"/>
          <a:stretch>
            <a:fillRect/>
          </a:stretch>
        </p:blipFill>
        <p:spPr>
          <a:xfrm>
            <a:off x="107504" y="0"/>
            <a:ext cx="8712968" cy="1041991"/>
          </a:xfrm>
          <a:prstGeom prst="rect">
            <a:avLst/>
          </a:prstGeom>
        </p:spPr>
      </p:pic>
      <p:pic>
        <p:nvPicPr>
          <p:cNvPr id="6" name="5 Resim" descr="C:\Users\packard bell\Desktop\SÜTF-2021 AKREDİT\SÜTF ÖDR-2021 sondüzelt 8.8.21\10-Bölüm 1-2-3 Ekler 23.8.21\BL-yeni ekleri\TEPDAD\EĞİTİM 3.GRUP 30.3.2021.jpg"/>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395536" y="3645024"/>
            <a:ext cx="4032448" cy="2808312"/>
          </a:xfrm>
          <a:prstGeom prst="rect">
            <a:avLst/>
          </a:prstGeom>
          <a:noFill/>
          <a:ln>
            <a:noFill/>
          </a:ln>
        </p:spPr>
      </p:pic>
      <p:pic>
        <p:nvPicPr>
          <p:cNvPr id="7" name="6 Resim" descr="C:\Users\packard bell\Desktop\SÜTF-2021 AKREDİT\SÜTF ÖDR-2021 sondüzelt 8.8.21\10-Bölüm 1-2-3 Ekler 23.8.21\BL-yeni ekleri\TEPDAD\4-İbni Sina Grup 2-30.3.2021.jpg"/>
          <p:cNvPicPr/>
          <p:nvPr/>
        </p:nvPicPr>
        <p:blipFill>
          <a:blip r:embed="rId4"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4644008" y="1700808"/>
            <a:ext cx="4032448" cy="2952328"/>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p:nvPr/>
        </p:nvPicPr>
        <p:blipFill>
          <a:blip r:embed="rId2" cstate="print"/>
          <a:stretch>
            <a:fillRect/>
          </a:stretch>
        </p:blipFill>
        <p:spPr>
          <a:xfrm>
            <a:off x="107504" y="0"/>
            <a:ext cx="8712968" cy="1041991"/>
          </a:xfrm>
          <a:prstGeom prst="rect">
            <a:avLst/>
          </a:prstGeom>
        </p:spPr>
      </p:pic>
      <p:pic>
        <p:nvPicPr>
          <p:cNvPr id="6" name="5 Resim" descr="C:\Users\packard bell\Desktop\SÜTF-2021 AKREDİT\SÜTF ÖDR-2021 sondüzelt 8.8.21\10-Bölüm 1-2-3 Ekler 23.8.21\BL-yeni ekleri\TEPDAD\1-Mesleki Beceri-grup 3-30.3.2021.jpg"/>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l="10001" r="7501"/>
          <a:stretch>
            <a:fillRect/>
          </a:stretch>
        </p:blipFill>
        <p:spPr bwMode="auto">
          <a:xfrm>
            <a:off x="251520" y="1628800"/>
            <a:ext cx="4752528" cy="2657132"/>
          </a:xfrm>
          <a:prstGeom prst="rect">
            <a:avLst/>
          </a:prstGeom>
          <a:noFill/>
          <a:ln>
            <a:noFill/>
          </a:ln>
        </p:spPr>
      </p:pic>
      <p:pic>
        <p:nvPicPr>
          <p:cNvPr id="7" name="6 Resim" descr="C:\Users\packard bell\Desktop\SÜTF-2021 AKREDİT\SÜTF ÖDR-2021 sondüzelt 8.8.21\10-Bölüm 1-2-3 Ekler 23.8.21\BL-yeni ekleri\fotolar\1fce4eb1-86af-4e8c-b86f-a079914da428.jpg"/>
          <p:cNvPicPr/>
          <p:nvPr/>
        </p:nvPicPr>
        <p:blipFill>
          <a:blip r:embed="rId4"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l="12667" r="19334" b="37556"/>
          <a:stretch>
            <a:fillRect/>
          </a:stretch>
        </p:blipFill>
        <p:spPr bwMode="auto">
          <a:xfrm>
            <a:off x="4860032" y="4077072"/>
            <a:ext cx="3672408" cy="2529309"/>
          </a:xfrm>
          <a:prstGeom prst="rect">
            <a:avLst/>
          </a:prstGeom>
          <a:noFill/>
          <a:ln>
            <a:noFill/>
          </a:ln>
        </p:spPr>
      </p:pic>
      <p:sp>
        <p:nvSpPr>
          <p:cNvPr id="9" name="4 Başlık"/>
          <p:cNvSpPr>
            <a:spLocks noGrp="1"/>
          </p:cNvSpPr>
          <p:nvPr>
            <p:ph type="title"/>
          </p:nvPr>
        </p:nvSpPr>
        <p:spPr>
          <a:xfrm>
            <a:off x="179512" y="1052736"/>
            <a:ext cx="8640960" cy="432048"/>
          </a:xfrm>
        </p:spPr>
        <p:txBody>
          <a:bodyPr>
            <a:noAutofit/>
          </a:bodyPr>
          <a:lstStyle/>
          <a:p>
            <a:r>
              <a:rPr lang="tr-TR" sz="2000" b="1" dirty="0" smtClean="0">
                <a:solidFill>
                  <a:srgbClr val="C00000"/>
                </a:solidFill>
              </a:rPr>
              <a:t>AKREDİTASYON ÇALIŞMALARINDAN KARELER 2021 </a:t>
            </a:r>
            <a:r>
              <a:rPr lang="tr-TR" sz="1600" b="1" dirty="0" smtClean="0">
                <a:solidFill>
                  <a:srgbClr val="002060"/>
                </a:solidFill>
              </a:rPr>
              <a:t>(devamı)</a:t>
            </a:r>
            <a:endParaRPr lang="tr-TR" sz="2000" b="1" dirty="0">
              <a:solidFill>
                <a:srgbClr val="002060"/>
              </a:solidFil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a:xfrm>
            <a:off x="2627784" y="1484784"/>
            <a:ext cx="4176464" cy="648072"/>
          </a:xfrm>
        </p:spPr>
        <p:txBody>
          <a:bodyP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tr-TR" sz="3600" b="1" cap="none" dirty="0" smtClean="0">
                <a:ln/>
                <a:solidFill>
                  <a:schemeClr val="accent3"/>
                </a:solidFill>
                <a:effectLst>
                  <a:glow rad="139700">
                    <a:schemeClr val="accent2">
                      <a:satMod val="175000"/>
                      <a:alpha val="40000"/>
                    </a:schemeClr>
                  </a:glow>
                </a:effectLst>
              </a:rPr>
              <a:t>TEŞEKKÜRLER</a:t>
            </a:r>
            <a:endParaRPr lang="tr-TR" sz="3600" b="1" cap="none" dirty="0">
              <a:ln/>
              <a:solidFill>
                <a:schemeClr val="accent3"/>
              </a:solidFill>
              <a:effectLst>
                <a:glow rad="139700">
                  <a:schemeClr val="accent2">
                    <a:satMod val="175000"/>
                    <a:alpha val="40000"/>
                  </a:schemeClr>
                </a:glow>
              </a:effectLst>
            </a:endParaRPr>
          </a:p>
        </p:txBody>
      </p:sp>
      <p:pic>
        <p:nvPicPr>
          <p:cNvPr id="4" name="Picture 2"/>
          <p:cNvPicPr/>
          <p:nvPr/>
        </p:nvPicPr>
        <p:blipFill>
          <a:blip r:embed="rId2" cstate="print"/>
          <a:stretch>
            <a:fillRect/>
          </a:stretch>
        </p:blipFill>
        <p:spPr>
          <a:xfrm>
            <a:off x="107504" y="0"/>
            <a:ext cx="8712968" cy="1041991"/>
          </a:xfrm>
          <a:prstGeom prst="rect">
            <a:avLst/>
          </a:prstGeom>
        </p:spPr>
      </p:pic>
      <p:pic>
        <p:nvPicPr>
          <p:cNvPr id="7" name="Picture 5" descr="C:\Users\Selçuktıp\Desktop\ARA DEGERLENDIRME\muammer-1-1.png"/>
          <p:cNvPicPr>
            <a:picLocks noGrp="1" noChangeAspect="1" noChangeArrowheads="1"/>
          </p:cNvPicPr>
          <p:nvPr>
            <p:ph sz="quarter" idx="1"/>
          </p:nvPr>
        </p:nvPicPr>
        <p:blipFill>
          <a:blip r:embed="rId3" cstate="print"/>
          <a:srcRect/>
          <a:stretch>
            <a:fillRect/>
          </a:stretch>
        </p:blipFill>
        <p:spPr bwMode="auto">
          <a:xfrm>
            <a:off x="107505" y="737362"/>
            <a:ext cx="1656184" cy="1538367"/>
          </a:xfrm>
          <a:prstGeom prst="rect">
            <a:avLst/>
          </a:prstGeom>
          <a:noFill/>
          <a:ln w="9525">
            <a:noFill/>
            <a:miter lim="800000"/>
            <a:headEnd/>
            <a:tailEnd/>
          </a:ln>
        </p:spPr>
      </p:pic>
      <p:sp>
        <p:nvSpPr>
          <p:cNvPr id="2049" name="Rectangle 1"/>
          <p:cNvSpPr>
            <a:spLocks noChangeArrowheads="1"/>
          </p:cNvSpPr>
          <p:nvPr/>
        </p:nvSpPr>
        <p:spPr bwMode="auto">
          <a:xfrm>
            <a:off x="792088" y="2309973"/>
            <a:ext cx="8028384" cy="43396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kumimoji="0" lang="tr-TR" sz="3200" b="0" i="0" u="none" strike="noStrike" cap="none" normalizeH="0" baseline="0" dirty="0" smtClean="0">
                <a:ln>
                  <a:noFill/>
                </a:ln>
                <a:solidFill>
                  <a:srgbClr val="0070C0"/>
                </a:solidFill>
                <a:effectLst/>
                <a:latin typeface="Calibri" pitchFamily="34" charset="0"/>
                <a:ea typeface="Times New Roman" pitchFamily="18" charset="0"/>
                <a:cs typeface="Calibri" pitchFamily="34" charset="0"/>
              </a:rPr>
              <a:t>Akreditasyonumuzun tüm süreçlerinde ve 2021 Öz Değerlendirme Raporumuzun hazırlanması sürecinde; Fakültemizde emeği geçen Akreditasyon Öz Değerlendirme Kurulumuzun bütün üyelerine, öğrencilerimize, destek veren tüm çalışanlarımıza teşekkür eder, şükranlarımı sunarım.  </a:t>
            </a:r>
            <a:endParaRPr kumimoji="0" lang="tr-TR" sz="1600" b="0" i="0" u="none" strike="noStrike" cap="none" normalizeH="0" baseline="0" dirty="0" smtClean="0">
              <a:ln>
                <a:noFill/>
              </a:ln>
              <a:solidFill>
                <a:srgbClr val="0070C0"/>
              </a:solidFill>
              <a:effectLst/>
              <a:latin typeface="Arial" pitchFamily="34" charset="0"/>
              <a:cs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tr-TR" sz="2400" b="1" i="0" u="none" strike="noStrike" cap="none" normalizeH="0" baseline="0" dirty="0" smtClean="0">
                <a:ln>
                  <a:noFill/>
                </a:ln>
                <a:solidFill>
                  <a:srgbClr val="0F243E"/>
                </a:solidFill>
                <a:effectLst/>
                <a:latin typeface="Calibri" pitchFamily="34" charset="0"/>
                <a:ea typeface="Times New Roman" pitchFamily="18" charset="0"/>
                <a:cs typeface="Calibri" pitchFamily="34" charset="0"/>
              </a:rPr>
              <a:t>Prof. Dr. Yavuz SELVİ</a:t>
            </a:r>
            <a:endParaRPr kumimoji="0" lang="tr-TR"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tr-TR" sz="2400" b="1" i="0" u="none" strike="noStrike" cap="none" normalizeH="0" baseline="0" dirty="0" smtClean="0">
                <a:ln>
                  <a:noFill/>
                </a:ln>
                <a:solidFill>
                  <a:srgbClr val="0F243E"/>
                </a:solidFill>
                <a:effectLst/>
                <a:latin typeface="Calibri" pitchFamily="34" charset="0"/>
                <a:ea typeface="Times New Roman" pitchFamily="18" charset="0"/>
                <a:cs typeface="Calibri" pitchFamily="34" charset="0"/>
              </a:rPr>
              <a:t>Selçuk Üniversitesi Tıp Fakültesi Dekanı</a:t>
            </a:r>
            <a:endParaRPr kumimoji="0" lang="tr-TR"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a:xfrm>
            <a:off x="251520" y="1052736"/>
            <a:ext cx="8352928" cy="432048"/>
          </a:xfrm>
        </p:spPr>
        <p:txBody>
          <a:bodyPr>
            <a:normAutofit fontScale="90000"/>
          </a:bodyPr>
          <a:lstStyle/>
          <a:p>
            <a:pPr lvl="0"/>
            <a:r>
              <a:rPr lang="en-US" sz="2400" b="1" u="sng" dirty="0" smtClean="0">
                <a:solidFill>
                  <a:srgbClr val="FF0000"/>
                </a:solidFill>
              </a:rPr>
              <a:t>VİZYONUMUZ</a:t>
            </a:r>
            <a:r>
              <a:rPr lang="en-US" sz="2400" u="sng" dirty="0" smtClean="0">
                <a:solidFill>
                  <a:srgbClr val="FF0000"/>
                </a:solidFill>
              </a:rPr>
              <a:t>:</a:t>
            </a:r>
            <a:endParaRPr lang="tr-TR" sz="2400" dirty="0">
              <a:solidFill>
                <a:srgbClr val="FF0000"/>
              </a:solidFill>
            </a:endParaRPr>
          </a:p>
        </p:txBody>
      </p:sp>
      <p:sp>
        <p:nvSpPr>
          <p:cNvPr id="6" name="5 İçerik Yer Tutucusu"/>
          <p:cNvSpPr>
            <a:spLocks noGrp="1"/>
          </p:cNvSpPr>
          <p:nvPr>
            <p:ph sz="quarter" idx="1"/>
          </p:nvPr>
        </p:nvSpPr>
        <p:spPr>
          <a:xfrm>
            <a:off x="107504" y="1507576"/>
            <a:ext cx="8640960" cy="4873752"/>
          </a:xfrm>
        </p:spPr>
        <p:txBody>
          <a:bodyPr>
            <a:normAutofit fontScale="85000" lnSpcReduction="20000"/>
          </a:bodyPr>
          <a:lstStyle/>
          <a:p>
            <a:r>
              <a:rPr lang="en-US" dirty="0" err="1" smtClean="0"/>
              <a:t>Eğitim</a:t>
            </a:r>
            <a:r>
              <a:rPr lang="en-US" dirty="0" smtClean="0"/>
              <a:t> </a:t>
            </a:r>
            <a:r>
              <a:rPr lang="en-US" dirty="0" err="1" smtClean="0"/>
              <a:t>ve</a:t>
            </a:r>
            <a:r>
              <a:rPr lang="en-US" dirty="0" smtClean="0"/>
              <a:t> </a:t>
            </a:r>
            <a:r>
              <a:rPr lang="en-US" dirty="0" err="1" smtClean="0"/>
              <a:t>öğretim</a:t>
            </a:r>
            <a:r>
              <a:rPr lang="en-US" dirty="0" smtClean="0"/>
              <a:t> </a:t>
            </a:r>
            <a:r>
              <a:rPr lang="en-US" dirty="0" err="1" smtClean="0"/>
              <a:t>elemanlarının</a:t>
            </a:r>
            <a:r>
              <a:rPr lang="en-US" dirty="0" smtClean="0"/>
              <a:t> </a:t>
            </a:r>
            <a:r>
              <a:rPr lang="en-US" dirty="0" err="1" smtClean="0"/>
              <a:t>niteliğini</a:t>
            </a:r>
            <a:r>
              <a:rPr lang="en-US" dirty="0" smtClean="0"/>
              <a:t> </a:t>
            </a:r>
            <a:r>
              <a:rPr lang="en-US" dirty="0" err="1" smtClean="0"/>
              <a:t>sürekli</a:t>
            </a:r>
            <a:r>
              <a:rPr lang="en-US" dirty="0" smtClean="0"/>
              <a:t> </a:t>
            </a:r>
            <a:r>
              <a:rPr lang="en-US" dirty="0" err="1" smtClean="0"/>
              <a:t>artıran</a:t>
            </a:r>
            <a:r>
              <a:rPr lang="en-US" dirty="0" smtClean="0"/>
              <a:t>, </a:t>
            </a:r>
            <a:r>
              <a:rPr lang="en-US" dirty="0" err="1" smtClean="0"/>
              <a:t>mensubu</a:t>
            </a:r>
            <a:r>
              <a:rPr lang="en-US" dirty="0" smtClean="0"/>
              <a:t> </a:t>
            </a:r>
            <a:r>
              <a:rPr lang="en-US" dirty="0" err="1" smtClean="0"/>
              <a:t>ve</a:t>
            </a:r>
            <a:r>
              <a:rPr lang="en-US" dirty="0" smtClean="0"/>
              <a:t> </a:t>
            </a:r>
            <a:r>
              <a:rPr lang="en-US" dirty="0" err="1" smtClean="0"/>
              <a:t>mezunu</a:t>
            </a:r>
            <a:r>
              <a:rPr lang="en-US" dirty="0" smtClean="0"/>
              <a:t> </a:t>
            </a:r>
            <a:r>
              <a:rPr lang="en-US" dirty="0" err="1" smtClean="0"/>
              <a:t>olmaktan</a:t>
            </a:r>
            <a:r>
              <a:rPr lang="en-US" dirty="0" smtClean="0"/>
              <a:t> </a:t>
            </a:r>
            <a:r>
              <a:rPr lang="en-US" dirty="0" err="1" smtClean="0"/>
              <a:t>gurur</a:t>
            </a:r>
            <a:r>
              <a:rPr lang="en-US" dirty="0" smtClean="0"/>
              <a:t> </a:t>
            </a:r>
            <a:r>
              <a:rPr lang="en-US" dirty="0" err="1" smtClean="0"/>
              <a:t>duyulan</a:t>
            </a:r>
            <a:r>
              <a:rPr lang="en-US" dirty="0" smtClean="0"/>
              <a:t>, </a:t>
            </a:r>
            <a:r>
              <a:rPr lang="en-US" dirty="0" err="1" smtClean="0"/>
              <a:t>öğrencilerini</a:t>
            </a:r>
            <a:r>
              <a:rPr lang="en-US" dirty="0" smtClean="0"/>
              <a:t> </a:t>
            </a:r>
            <a:r>
              <a:rPr lang="en-US" dirty="0" err="1" smtClean="0"/>
              <a:t>kariyer</a:t>
            </a:r>
            <a:r>
              <a:rPr lang="en-US" dirty="0" smtClean="0"/>
              <a:t> </a:t>
            </a:r>
            <a:r>
              <a:rPr lang="en-US" dirty="0" err="1" smtClean="0"/>
              <a:t>basamaklarına</a:t>
            </a:r>
            <a:r>
              <a:rPr lang="en-US" dirty="0" smtClean="0"/>
              <a:t> </a:t>
            </a:r>
            <a:r>
              <a:rPr lang="en-US" dirty="0" err="1" smtClean="0"/>
              <a:t>hazırlayan</a:t>
            </a:r>
            <a:r>
              <a:rPr lang="en-US" dirty="0" smtClean="0"/>
              <a:t>, </a:t>
            </a:r>
            <a:r>
              <a:rPr lang="en-US" dirty="0" err="1" smtClean="0"/>
              <a:t>verdiği</a:t>
            </a:r>
            <a:r>
              <a:rPr lang="en-US" dirty="0" smtClean="0"/>
              <a:t> </a:t>
            </a:r>
            <a:r>
              <a:rPr lang="en-US" dirty="0" err="1" smtClean="0"/>
              <a:t>eğitim</a:t>
            </a:r>
            <a:r>
              <a:rPr lang="en-US" dirty="0" smtClean="0"/>
              <a:t> </a:t>
            </a:r>
            <a:r>
              <a:rPr lang="en-US" dirty="0" err="1" smtClean="0"/>
              <a:t>ile</a:t>
            </a:r>
            <a:r>
              <a:rPr lang="en-US" dirty="0" smtClean="0"/>
              <a:t> </a:t>
            </a:r>
            <a:r>
              <a:rPr lang="en-US" dirty="0" err="1" smtClean="0"/>
              <a:t>bilim</a:t>
            </a:r>
            <a:r>
              <a:rPr lang="en-US" dirty="0" smtClean="0"/>
              <a:t> </a:t>
            </a:r>
            <a:r>
              <a:rPr lang="en-US" dirty="0" err="1" smtClean="0"/>
              <a:t>adamı</a:t>
            </a:r>
            <a:r>
              <a:rPr lang="en-US" dirty="0" smtClean="0"/>
              <a:t> </a:t>
            </a:r>
            <a:r>
              <a:rPr lang="en-US" dirty="0" err="1" smtClean="0"/>
              <a:t>vizyonu</a:t>
            </a:r>
            <a:r>
              <a:rPr lang="en-US" dirty="0" smtClean="0"/>
              <a:t> </a:t>
            </a:r>
            <a:r>
              <a:rPr lang="en-US" dirty="0" err="1" smtClean="0"/>
              <a:t>kazandıran</a:t>
            </a:r>
            <a:r>
              <a:rPr lang="en-US" dirty="0" smtClean="0"/>
              <a:t>, </a:t>
            </a:r>
            <a:r>
              <a:rPr lang="en-US" dirty="0" err="1" smtClean="0"/>
              <a:t>çok</a:t>
            </a:r>
            <a:r>
              <a:rPr lang="en-US" dirty="0" smtClean="0"/>
              <a:t> </a:t>
            </a:r>
            <a:r>
              <a:rPr lang="en-US" dirty="0" err="1" smtClean="0"/>
              <a:t>yönlü</a:t>
            </a:r>
            <a:r>
              <a:rPr lang="en-US" dirty="0" smtClean="0"/>
              <a:t>, </a:t>
            </a:r>
            <a:r>
              <a:rPr lang="en-US" dirty="0" err="1" smtClean="0"/>
              <a:t>hümanist</a:t>
            </a:r>
            <a:r>
              <a:rPr lang="en-US" dirty="0" smtClean="0"/>
              <a:t> </a:t>
            </a:r>
            <a:r>
              <a:rPr lang="en-US" dirty="0" err="1" smtClean="0"/>
              <a:t>kişiliklerin</a:t>
            </a:r>
            <a:r>
              <a:rPr lang="en-US" dirty="0" smtClean="0"/>
              <a:t> </a:t>
            </a:r>
            <a:r>
              <a:rPr lang="en-US" dirty="0" err="1" smtClean="0"/>
              <a:t>oluşmasını</a:t>
            </a:r>
            <a:r>
              <a:rPr lang="en-US" dirty="0" smtClean="0"/>
              <a:t> </a:t>
            </a:r>
            <a:r>
              <a:rPr lang="en-US" dirty="0" err="1" smtClean="0"/>
              <a:t>ve</a:t>
            </a:r>
            <a:r>
              <a:rPr lang="en-US" dirty="0" smtClean="0"/>
              <a:t> </a:t>
            </a:r>
            <a:r>
              <a:rPr lang="en-US" dirty="0" err="1" smtClean="0"/>
              <a:t>gelişmesini</a:t>
            </a:r>
            <a:r>
              <a:rPr lang="en-US" dirty="0" smtClean="0"/>
              <a:t> </a:t>
            </a:r>
            <a:r>
              <a:rPr lang="en-US" dirty="0" err="1" smtClean="0"/>
              <a:t>sağlayan</a:t>
            </a:r>
            <a:r>
              <a:rPr lang="en-US" dirty="0" smtClean="0"/>
              <a:t> </a:t>
            </a:r>
            <a:r>
              <a:rPr lang="en-US" dirty="0" err="1" smtClean="0"/>
              <a:t>lider</a:t>
            </a:r>
            <a:r>
              <a:rPr lang="en-US" dirty="0" smtClean="0"/>
              <a:t> </a:t>
            </a:r>
            <a:r>
              <a:rPr lang="en-US" dirty="0" err="1" smtClean="0"/>
              <a:t>bir</a:t>
            </a:r>
            <a:r>
              <a:rPr lang="en-US" dirty="0" smtClean="0"/>
              <a:t> </a:t>
            </a:r>
            <a:r>
              <a:rPr lang="en-US" dirty="0" err="1" smtClean="0"/>
              <a:t>tıp</a:t>
            </a:r>
            <a:r>
              <a:rPr lang="en-US" dirty="0" smtClean="0"/>
              <a:t> </a:t>
            </a:r>
            <a:r>
              <a:rPr lang="en-US" dirty="0" err="1" smtClean="0"/>
              <a:t>fakültesi</a:t>
            </a:r>
            <a:r>
              <a:rPr lang="en-US" dirty="0" smtClean="0"/>
              <a:t> </a:t>
            </a:r>
            <a:r>
              <a:rPr lang="en-US" dirty="0" err="1" smtClean="0"/>
              <a:t>olmak</a:t>
            </a:r>
            <a:r>
              <a:rPr lang="en-US" dirty="0" smtClean="0"/>
              <a:t>. </a:t>
            </a:r>
            <a:r>
              <a:rPr lang="en-US" dirty="0" err="1" smtClean="0"/>
              <a:t>Bilimsel</a:t>
            </a:r>
            <a:r>
              <a:rPr lang="en-US" dirty="0" smtClean="0"/>
              <a:t> </a:t>
            </a:r>
            <a:r>
              <a:rPr lang="en-US" dirty="0" err="1" smtClean="0"/>
              <a:t>araştırmaya</a:t>
            </a:r>
            <a:r>
              <a:rPr lang="en-US" dirty="0" smtClean="0"/>
              <a:t> </a:t>
            </a:r>
            <a:r>
              <a:rPr lang="en-US" dirty="0" err="1" smtClean="0"/>
              <a:t>önem</a:t>
            </a:r>
            <a:r>
              <a:rPr lang="en-US" dirty="0" smtClean="0"/>
              <a:t> </a:t>
            </a:r>
            <a:r>
              <a:rPr lang="en-US" dirty="0" err="1" smtClean="0"/>
              <a:t>veren</a:t>
            </a:r>
            <a:r>
              <a:rPr lang="en-US" dirty="0" smtClean="0"/>
              <a:t>, </a:t>
            </a:r>
            <a:r>
              <a:rPr lang="en-US" dirty="0" err="1" smtClean="0"/>
              <a:t>çağdaş</a:t>
            </a:r>
            <a:r>
              <a:rPr lang="en-US" dirty="0" smtClean="0"/>
              <a:t>, </a:t>
            </a:r>
            <a:r>
              <a:rPr lang="en-US" dirty="0" err="1" smtClean="0"/>
              <a:t>dinamik</a:t>
            </a:r>
            <a:r>
              <a:rPr lang="en-US" dirty="0" smtClean="0"/>
              <a:t>, </a:t>
            </a:r>
            <a:r>
              <a:rPr lang="en-US" dirty="0" err="1" smtClean="0"/>
              <a:t>yenilikçi</a:t>
            </a:r>
            <a:r>
              <a:rPr lang="en-US" dirty="0" smtClean="0"/>
              <a:t> </a:t>
            </a:r>
            <a:r>
              <a:rPr lang="en-US" dirty="0" err="1" smtClean="0"/>
              <a:t>görüş</a:t>
            </a:r>
            <a:r>
              <a:rPr lang="en-US" dirty="0" smtClean="0"/>
              <a:t> </a:t>
            </a:r>
            <a:r>
              <a:rPr lang="en-US" dirty="0" err="1" smtClean="0"/>
              <a:t>ve</a:t>
            </a:r>
            <a:r>
              <a:rPr lang="en-US" dirty="0" smtClean="0"/>
              <a:t> </a:t>
            </a:r>
            <a:r>
              <a:rPr lang="en-US" dirty="0" err="1" smtClean="0"/>
              <a:t>araştırmalara</a:t>
            </a:r>
            <a:r>
              <a:rPr lang="en-US" dirty="0" smtClean="0"/>
              <a:t> </a:t>
            </a:r>
            <a:r>
              <a:rPr lang="en-US" dirty="0" err="1" smtClean="0"/>
              <a:t>açık</a:t>
            </a:r>
            <a:r>
              <a:rPr lang="en-US" dirty="0" smtClean="0"/>
              <a:t>, </a:t>
            </a:r>
            <a:r>
              <a:rPr lang="en-US" dirty="0" err="1" smtClean="0"/>
              <a:t>bilgiyi</a:t>
            </a:r>
            <a:r>
              <a:rPr lang="en-US" dirty="0" smtClean="0"/>
              <a:t> en </a:t>
            </a:r>
            <a:r>
              <a:rPr lang="en-US" dirty="0" err="1" smtClean="0"/>
              <a:t>iyi</a:t>
            </a:r>
            <a:r>
              <a:rPr lang="en-US" dirty="0" smtClean="0"/>
              <a:t> </a:t>
            </a:r>
            <a:r>
              <a:rPr lang="en-US" dirty="0" err="1" smtClean="0"/>
              <a:t>şekilde</a:t>
            </a:r>
            <a:r>
              <a:rPr lang="en-US" dirty="0" smtClean="0"/>
              <a:t> </a:t>
            </a:r>
            <a:r>
              <a:rPr lang="en-US" dirty="0" err="1" smtClean="0"/>
              <a:t>kullanan</a:t>
            </a:r>
            <a:r>
              <a:rPr lang="en-US" dirty="0" smtClean="0"/>
              <a:t> </a:t>
            </a:r>
            <a:r>
              <a:rPr lang="en-US" dirty="0" err="1" smtClean="0"/>
              <a:t>ve</a:t>
            </a:r>
            <a:r>
              <a:rPr lang="en-US" dirty="0" smtClean="0"/>
              <a:t> </a:t>
            </a:r>
            <a:r>
              <a:rPr lang="en-US" dirty="0" err="1" smtClean="0"/>
              <a:t>bilgi</a:t>
            </a:r>
            <a:r>
              <a:rPr lang="en-US" dirty="0" smtClean="0"/>
              <a:t> </a:t>
            </a:r>
            <a:r>
              <a:rPr lang="en-US" dirty="0" err="1" smtClean="0"/>
              <a:t>üreten</a:t>
            </a:r>
            <a:r>
              <a:rPr lang="en-US" dirty="0" smtClean="0"/>
              <a:t>, </a:t>
            </a:r>
            <a:r>
              <a:rPr lang="en-US" dirty="0" err="1" smtClean="0"/>
              <a:t>sürekli</a:t>
            </a:r>
            <a:r>
              <a:rPr lang="en-US" dirty="0" smtClean="0"/>
              <a:t> </a:t>
            </a:r>
            <a:r>
              <a:rPr lang="en-US" dirty="0" err="1" smtClean="0"/>
              <a:t>yenilenen</a:t>
            </a:r>
            <a:r>
              <a:rPr lang="en-US" dirty="0" smtClean="0"/>
              <a:t> </a:t>
            </a:r>
            <a:r>
              <a:rPr lang="en-US" dirty="0" err="1" smtClean="0"/>
              <a:t>ve</a:t>
            </a:r>
            <a:r>
              <a:rPr lang="en-US" dirty="0" smtClean="0"/>
              <a:t> </a:t>
            </a:r>
            <a:r>
              <a:rPr lang="en-US" dirty="0" err="1" smtClean="0"/>
              <a:t>yeniliklere</a:t>
            </a:r>
            <a:r>
              <a:rPr lang="en-US" dirty="0" smtClean="0"/>
              <a:t> </a:t>
            </a:r>
            <a:r>
              <a:rPr lang="en-US" dirty="0" err="1" smtClean="0"/>
              <a:t>öncü</a:t>
            </a:r>
            <a:r>
              <a:rPr lang="en-US" dirty="0" smtClean="0"/>
              <a:t> </a:t>
            </a:r>
            <a:r>
              <a:rPr lang="en-US" dirty="0" err="1" smtClean="0"/>
              <a:t>olmayı</a:t>
            </a:r>
            <a:r>
              <a:rPr lang="en-US" dirty="0" smtClean="0"/>
              <a:t> </a:t>
            </a:r>
            <a:r>
              <a:rPr lang="en-US" dirty="0" err="1" smtClean="0"/>
              <a:t>gelenek</a:t>
            </a:r>
            <a:r>
              <a:rPr lang="en-US" dirty="0" smtClean="0"/>
              <a:t> </a:t>
            </a:r>
            <a:r>
              <a:rPr lang="en-US" dirty="0" err="1" smtClean="0"/>
              <a:t>haline</a:t>
            </a:r>
            <a:r>
              <a:rPr lang="en-US" dirty="0" smtClean="0"/>
              <a:t> </a:t>
            </a:r>
            <a:r>
              <a:rPr lang="en-US" dirty="0" err="1" smtClean="0"/>
              <a:t>getiren</a:t>
            </a:r>
            <a:r>
              <a:rPr lang="en-US" dirty="0" smtClean="0"/>
              <a:t> </a:t>
            </a:r>
            <a:r>
              <a:rPr lang="en-US" dirty="0" err="1" smtClean="0"/>
              <a:t>yapısı</a:t>
            </a:r>
            <a:r>
              <a:rPr lang="en-US" dirty="0" smtClean="0"/>
              <a:t> </a:t>
            </a:r>
            <a:r>
              <a:rPr lang="en-US" dirty="0" err="1" smtClean="0"/>
              <a:t>ile</a:t>
            </a:r>
            <a:r>
              <a:rPr lang="en-US" dirty="0" smtClean="0"/>
              <a:t> </a:t>
            </a:r>
            <a:r>
              <a:rPr lang="en-US" dirty="0" err="1" smtClean="0"/>
              <a:t>önde</a:t>
            </a:r>
            <a:r>
              <a:rPr lang="en-US" dirty="0" smtClean="0"/>
              <a:t> </a:t>
            </a:r>
            <a:r>
              <a:rPr lang="en-US" dirty="0" err="1" smtClean="0"/>
              <a:t>gelen</a:t>
            </a:r>
            <a:r>
              <a:rPr lang="en-US" dirty="0" smtClean="0"/>
              <a:t>, </a:t>
            </a:r>
            <a:r>
              <a:rPr lang="en-US" dirty="0" err="1" smtClean="0"/>
              <a:t>ulusal</a:t>
            </a:r>
            <a:r>
              <a:rPr lang="en-US" dirty="0" smtClean="0"/>
              <a:t> </a:t>
            </a:r>
            <a:r>
              <a:rPr lang="en-US" dirty="0" err="1" smtClean="0"/>
              <a:t>ve</a:t>
            </a:r>
            <a:r>
              <a:rPr lang="en-US" dirty="0" smtClean="0"/>
              <a:t> </a:t>
            </a:r>
            <a:r>
              <a:rPr lang="en-US" dirty="0" err="1" smtClean="0"/>
              <a:t>uluslararası</a:t>
            </a:r>
            <a:r>
              <a:rPr lang="en-US" dirty="0" smtClean="0"/>
              <a:t> </a:t>
            </a:r>
            <a:r>
              <a:rPr lang="en-US" dirty="0" err="1" smtClean="0"/>
              <a:t>merkezlerce</a:t>
            </a:r>
            <a:r>
              <a:rPr lang="en-US" dirty="0" smtClean="0"/>
              <a:t> de </a:t>
            </a:r>
            <a:r>
              <a:rPr lang="en-US" dirty="0" err="1" smtClean="0"/>
              <a:t>işbirliği</a:t>
            </a:r>
            <a:r>
              <a:rPr lang="en-US" dirty="0" smtClean="0"/>
              <a:t> </a:t>
            </a:r>
            <a:r>
              <a:rPr lang="en-US" dirty="0" err="1" smtClean="0"/>
              <a:t>yapılan</a:t>
            </a:r>
            <a:r>
              <a:rPr lang="en-US" dirty="0" smtClean="0"/>
              <a:t> </a:t>
            </a:r>
            <a:r>
              <a:rPr lang="en-US" dirty="0" err="1" smtClean="0"/>
              <a:t>bir</a:t>
            </a:r>
            <a:r>
              <a:rPr lang="en-US" dirty="0" smtClean="0"/>
              <a:t> </a:t>
            </a:r>
            <a:r>
              <a:rPr lang="en-US" dirty="0" err="1" smtClean="0"/>
              <a:t>bilim</a:t>
            </a:r>
            <a:r>
              <a:rPr lang="en-US" dirty="0" smtClean="0"/>
              <a:t> </a:t>
            </a:r>
            <a:r>
              <a:rPr lang="en-US" dirty="0" err="1" smtClean="0"/>
              <a:t>merkezi</a:t>
            </a:r>
            <a:r>
              <a:rPr lang="en-US" dirty="0" smtClean="0"/>
              <a:t> </a:t>
            </a:r>
            <a:r>
              <a:rPr lang="en-US" dirty="0" err="1" smtClean="0"/>
              <a:t>olmak</a:t>
            </a:r>
            <a:r>
              <a:rPr lang="en-US" dirty="0" smtClean="0"/>
              <a:t>. </a:t>
            </a:r>
            <a:r>
              <a:rPr lang="en-US" dirty="0" err="1" smtClean="0"/>
              <a:t>Birey</a:t>
            </a:r>
            <a:r>
              <a:rPr lang="en-US" dirty="0" smtClean="0"/>
              <a:t> </a:t>
            </a:r>
            <a:r>
              <a:rPr lang="en-US" dirty="0" err="1" smtClean="0"/>
              <a:t>ve</a:t>
            </a:r>
            <a:r>
              <a:rPr lang="en-US" dirty="0" smtClean="0"/>
              <a:t> </a:t>
            </a:r>
            <a:r>
              <a:rPr lang="en-US" dirty="0" err="1" smtClean="0"/>
              <a:t>toplum</a:t>
            </a:r>
            <a:r>
              <a:rPr lang="en-US" dirty="0" smtClean="0"/>
              <a:t> </a:t>
            </a:r>
            <a:r>
              <a:rPr lang="en-US" dirty="0" err="1" smtClean="0"/>
              <a:t>sağlığının</a:t>
            </a:r>
            <a:r>
              <a:rPr lang="en-US" dirty="0" smtClean="0"/>
              <a:t> </a:t>
            </a:r>
            <a:r>
              <a:rPr lang="en-US" dirty="0" err="1" smtClean="0"/>
              <a:t>korunması</a:t>
            </a:r>
            <a:r>
              <a:rPr lang="en-US" dirty="0" smtClean="0"/>
              <a:t> </a:t>
            </a:r>
            <a:r>
              <a:rPr lang="en-US" dirty="0" err="1" smtClean="0"/>
              <a:t>ve</a:t>
            </a:r>
            <a:r>
              <a:rPr lang="en-US" dirty="0" smtClean="0"/>
              <a:t> </a:t>
            </a:r>
            <a:r>
              <a:rPr lang="en-US" dirty="0" err="1" smtClean="0"/>
              <a:t>iyileştirilmesi</a:t>
            </a:r>
            <a:r>
              <a:rPr lang="en-US" dirty="0" smtClean="0"/>
              <a:t> </a:t>
            </a:r>
            <a:r>
              <a:rPr lang="en-US" dirty="0" err="1" smtClean="0"/>
              <a:t>odaklı</a:t>
            </a:r>
            <a:r>
              <a:rPr lang="en-US" dirty="0" smtClean="0"/>
              <a:t>, </a:t>
            </a:r>
            <a:r>
              <a:rPr lang="en-US" dirty="0" err="1" smtClean="0"/>
              <a:t>kaliteli</a:t>
            </a:r>
            <a:r>
              <a:rPr lang="en-US" dirty="0" smtClean="0"/>
              <a:t> </a:t>
            </a:r>
            <a:r>
              <a:rPr lang="en-US" dirty="0" err="1" smtClean="0"/>
              <a:t>sağlık</a:t>
            </a:r>
            <a:r>
              <a:rPr lang="en-US" dirty="0" smtClean="0"/>
              <a:t> </a:t>
            </a:r>
            <a:r>
              <a:rPr lang="en-US" dirty="0" err="1" smtClean="0"/>
              <a:t>hizmeti</a:t>
            </a:r>
            <a:r>
              <a:rPr lang="en-US" dirty="0" smtClean="0"/>
              <a:t> </a:t>
            </a:r>
            <a:r>
              <a:rPr lang="en-US" dirty="0" err="1" smtClean="0"/>
              <a:t>veren</a:t>
            </a:r>
            <a:r>
              <a:rPr lang="en-US" dirty="0" smtClean="0"/>
              <a:t>, </a:t>
            </a:r>
            <a:r>
              <a:rPr lang="en-US" dirty="0" err="1" smtClean="0"/>
              <a:t>sağlık</a:t>
            </a:r>
            <a:r>
              <a:rPr lang="en-US" dirty="0" smtClean="0"/>
              <a:t> </a:t>
            </a:r>
            <a:r>
              <a:rPr lang="en-US" dirty="0" err="1" smtClean="0"/>
              <a:t>hizmeti</a:t>
            </a:r>
            <a:r>
              <a:rPr lang="en-US" dirty="0" smtClean="0"/>
              <a:t> </a:t>
            </a:r>
            <a:r>
              <a:rPr lang="en-US" dirty="0" err="1" smtClean="0"/>
              <a:t>sunumunda</a:t>
            </a:r>
            <a:r>
              <a:rPr lang="en-US" dirty="0" smtClean="0"/>
              <a:t> </a:t>
            </a:r>
            <a:r>
              <a:rPr lang="en-US" dirty="0" err="1" smtClean="0"/>
              <a:t>bölgesinde</a:t>
            </a:r>
            <a:r>
              <a:rPr lang="en-US" dirty="0" smtClean="0"/>
              <a:t> </a:t>
            </a:r>
            <a:r>
              <a:rPr lang="en-US" dirty="0" err="1" smtClean="0"/>
              <a:t>olduğu</a:t>
            </a:r>
            <a:r>
              <a:rPr lang="en-US" dirty="0" smtClean="0"/>
              <a:t> </a:t>
            </a:r>
            <a:r>
              <a:rPr lang="en-US" dirty="0" err="1" smtClean="0"/>
              <a:t>kadar</a:t>
            </a:r>
            <a:r>
              <a:rPr lang="en-US" dirty="0" smtClean="0"/>
              <a:t>, </a:t>
            </a:r>
            <a:r>
              <a:rPr lang="en-US" dirty="0" err="1" smtClean="0"/>
              <a:t>ulusal</a:t>
            </a:r>
            <a:r>
              <a:rPr lang="en-US" dirty="0" smtClean="0"/>
              <a:t> </a:t>
            </a:r>
            <a:r>
              <a:rPr lang="en-US" dirty="0" err="1" smtClean="0"/>
              <a:t>ve</a:t>
            </a:r>
            <a:r>
              <a:rPr lang="en-US" dirty="0" smtClean="0"/>
              <a:t> </a:t>
            </a:r>
            <a:r>
              <a:rPr lang="en-US" dirty="0" err="1" smtClean="0"/>
              <a:t>uluslararası</a:t>
            </a:r>
            <a:r>
              <a:rPr lang="en-US" dirty="0" smtClean="0"/>
              <a:t> </a:t>
            </a:r>
            <a:r>
              <a:rPr lang="en-US" dirty="0" err="1" smtClean="0"/>
              <a:t>alanda</a:t>
            </a:r>
            <a:r>
              <a:rPr lang="en-US" dirty="0" smtClean="0"/>
              <a:t> </a:t>
            </a:r>
            <a:r>
              <a:rPr lang="en-US" dirty="0" err="1" smtClean="0"/>
              <a:t>da</a:t>
            </a:r>
            <a:r>
              <a:rPr lang="en-US" dirty="0" smtClean="0"/>
              <a:t> </a:t>
            </a:r>
            <a:r>
              <a:rPr lang="en-US" dirty="0" err="1" smtClean="0"/>
              <a:t>tanınan</a:t>
            </a:r>
            <a:r>
              <a:rPr lang="en-US" dirty="0" smtClean="0"/>
              <a:t>, </a:t>
            </a:r>
            <a:r>
              <a:rPr lang="en-US" dirty="0" err="1" smtClean="0"/>
              <a:t>saygınlığı</a:t>
            </a:r>
            <a:r>
              <a:rPr lang="en-US" dirty="0" smtClean="0"/>
              <a:t> </a:t>
            </a:r>
            <a:r>
              <a:rPr lang="en-US" dirty="0" err="1" smtClean="0"/>
              <a:t>olan</a:t>
            </a:r>
            <a:r>
              <a:rPr lang="en-US" dirty="0" smtClean="0"/>
              <a:t> </a:t>
            </a:r>
            <a:r>
              <a:rPr lang="en-US" dirty="0" err="1" smtClean="0"/>
              <a:t>ve</a:t>
            </a:r>
            <a:r>
              <a:rPr lang="en-US" dirty="0" smtClean="0"/>
              <a:t> </a:t>
            </a:r>
            <a:r>
              <a:rPr lang="en-US" dirty="0" err="1" smtClean="0"/>
              <a:t>tercih</a:t>
            </a:r>
            <a:r>
              <a:rPr lang="en-US" dirty="0" smtClean="0"/>
              <a:t> </a:t>
            </a:r>
            <a:r>
              <a:rPr lang="en-US" dirty="0" err="1" smtClean="0"/>
              <a:t>edilen</a:t>
            </a:r>
            <a:r>
              <a:rPr lang="en-US" dirty="0" smtClean="0"/>
              <a:t>, </a:t>
            </a:r>
            <a:r>
              <a:rPr lang="en-US" dirty="0" err="1" smtClean="0"/>
              <a:t>misyonunu</a:t>
            </a:r>
            <a:r>
              <a:rPr lang="en-US" dirty="0" smtClean="0"/>
              <a:t> </a:t>
            </a:r>
            <a:r>
              <a:rPr lang="en-US" dirty="0" err="1" smtClean="0"/>
              <a:t>kurumsallaştırabilmiş</a:t>
            </a:r>
            <a:r>
              <a:rPr lang="en-US" dirty="0" smtClean="0"/>
              <a:t> </a:t>
            </a:r>
            <a:r>
              <a:rPr lang="en-US" dirty="0" err="1" smtClean="0"/>
              <a:t>örnek</a:t>
            </a:r>
            <a:r>
              <a:rPr lang="en-US" dirty="0" smtClean="0"/>
              <a:t> </a:t>
            </a:r>
            <a:r>
              <a:rPr lang="en-US" dirty="0" err="1" smtClean="0"/>
              <a:t>bir</a:t>
            </a:r>
            <a:r>
              <a:rPr lang="en-US" dirty="0" smtClean="0"/>
              <a:t> </a:t>
            </a:r>
            <a:r>
              <a:rPr lang="en-US" dirty="0" err="1" smtClean="0"/>
              <a:t>tıp</a:t>
            </a:r>
            <a:r>
              <a:rPr lang="en-US" dirty="0" smtClean="0"/>
              <a:t> </a:t>
            </a:r>
            <a:r>
              <a:rPr lang="en-US" dirty="0" err="1" smtClean="0"/>
              <a:t>fakültesi</a:t>
            </a:r>
            <a:r>
              <a:rPr lang="en-US" dirty="0" smtClean="0"/>
              <a:t> </a:t>
            </a:r>
            <a:r>
              <a:rPr lang="en-US" dirty="0" err="1" smtClean="0"/>
              <a:t>olmak</a:t>
            </a:r>
            <a:r>
              <a:rPr lang="en-US" dirty="0" smtClean="0"/>
              <a:t> </a:t>
            </a:r>
            <a:r>
              <a:rPr lang="en-US" dirty="0" err="1" smtClean="0"/>
              <a:t>ve</a:t>
            </a:r>
            <a:r>
              <a:rPr lang="en-US" dirty="0" smtClean="0"/>
              <a:t> “</a:t>
            </a:r>
            <a:r>
              <a:rPr lang="en-US" dirty="0" err="1" smtClean="0"/>
              <a:t>Uluslar</a:t>
            </a:r>
            <a:r>
              <a:rPr lang="en-US" dirty="0" smtClean="0"/>
              <a:t> </a:t>
            </a:r>
            <a:r>
              <a:rPr lang="en-US" dirty="0" err="1" smtClean="0"/>
              <a:t>arası</a:t>
            </a:r>
            <a:r>
              <a:rPr lang="en-US" dirty="0" smtClean="0"/>
              <a:t> </a:t>
            </a:r>
            <a:r>
              <a:rPr lang="en-US" dirty="0" err="1" smtClean="0"/>
              <a:t>alanda</a:t>
            </a:r>
            <a:r>
              <a:rPr lang="en-US" dirty="0" smtClean="0"/>
              <a:t> </a:t>
            </a:r>
            <a:r>
              <a:rPr lang="en-US" dirty="0" err="1" smtClean="0"/>
              <a:t>marka</a:t>
            </a:r>
            <a:r>
              <a:rPr lang="en-US" dirty="0" smtClean="0"/>
              <a:t> </a:t>
            </a:r>
            <a:r>
              <a:rPr lang="en-US" dirty="0" err="1" smtClean="0"/>
              <a:t>bir</a:t>
            </a:r>
            <a:r>
              <a:rPr lang="en-US" dirty="0" smtClean="0"/>
              <a:t> </a:t>
            </a:r>
            <a:r>
              <a:rPr lang="en-US" dirty="0" err="1" smtClean="0"/>
              <a:t>eğitim</a:t>
            </a:r>
            <a:r>
              <a:rPr lang="en-US" dirty="0" smtClean="0"/>
              <a:t> </a:t>
            </a:r>
            <a:r>
              <a:rPr lang="en-US" dirty="0" err="1" smtClean="0"/>
              <a:t>kurumu</a:t>
            </a:r>
            <a:r>
              <a:rPr lang="en-US" dirty="0" smtClean="0"/>
              <a:t> </a:t>
            </a:r>
            <a:r>
              <a:rPr lang="en-US" dirty="0" err="1" smtClean="0"/>
              <a:t>ve</a:t>
            </a:r>
            <a:r>
              <a:rPr lang="en-US" dirty="0" smtClean="0"/>
              <a:t> </a:t>
            </a:r>
            <a:r>
              <a:rPr lang="en-US" dirty="0" err="1" smtClean="0"/>
              <a:t>tedavi</a:t>
            </a:r>
            <a:r>
              <a:rPr lang="en-US" dirty="0" smtClean="0"/>
              <a:t> </a:t>
            </a:r>
            <a:r>
              <a:rPr lang="en-US" dirty="0" err="1" smtClean="0"/>
              <a:t>merkezi</a:t>
            </a:r>
            <a:r>
              <a:rPr lang="en-US" dirty="0" smtClean="0"/>
              <a:t> </a:t>
            </a:r>
            <a:r>
              <a:rPr lang="en-US" dirty="0" err="1" smtClean="0"/>
              <a:t>olmak</a:t>
            </a:r>
            <a:r>
              <a:rPr lang="en-US" dirty="0" smtClean="0"/>
              <a:t>, </a:t>
            </a:r>
            <a:r>
              <a:rPr lang="en-US" dirty="0" err="1" smtClean="0"/>
              <a:t>Vizyon</a:t>
            </a:r>
            <a:r>
              <a:rPr lang="en-US" dirty="0" smtClean="0"/>
              <a:t> “</a:t>
            </a:r>
            <a:r>
              <a:rPr lang="en-US" dirty="0" err="1" smtClean="0"/>
              <a:t>İlimiz</a:t>
            </a:r>
            <a:r>
              <a:rPr lang="en-US" dirty="0" smtClean="0"/>
              <a:t> </a:t>
            </a:r>
            <a:r>
              <a:rPr lang="en-US" dirty="0" err="1" smtClean="0"/>
              <a:t>ve</a:t>
            </a:r>
            <a:r>
              <a:rPr lang="en-US" dirty="0" smtClean="0"/>
              <a:t> </a:t>
            </a:r>
            <a:r>
              <a:rPr lang="en-US" dirty="0" err="1" smtClean="0"/>
              <a:t>ülkemizin</a:t>
            </a:r>
            <a:r>
              <a:rPr lang="en-US" dirty="0" smtClean="0"/>
              <a:t> </a:t>
            </a:r>
            <a:r>
              <a:rPr lang="en-US" dirty="0" err="1" smtClean="0"/>
              <a:t>sağlık</a:t>
            </a:r>
            <a:r>
              <a:rPr lang="en-US" dirty="0" smtClean="0"/>
              <a:t> </a:t>
            </a:r>
            <a:r>
              <a:rPr lang="en-US" dirty="0" err="1" smtClean="0"/>
              <a:t>turizminde</a:t>
            </a:r>
            <a:r>
              <a:rPr lang="en-US" dirty="0" smtClean="0"/>
              <a:t> </a:t>
            </a:r>
            <a:r>
              <a:rPr lang="en-US" dirty="0" err="1" smtClean="0"/>
              <a:t>öncü</a:t>
            </a:r>
            <a:r>
              <a:rPr lang="en-US" dirty="0" smtClean="0"/>
              <a:t> </a:t>
            </a:r>
            <a:r>
              <a:rPr lang="en-US" dirty="0" err="1" smtClean="0"/>
              <a:t>ve</a:t>
            </a:r>
            <a:r>
              <a:rPr lang="en-US" dirty="0" smtClean="0"/>
              <a:t> </a:t>
            </a:r>
            <a:r>
              <a:rPr lang="en-US" dirty="0" err="1" smtClean="0"/>
              <a:t>marka</a:t>
            </a:r>
            <a:r>
              <a:rPr lang="en-US" dirty="0" smtClean="0"/>
              <a:t> </a:t>
            </a:r>
            <a:r>
              <a:rPr lang="en-US" dirty="0" err="1" smtClean="0"/>
              <a:t>olması</a:t>
            </a:r>
            <a:r>
              <a:rPr lang="en-US" dirty="0" smtClean="0"/>
              <a:t>”,  </a:t>
            </a:r>
            <a:r>
              <a:rPr lang="en-US" dirty="0" err="1" smtClean="0"/>
              <a:t>gelişen</a:t>
            </a:r>
            <a:r>
              <a:rPr lang="en-US" dirty="0" smtClean="0"/>
              <a:t> </a:t>
            </a:r>
            <a:r>
              <a:rPr lang="en-US" dirty="0" err="1" smtClean="0"/>
              <a:t>sağlık</a:t>
            </a:r>
            <a:r>
              <a:rPr lang="en-US" dirty="0" smtClean="0"/>
              <a:t> </a:t>
            </a:r>
            <a:r>
              <a:rPr lang="en-US" dirty="0" err="1" smtClean="0"/>
              <a:t>turizmi</a:t>
            </a:r>
            <a:r>
              <a:rPr lang="en-US" dirty="0" smtClean="0"/>
              <a:t> </a:t>
            </a:r>
            <a:r>
              <a:rPr lang="en-US" dirty="0" err="1" smtClean="0"/>
              <a:t>trendleri</a:t>
            </a:r>
            <a:r>
              <a:rPr lang="en-US" dirty="0" smtClean="0"/>
              <a:t> </a:t>
            </a:r>
            <a:r>
              <a:rPr lang="en-US" dirty="0" err="1" smtClean="0"/>
              <a:t>dikkate</a:t>
            </a:r>
            <a:r>
              <a:rPr lang="en-US" dirty="0" smtClean="0"/>
              <a:t> </a:t>
            </a:r>
            <a:r>
              <a:rPr lang="en-US" dirty="0" err="1" smtClean="0"/>
              <a:t>alınarak</a:t>
            </a:r>
            <a:r>
              <a:rPr lang="en-US" dirty="0" smtClean="0"/>
              <a:t> </a:t>
            </a:r>
            <a:r>
              <a:rPr lang="en-US" dirty="0" err="1" smtClean="0"/>
              <a:t>sadece</a:t>
            </a:r>
            <a:r>
              <a:rPr lang="en-US" dirty="0" smtClean="0"/>
              <a:t> </a:t>
            </a:r>
            <a:r>
              <a:rPr lang="en-US" dirty="0" err="1" smtClean="0"/>
              <a:t>ülkemiz</a:t>
            </a:r>
            <a:r>
              <a:rPr lang="en-US" dirty="0" smtClean="0"/>
              <a:t> </a:t>
            </a:r>
            <a:r>
              <a:rPr lang="en-US" dirty="0" err="1" smtClean="0"/>
              <a:t>değil</a:t>
            </a:r>
            <a:r>
              <a:rPr lang="en-US" dirty="0" smtClean="0"/>
              <a:t>, </a:t>
            </a:r>
            <a:r>
              <a:rPr lang="en-US" dirty="0" err="1" smtClean="0"/>
              <a:t>potansiyel</a:t>
            </a:r>
            <a:r>
              <a:rPr lang="en-US" dirty="0" smtClean="0"/>
              <a:t> </a:t>
            </a:r>
            <a:r>
              <a:rPr lang="en-US" dirty="0" err="1" smtClean="0"/>
              <a:t>diğer</a:t>
            </a:r>
            <a:r>
              <a:rPr lang="en-US" dirty="0" smtClean="0"/>
              <a:t> </a:t>
            </a:r>
            <a:r>
              <a:rPr lang="en-US" dirty="0" err="1" smtClean="0"/>
              <a:t>ülkeler</a:t>
            </a:r>
            <a:r>
              <a:rPr lang="en-US" dirty="0" smtClean="0"/>
              <a:t> </a:t>
            </a:r>
            <a:r>
              <a:rPr lang="en-US" dirty="0" err="1" smtClean="0"/>
              <a:t>için</a:t>
            </a:r>
            <a:r>
              <a:rPr lang="en-US" dirty="0" smtClean="0"/>
              <a:t> </a:t>
            </a:r>
            <a:r>
              <a:rPr lang="en-US" dirty="0" err="1" smtClean="0"/>
              <a:t>turizm</a:t>
            </a:r>
            <a:r>
              <a:rPr lang="en-US" dirty="0" smtClean="0"/>
              <a:t> </a:t>
            </a:r>
            <a:r>
              <a:rPr lang="en-US" dirty="0" err="1" smtClean="0"/>
              <a:t>hekimliği</a:t>
            </a:r>
            <a:r>
              <a:rPr lang="en-US" dirty="0" smtClean="0"/>
              <a:t> </a:t>
            </a:r>
            <a:r>
              <a:rPr lang="en-US" dirty="0" err="1" smtClean="0"/>
              <a:t>açısından</a:t>
            </a:r>
            <a:r>
              <a:rPr lang="en-US" dirty="0" smtClean="0"/>
              <a:t> </a:t>
            </a:r>
            <a:r>
              <a:rPr lang="en-US" dirty="0" err="1" smtClean="0"/>
              <a:t>farkındalık</a:t>
            </a:r>
            <a:r>
              <a:rPr lang="en-US" dirty="0" smtClean="0"/>
              <a:t> </a:t>
            </a:r>
            <a:r>
              <a:rPr lang="en-US" dirty="0" err="1" smtClean="0"/>
              <a:t>yaratmaktır</a:t>
            </a:r>
            <a:r>
              <a:rPr lang="en-US" dirty="0" smtClean="0"/>
              <a:t>.</a:t>
            </a:r>
            <a:endParaRPr lang="tr-TR" dirty="0" smtClean="0"/>
          </a:p>
          <a:p>
            <a:endParaRPr lang="tr-TR" dirty="0"/>
          </a:p>
        </p:txBody>
      </p:sp>
      <p:pic>
        <p:nvPicPr>
          <p:cNvPr id="4" name="Picture 2"/>
          <p:cNvPicPr/>
          <p:nvPr/>
        </p:nvPicPr>
        <p:blipFill>
          <a:blip r:embed="rId2" cstate="print"/>
          <a:stretch>
            <a:fillRect/>
          </a:stretch>
        </p:blipFill>
        <p:spPr>
          <a:xfrm>
            <a:off x="107504" y="0"/>
            <a:ext cx="8712968" cy="1041991"/>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a:xfrm>
            <a:off x="251520" y="1124744"/>
            <a:ext cx="8352928" cy="648072"/>
          </a:xfrm>
        </p:spPr>
        <p:txBody>
          <a:bodyPr/>
          <a:lstStyle/>
          <a:p>
            <a:r>
              <a:rPr lang="tr-TR" b="1" dirty="0" smtClean="0">
                <a:solidFill>
                  <a:srgbClr val="C00000"/>
                </a:solidFill>
              </a:rPr>
              <a:t>İdari Yönetim Şeması</a:t>
            </a:r>
            <a:endParaRPr lang="tr-TR" b="1" dirty="0">
              <a:solidFill>
                <a:srgbClr val="C00000"/>
              </a:solidFill>
            </a:endParaRPr>
          </a:p>
        </p:txBody>
      </p:sp>
      <p:pic>
        <p:nvPicPr>
          <p:cNvPr id="4" name="Picture 2"/>
          <p:cNvPicPr/>
          <p:nvPr/>
        </p:nvPicPr>
        <p:blipFill>
          <a:blip r:embed="rId2" cstate="print"/>
          <a:stretch>
            <a:fillRect/>
          </a:stretch>
        </p:blipFill>
        <p:spPr>
          <a:xfrm>
            <a:off x="107504" y="0"/>
            <a:ext cx="8712968" cy="1041991"/>
          </a:xfrm>
          <a:prstGeom prst="rect">
            <a:avLst/>
          </a:prstGeom>
        </p:spPr>
      </p:pic>
      <p:pic>
        <p:nvPicPr>
          <p:cNvPr id="7" name="6 Resim" descr="\\10.10.40.37\ortak\81-KURUMSAL KALİTE-son 2021\20-SÜTF KALİTE KOM.DOSYA-son 5.10.2021\3-SÜTF Yönetim Şemaları 2021+\2-İdari Yönetim Şeması 10.6.21.jpg"/>
          <p:cNvPicPr/>
          <p:nvPr/>
        </p:nvPicPr>
        <p:blipFill>
          <a:blip r:embed="rId3" cstate="print"/>
          <a:srcRect l="2912" t="3254" r="9423" b="10143"/>
          <a:stretch>
            <a:fillRect/>
          </a:stretch>
        </p:blipFill>
        <p:spPr bwMode="auto">
          <a:xfrm>
            <a:off x="1115616" y="2348880"/>
            <a:ext cx="6267450" cy="41910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a:xfrm>
            <a:off x="251520" y="1124744"/>
            <a:ext cx="8352928" cy="648072"/>
          </a:xfrm>
        </p:spPr>
        <p:txBody>
          <a:bodyPr/>
          <a:lstStyle/>
          <a:p>
            <a:r>
              <a:rPr lang="tr-TR" b="1" dirty="0" smtClean="0">
                <a:solidFill>
                  <a:srgbClr val="C00000"/>
                </a:solidFill>
              </a:rPr>
              <a:t>Akademik yönetim şeması</a:t>
            </a:r>
            <a:endParaRPr lang="tr-TR" b="1" dirty="0">
              <a:solidFill>
                <a:srgbClr val="C00000"/>
              </a:solidFill>
            </a:endParaRPr>
          </a:p>
        </p:txBody>
      </p:sp>
      <p:pic>
        <p:nvPicPr>
          <p:cNvPr id="4" name="Picture 2"/>
          <p:cNvPicPr/>
          <p:nvPr/>
        </p:nvPicPr>
        <p:blipFill>
          <a:blip r:embed="rId2" cstate="print"/>
          <a:stretch>
            <a:fillRect/>
          </a:stretch>
        </p:blipFill>
        <p:spPr>
          <a:xfrm>
            <a:off x="107504" y="0"/>
            <a:ext cx="8712968" cy="1041991"/>
          </a:xfrm>
          <a:prstGeom prst="rect">
            <a:avLst/>
          </a:prstGeom>
        </p:spPr>
      </p:pic>
      <p:pic>
        <p:nvPicPr>
          <p:cNvPr id="7" name="6 Resim" descr="\\10.10.40.37\ortak\81-KURUMSAL KALİTE-son 2021\20-SÜTF KALİTE KOM.DOSYA-son 5.10.2021\3-SÜTF Yönetim Şemaları 2021+\1-Akademik Yönetim Şeması 10.6.21.jpg"/>
          <p:cNvPicPr/>
          <p:nvPr/>
        </p:nvPicPr>
        <p:blipFill>
          <a:blip r:embed="rId3" cstate="print"/>
          <a:srcRect r="4208"/>
          <a:stretch>
            <a:fillRect/>
          </a:stretch>
        </p:blipFill>
        <p:spPr bwMode="auto">
          <a:xfrm>
            <a:off x="1403648" y="2060848"/>
            <a:ext cx="6267450" cy="4520657"/>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mba">
  <a:themeElements>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umb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umb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270</TotalTime>
  <Words>6084</Words>
  <Application>Microsoft Office PowerPoint</Application>
  <PresentationFormat>Ekran Gösterisi (4:3)</PresentationFormat>
  <Paragraphs>2515</Paragraphs>
  <Slides>65</Slides>
  <Notes>0</Notes>
  <HiddenSlides>0</HiddenSlides>
  <MMClips>0</MMClips>
  <ScaleCrop>false</ScaleCrop>
  <HeadingPairs>
    <vt:vector size="6" baseType="variant">
      <vt:variant>
        <vt:lpstr>Tema</vt:lpstr>
      </vt:variant>
      <vt:variant>
        <vt:i4>1</vt:i4>
      </vt:variant>
      <vt:variant>
        <vt:lpstr>Katıştırılmış OLE Hizmet Programları</vt:lpstr>
      </vt:variant>
      <vt:variant>
        <vt:i4>1</vt:i4>
      </vt:variant>
      <vt:variant>
        <vt:lpstr>Slayt Başlıkları</vt:lpstr>
      </vt:variant>
      <vt:variant>
        <vt:i4>65</vt:i4>
      </vt:variant>
    </vt:vector>
  </HeadingPairs>
  <TitlesOfParts>
    <vt:vector size="67" baseType="lpstr">
      <vt:lpstr>Cumba</vt:lpstr>
      <vt:lpstr>Acrobat Document</vt:lpstr>
      <vt:lpstr>MEZUNİYET ÖNCESİ ULUSAL TIP EĞİTİMİ  PROGRAMI (TÜRKÇE)AKREDİTASYONU</vt:lpstr>
      <vt:lpstr>Fakültemizin kuruluşunun 20.YILI</vt:lpstr>
      <vt:lpstr>Temel görevlerimiz</vt:lpstr>
      <vt:lpstr>Tıp Fakültesi’nin amacı</vt:lpstr>
      <vt:lpstr>Eğitim Hedeflerimiz</vt:lpstr>
      <vt:lpstr>misyonumuz</vt:lpstr>
      <vt:lpstr>VİZYONUMUZ:</vt:lpstr>
      <vt:lpstr>İdari Yönetim Şeması</vt:lpstr>
      <vt:lpstr>Akademik yönetim şeması</vt:lpstr>
      <vt:lpstr>Eğitim yönetimi şeması</vt:lpstr>
      <vt:lpstr>Ar-ge yönetim şeması</vt:lpstr>
      <vt:lpstr>Kurul-komisyonlar</vt:lpstr>
      <vt:lpstr>Öğretim üyesi Akademik kadromuz</vt:lpstr>
      <vt:lpstr>Akademik bölüm ve akademik kadro dağılımı</vt:lpstr>
      <vt:lpstr>Öğretim üyesi ve öğrenci oranı</vt:lpstr>
      <vt:lpstr>Öğrenci ve mezun sayıları</vt:lpstr>
      <vt:lpstr>Devlet Üniversitesi  (DÜS) Tıp Fakültelerinin Akademik Başarı Sıralaması </vt:lpstr>
      <vt:lpstr>URAP Türkiye Akademik Performansa Göre Üniversitelerin ve Tıp Fakültesi Olan Üniversitelerin Alan Bazlı Sıralaması </vt:lpstr>
      <vt:lpstr>Tıp eğitimi akreditasyonu NEDİR?</vt:lpstr>
      <vt:lpstr>Akreditasyon bize ne sağlayacak?</vt:lpstr>
      <vt:lpstr>Fakültemiz akreditasyonu</vt:lpstr>
      <vt:lpstr>Tıp Fakültesinde  reakreditasyon süreci</vt:lpstr>
      <vt:lpstr>TEPDAD (Tıp eğitimi programlarını değerlendirme ve akreditasyon derneği</vt:lpstr>
      <vt:lpstr>Akredite Eğitim Programlarının Güncel Listesi-6.1.22</vt:lpstr>
      <vt:lpstr>Akredite Eğitim Programlarının Güncel Listesi-6.1.22 (devamı)</vt:lpstr>
      <vt:lpstr>Akreditasyon Sürecindeki Programların Güncel Listesi-6.1.22</vt:lpstr>
      <vt:lpstr>Akreditasyon Sürecindeki Programların Güncel Listesi-6.1.22 (devamı)</vt:lpstr>
      <vt:lpstr>TEPDAD’IN TESCİL VE TANINMASI</vt:lpstr>
      <vt:lpstr>Slayt 29</vt:lpstr>
      <vt:lpstr>Dünya Tıp Eğitimi Federasyonu</vt:lpstr>
      <vt:lpstr>Slayt 31</vt:lpstr>
      <vt:lpstr>Fakültemizin akreditasyonu</vt:lpstr>
      <vt:lpstr>Slayt 33</vt:lpstr>
      <vt:lpstr>AKREDİTASYON WEB SAYFASI</vt:lpstr>
      <vt:lpstr>Slayt 35</vt:lpstr>
      <vt:lpstr>AKREDİTASYON ÖZ DEĞERLENDİRME KURULU-2021</vt:lpstr>
      <vt:lpstr>AKREDİTASYON ÖZ DEĞERLENDİRME KURULU (devamı)</vt:lpstr>
      <vt:lpstr>Slayt 38</vt:lpstr>
      <vt:lpstr>AKREDİTASYON ÖZ DEĞERLENDİRME KURULU (devamı)</vt:lpstr>
      <vt:lpstr>AKREDİTASYON ÖZ DEĞERLENDİRME KURULU (devamı)</vt:lpstr>
      <vt:lpstr>AKREDİTASYON ÖZ DEĞERLENDİRME KURULU (devamı)</vt:lpstr>
      <vt:lpstr>AKREDİTASYON ÖZ DEĞERLENDİRME KURULU (devamı)</vt:lpstr>
      <vt:lpstr>AKREDİTASYON ÖZ DEĞERLENDİRME KURULU (devamı)</vt:lpstr>
      <vt:lpstr>AKREDİTASYON ÖZ DEĞERLENDİRME KURULU (devamı)</vt:lpstr>
      <vt:lpstr>AKREDİTASYON ÖZ DEĞERLENDİRME KURULU (devamı)</vt:lpstr>
      <vt:lpstr>Öğrenci Üye Görev Dağılımı Listesi (19.04.2021)</vt:lpstr>
      <vt:lpstr>Reakreditasyon çalışmaları (2021)</vt:lpstr>
      <vt:lpstr>AKREDİTASYON PERFORMANS BİLGİLERİ (2013-2021)</vt:lpstr>
      <vt:lpstr>AKREDİTASYON PERFORMANS BİLGİLERİ (2013-2021) (devamı)</vt:lpstr>
      <vt:lpstr>Akreditasyon  2021 ÖDR Çalışmaları Performans Bilgileri</vt:lpstr>
      <vt:lpstr>Akreditasyon  2021 ÖDR Çalışmaları Performans Bilgileri (devamı)</vt:lpstr>
      <vt:lpstr>AKREDİTASYON ÖZ DEĞERLENDİRME RAPORU- 2021</vt:lpstr>
      <vt:lpstr>AKREDİTASYON ÖZ DEĞERLENDİRME RAPORU-2021  Öz Değerlendirme Özeti   (devamı)</vt:lpstr>
      <vt:lpstr>AKREDİTASYON ÖZ DEĞERLENDİRME RAPORU-2021  Öz Değerlendirme Özeti (devamı)</vt:lpstr>
      <vt:lpstr>AKREDİTASYON ÖZ DEĞERLENDİRME RAPORU-2021  Öz Değerlendirme Özeti (devamı)</vt:lpstr>
      <vt:lpstr>AKREDİTASYON ÖZ DEĞERLENDİRME RAPORU-2021  Öz Değerlendirme Özeti (devamı)</vt:lpstr>
      <vt:lpstr>AKREDİTASYON ÖZ DEĞERLENDİRME RAPORU-2021  Öz Değerlendirme Özeti (devamı)</vt:lpstr>
      <vt:lpstr>AKREDİTASYON ÖZ DEĞERLENDİRME RAPORU-2021  Öz Değerlendirme Özeti (devamı)</vt:lpstr>
      <vt:lpstr>AKREDİTASYON ÖZ DEĞERLENDİRME RAPORU-2021  Öz Değerlendirme Özeti (devamı)</vt:lpstr>
      <vt:lpstr>AKREDİTASYON ÖZ DEĞERLENDİRME RAPORU-2021  Öz Değerlendirme Özeti (devamı)</vt:lpstr>
      <vt:lpstr>AKREDİTASYON ÖZ DEĞERLENDİRME RAPORU-2021  Öz Değerlendirme Özeti (devamı)</vt:lpstr>
      <vt:lpstr>AKREDİTASYON ÇALIŞMALARINDAN KARELER -2021</vt:lpstr>
      <vt:lpstr>AKREDİTASYON ÇALIŞMALARINDAN KARELER 2021 (devamı)</vt:lpstr>
      <vt:lpstr>AKREDİTASYON ÇALIŞMALARINDAN KARELER 2021 (devamı)</vt:lpstr>
      <vt:lpstr>TEŞEKKÜRLER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akreditasyon</dc:creator>
  <cp:lastModifiedBy>akreditasyon</cp:lastModifiedBy>
  <cp:revision>54</cp:revision>
  <dcterms:created xsi:type="dcterms:W3CDTF">2022-01-06T11:56:39Z</dcterms:created>
  <dcterms:modified xsi:type="dcterms:W3CDTF">2022-01-09T08:41:12Z</dcterms:modified>
</cp:coreProperties>
</file>